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77" r:id="rId3"/>
    <p:sldId id="343" r:id="rId4"/>
    <p:sldId id="358" r:id="rId5"/>
    <p:sldId id="2147476120" r:id="rId6"/>
    <p:sldId id="2147476119" r:id="rId7"/>
    <p:sldId id="2147476123" r:id="rId8"/>
    <p:sldId id="2147476124" r:id="rId9"/>
    <p:sldId id="2147476132" r:id="rId10"/>
    <p:sldId id="341" r:id="rId11"/>
    <p:sldId id="279" r:id="rId12"/>
    <p:sldId id="280" r:id="rId13"/>
    <p:sldId id="273" r:id="rId14"/>
    <p:sldId id="336" r:id="rId15"/>
    <p:sldId id="337" r:id="rId16"/>
    <p:sldId id="338" r:id="rId17"/>
    <p:sldId id="271" r:id="rId18"/>
    <p:sldId id="340" r:id="rId19"/>
    <p:sldId id="2147476131" r:id="rId20"/>
    <p:sldId id="257" r:id="rId21"/>
    <p:sldId id="267" r:id="rId22"/>
    <p:sldId id="262" r:id="rId23"/>
    <p:sldId id="346" r:id="rId24"/>
    <p:sldId id="2147476125" r:id="rId25"/>
    <p:sldId id="353" r:id="rId26"/>
    <p:sldId id="2147476126" r:id="rId27"/>
    <p:sldId id="347" r:id="rId28"/>
    <p:sldId id="348" r:id="rId29"/>
    <p:sldId id="272" r:id="rId30"/>
    <p:sldId id="274" r:id="rId31"/>
    <p:sldId id="276" r:id="rId32"/>
    <p:sldId id="2147476128" r:id="rId33"/>
    <p:sldId id="2147476129" r:id="rId34"/>
    <p:sldId id="258" r:id="rId35"/>
    <p:sldId id="268" r:id="rId36"/>
  </p:sldIdLst>
  <p:sldSz cx="18288000" cy="10287000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Canva Sans Bold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Bold" panose="020B0806030504020204" charset="0"/>
      <p:regular r:id="rId52"/>
      <p:bold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  <p:embeddedFont>
      <p:font typeface="Poppins Bold" panose="00000800000000000000" charset="0"/>
      <p:regular r:id="rId58"/>
    </p:embeddedFont>
    <p:embeddedFont>
      <p:font typeface="Poppins Semi-Bold" panose="020B0604020202020204" charset="0"/>
      <p:regular r:id="rId59"/>
    </p:embeddedFont>
    <p:embeddedFont>
      <p:font typeface="Poppins Ultra-Bold" panose="020B0604020202020204" charset="0"/>
      <p:regular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Tahoma Bold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C326F"/>
    <a:srgbClr val="009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22" autoAdjust="0"/>
  </p:normalViewPr>
  <p:slideViewPr>
    <p:cSldViewPr>
      <p:cViewPr>
        <p:scale>
          <a:sx n="66" d="100"/>
          <a:sy n="66" d="100"/>
        </p:scale>
        <p:origin x="972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7351A-962A-4E2E-B01E-39D44287F47E}" type="datetimeFigureOut">
              <a:rPr lang="pt-BR" smtClean="0"/>
              <a:t>14/06/2025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4D389-2479-4B72-B28D-D0B499D291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18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4D389-2479-4B72-B28D-D0B499D291F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73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4D389-2479-4B72-B28D-D0B499D291F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0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saude/pt-br/composicao/seidigi/legislacao/lei-geral-de-protecao-de-dados-pessoais-lgpd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hyperlink" Target="https://www.gov.br/saude/pt-br/composicao/seidigi/legislacao/lei-no-13709-2018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v.br/saude/pt-br/composicao/seidigi/legislacao/lei-no-14510-2022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gov.br/saude/pt-br/composicao/seidigi/legislacao/portaria-gm-ms-no-3232-de-1o-de-marco-de-2024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gov.br/saude/pt-br/composicao/seidigi/legislacao/portaria-gm-ms-no-3-691-de-23-de-maio-de-2024" TargetMode="External"/><Relationship Id="rId9" Type="http://schemas.openxmlformats.org/officeDocument/2006/relationships/hyperlink" Target="https://www.gov.br/saude/pt-br/composicao/seidigi/legislacao/lei-no-12965-201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sv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.png"/><Relationship Id="rId5" Type="http://schemas.openxmlformats.org/officeDocument/2006/relationships/image" Target="../media/image52.svg"/><Relationship Id="rId10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gov.br/saude/pt-br/composicao/seidigi/legislacao/portaria-gm-ms-no-3-691-de-23-de-maio-de-2024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hyperlink" Target="https://www.gov.br/saude/pt-br/composicao/seidigi/legislacao/portaria-gm-ms-no-3232-de-1o-de-marco-de-202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.png"/><Relationship Id="rId5" Type="http://schemas.openxmlformats.org/officeDocument/2006/relationships/image" Target="../media/image68.jpeg"/><Relationship Id="rId10" Type="http://schemas.openxmlformats.org/officeDocument/2006/relationships/image" Target="../media/image5.png"/><Relationship Id="rId4" Type="http://schemas.openxmlformats.org/officeDocument/2006/relationships/image" Target="../media/image67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www.instagram.com/p/DHLtPRDBZcA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instagram.com/reel/DGTexgziNqH/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764000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00CFE8AA-8BA6-B7F7-2EB2-291CCA812CC4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BA13B2-2A7C-C8B6-1AFB-A0E5C308533B}"/>
              </a:ext>
            </a:extLst>
          </p:cNvPr>
          <p:cNvSpPr txBox="1"/>
          <p:nvPr/>
        </p:nvSpPr>
        <p:spPr>
          <a:xfrm>
            <a:off x="3439390" y="5679483"/>
            <a:ext cx="114092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i="0" dirty="0">
                <a:solidFill>
                  <a:srgbClr val="000000"/>
                </a:solidFill>
                <a:effectLst/>
                <a:latin typeface="+mj-lt"/>
              </a:rPr>
              <a:t>Inovação Tecnológica como Ferramenta de Acesso à Saúde em Áreas Remotas</a:t>
            </a:r>
            <a:r>
              <a:rPr lang="pt-BR" sz="4000" dirty="0">
                <a:latin typeface="+mj-lt"/>
              </a:rPr>
              <a:t> </a:t>
            </a:r>
            <a:br>
              <a:rPr lang="pt-BR" sz="4000" dirty="0">
                <a:latin typeface="+mj-lt"/>
              </a:rPr>
            </a:br>
            <a:endParaRPr lang="pt-BR" sz="4000" dirty="0">
              <a:latin typeface="+mj-lt"/>
            </a:endParaRPr>
          </a:p>
          <a:p>
            <a:pPr algn="ctr"/>
            <a:r>
              <a:rPr lang="pt-BR" sz="4000" dirty="0">
                <a:latin typeface="+mj-lt"/>
              </a:rPr>
              <a:t>Julio Fraulob</a:t>
            </a:r>
          </a:p>
          <a:p>
            <a:pPr algn="ctr"/>
            <a:r>
              <a:rPr lang="pt-BR" sz="2800" dirty="0">
                <a:latin typeface="+mj-lt"/>
              </a:rPr>
              <a:t>Coordenador do Núcleo de Telessaúde da UFRR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DDCE7049-FEE2-8C63-0D04-5D797B94D2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028" y="9144852"/>
            <a:ext cx="4932000" cy="1072176"/>
          </a:xfrm>
          <a:prstGeom prst="rect">
            <a:avLst/>
          </a:prstGeom>
        </p:spPr>
      </p:pic>
      <p:pic>
        <p:nvPicPr>
          <p:cNvPr id="1026" name="Picture 2" descr="CFM">
            <a:extLst>
              <a:ext uri="{FF2B5EF4-FFF2-40B4-BE49-F238E27FC236}">
                <a16:creationId xmlns:a16="http://schemas.microsoft.com/office/drawing/2014/main" id="{FA8BD4A3-E031-214B-4235-87CAA9D33C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0" y="9142137"/>
            <a:ext cx="3071106" cy="107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9">
            <a:extLst>
              <a:ext uri="{FF2B5EF4-FFF2-40B4-BE49-F238E27FC236}">
                <a16:creationId xmlns:a16="http://schemas.microsoft.com/office/drawing/2014/main" id="{DBE2D68A-CAEE-9595-31F5-58D56EA0C67F}"/>
              </a:ext>
            </a:extLst>
          </p:cNvPr>
          <p:cNvSpPr>
            <a:spLocks noChangeAspect="1"/>
          </p:cNvSpPr>
          <p:nvPr/>
        </p:nvSpPr>
        <p:spPr>
          <a:xfrm>
            <a:off x="8411894" y="9217461"/>
            <a:ext cx="2804160" cy="924241"/>
          </a:xfrm>
          <a:custGeom>
            <a:avLst/>
            <a:gdLst/>
            <a:ahLst/>
            <a:cxnLst/>
            <a:rect l="l" t="t" r="r" b="b"/>
            <a:pathLst>
              <a:path w="3323829" h="1095523">
                <a:moveTo>
                  <a:pt x="0" y="0"/>
                </a:moveTo>
                <a:lnTo>
                  <a:pt x="3323830" y="0"/>
                </a:lnTo>
                <a:lnTo>
                  <a:pt x="3323830" y="1095523"/>
                </a:lnTo>
                <a:lnTo>
                  <a:pt x="0" y="1095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3" t="-11896" r="-1273" b="-12617"/>
            </a:stretch>
          </a:blipFill>
        </p:spPr>
        <p:txBody>
          <a:bodyPr/>
          <a:lstStyle/>
          <a:p>
            <a:endParaRPr lang="pt-BR">
              <a:latin typeface="+mj-lt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C7A990CD-1E03-2C00-EE15-8987EAC12F1C}"/>
              </a:ext>
            </a:extLst>
          </p:cNvPr>
          <p:cNvSpPr>
            <a:spLocks noChangeAspect="1"/>
          </p:cNvSpPr>
          <p:nvPr/>
        </p:nvSpPr>
        <p:spPr>
          <a:xfrm>
            <a:off x="11426506" y="9280832"/>
            <a:ext cx="5082602" cy="936196"/>
          </a:xfrm>
          <a:custGeom>
            <a:avLst/>
            <a:gdLst/>
            <a:ahLst/>
            <a:cxnLst/>
            <a:rect l="l" t="t" r="r" b="b"/>
            <a:pathLst>
              <a:path w="6806005" h="1358878">
                <a:moveTo>
                  <a:pt x="0" y="0"/>
                </a:moveTo>
                <a:lnTo>
                  <a:pt x="6806005" y="0"/>
                </a:lnTo>
                <a:lnTo>
                  <a:pt x="6806005" y="1358878"/>
                </a:lnTo>
                <a:lnTo>
                  <a:pt x="0" y="1358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" r="-2946"/>
            </a:stretch>
          </a:blipFill>
        </p:spPr>
        <p:txBody>
          <a:bodyPr/>
          <a:lstStyle/>
          <a:p>
            <a:endParaRPr lang="pt-BR" dirty="0">
              <a:latin typeface="+mj-lt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E0AA5DAC-7273-0296-0A4F-EE6E2A240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600" y="9421496"/>
            <a:ext cx="1503219" cy="65858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03C6C3-B8B6-59CB-CF5E-6605F326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17" y="989720"/>
            <a:ext cx="8256766" cy="43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FB9A7-C7FD-DB25-339C-9E64654D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371F2D5-D8F2-ACAA-4409-D2F5FE7593BA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A60ADAA-2BB3-7222-CEC6-92E59BB88DB8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449746F-DB91-053D-A5DC-C3B364179512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784A26C7-BF4B-6EC6-73E1-60B3A9189F7D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7BB0807-28FF-D8DE-584D-D250D54DD0A4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9BA7916-0474-7922-EC82-62E52C8CCE2F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F540094-C794-90C6-CFD3-D83C93F14DCF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8CC8DC71-FF66-EB51-B94D-18393A7D5532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7FF7C926-B883-06DE-AAEA-D4CD885ABD9A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C02514A7-2EA0-98A2-2D18-A3C5767CE5C9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848AB5-70BB-3CA3-44C0-E1DC62AD9DE1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DD5F5991-B727-69D3-36B4-00D6A09F07D1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F7A44842-9F82-05F2-66B7-6144D9A658ED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087029-8494-A855-BF99-641E17EB363C}"/>
              </a:ext>
            </a:extLst>
          </p:cNvPr>
          <p:cNvSpPr txBox="1"/>
          <p:nvPr/>
        </p:nvSpPr>
        <p:spPr>
          <a:xfrm>
            <a:off x="682567" y="1171185"/>
            <a:ext cx="15293307" cy="335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8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Telessaúde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é um sistema de </a:t>
            </a:r>
            <a:r>
              <a:rPr lang="pt-BR" sz="2800" b="1" kern="100" dirty="0">
                <a:solidFill>
                  <a:srgbClr val="FF0000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prestação de serviços de saúde realizado a distância 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 apoio das chamadas </a:t>
            </a:r>
            <a:r>
              <a:rPr lang="pt-BR" sz="2800" b="1" kern="100" dirty="0">
                <a:solidFill>
                  <a:srgbClr val="FF0000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tecnologias da informação e de comunicação (TICs)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Entre as vantagens estão a ampliação do acesso aos serviços de saúde sem necessidade de grandes gastos de deslocamento em áreas consideradas remotas.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endParaRPr lang="pt-BR" sz="2800" kern="100" dirty="0"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F6116E-E4E0-6434-945D-AC9CFA6A4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7502858"/>
            <a:ext cx="4404577" cy="2752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89E60D-65D4-E76E-FC39-8605D6C340AA}"/>
              </a:ext>
            </a:extLst>
          </p:cNvPr>
          <p:cNvSpPr txBox="1"/>
          <p:nvPr/>
        </p:nvSpPr>
        <p:spPr>
          <a:xfrm>
            <a:off x="971709" y="4066186"/>
            <a:ext cx="14715022" cy="1593257"/>
          </a:xfrm>
          <a:prstGeom prst="rect">
            <a:avLst/>
          </a:prstGeom>
          <a:noFill/>
          <a:ln>
            <a:solidFill>
              <a:srgbClr val="3B8DB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i="0" u="none" strike="noStrike" baseline="0" dirty="0" err="1">
                <a:latin typeface="Comic Sans MS" panose="030F0702030302020204" pitchFamily="66" charset="0"/>
              </a:rPr>
              <a:t>Teleconsulta</a:t>
            </a:r>
            <a:r>
              <a:rPr lang="pt-BR" sz="2000" b="1" i="0" u="none" strike="noStrike" baseline="0" dirty="0">
                <a:latin typeface="Comic Sans MS" panose="030F0702030302020204" pitchFamily="66" charset="0"/>
              </a:rPr>
              <a:t>: </a:t>
            </a:r>
            <a:r>
              <a:rPr lang="pt-BR" sz="2000" b="0" i="0" u="none" strike="noStrike" baseline="0" dirty="0">
                <a:latin typeface="Comic Sans MS" panose="030F0702030302020204" pitchFamily="66" charset="0"/>
              </a:rPr>
              <a:t>consulta remota, com o fim de troca de informações clínicas, laboratoriais e de imagens </a:t>
            </a:r>
            <a:r>
              <a:rPr lang="pt-BR" sz="2000" b="1" i="0" u="none" strike="noStrike" baseline="0" dirty="0">
                <a:latin typeface="Comic Sans MS" panose="030F0702030302020204" pitchFamily="66" charset="0"/>
              </a:rPr>
              <a:t>entre profissional de saúde e paciente</a:t>
            </a:r>
            <a:r>
              <a:rPr lang="pt-BR" sz="2000" b="0" i="0" u="none" strike="noStrike" baseline="0" dirty="0">
                <a:latin typeface="Comic Sans MS" panose="030F0702030302020204" pitchFamily="66" charset="0"/>
              </a:rPr>
              <a:t>, com possibilidade de prescrição e emissão de atestados, devendo ser observadas as resoluções vigentes de cada conselho de classe profissional em exercício</a:t>
            </a:r>
            <a:r>
              <a:rPr lang="pt-BR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E0E3AFD-9076-D92F-09EB-DD4AF7A2D1D6}"/>
              </a:ext>
            </a:extLst>
          </p:cNvPr>
          <p:cNvSpPr txBox="1"/>
          <p:nvPr/>
        </p:nvSpPr>
        <p:spPr>
          <a:xfrm>
            <a:off x="971709" y="5854704"/>
            <a:ext cx="14715022" cy="1593257"/>
          </a:xfrm>
          <a:prstGeom prst="rect">
            <a:avLst/>
          </a:prstGeom>
          <a:noFill/>
          <a:ln>
            <a:solidFill>
              <a:srgbClr val="3B8DB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i="0" u="none" strike="noStrike" baseline="0" dirty="0">
                <a:latin typeface="Comic Sans MS" panose="030F0702030302020204" pitchFamily="66" charset="0"/>
              </a:rPr>
              <a:t>Teleinterconsulta: </a:t>
            </a:r>
            <a:r>
              <a:rPr lang="pt-BR" sz="2000" b="0" i="0" u="none" strike="noStrike" baseline="0" dirty="0">
                <a:latin typeface="Comic Sans MS" panose="030F0702030302020204" pitchFamily="66" charset="0"/>
              </a:rPr>
              <a:t>interação remota para a troca de informações clínicas, laboratoriais, de imagens e opiniões </a:t>
            </a:r>
            <a:r>
              <a:rPr lang="pt-BR" sz="2000" b="1" i="0" u="none" strike="noStrike" baseline="0" dirty="0">
                <a:latin typeface="Comic Sans MS" panose="030F0702030302020204" pitchFamily="66" charset="0"/>
              </a:rPr>
              <a:t>entre profissionais de saúde, com a presença do paciente</a:t>
            </a:r>
            <a:r>
              <a:rPr lang="pt-BR" sz="2000" b="0" i="0" u="none" strike="noStrike" baseline="0" dirty="0">
                <a:latin typeface="Comic Sans MS" panose="030F0702030302020204" pitchFamily="66" charset="0"/>
              </a:rPr>
              <a:t>, para auxílio diagnóstico ou terapêutico, facilitando a atuação interprofissional</a:t>
            </a:r>
            <a:r>
              <a:rPr lang="pt-BR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3399D7F-C1C9-2EF6-6626-BEA0A5E08BFA}"/>
              </a:ext>
            </a:extLst>
          </p:cNvPr>
          <p:cNvSpPr txBox="1"/>
          <p:nvPr/>
        </p:nvSpPr>
        <p:spPr>
          <a:xfrm>
            <a:off x="962859" y="8098812"/>
            <a:ext cx="9260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PORTARIA GM/MS Nº 3.691, DE 23 DE MAIO DE 2024 </a:t>
            </a:r>
          </a:p>
          <a:p>
            <a:r>
              <a:rPr lang="pt-BR" dirty="0"/>
              <a:t>Seção I - Da Ação Estratégica SUS Digital - Telessaúde</a:t>
            </a:r>
          </a:p>
          <a:p>
            <a:r>
              <a:rPr lang="pt-BR" dirty="0"/>
              <a:t>Subseção I - Da Estrutura</a:t>
            </a:r>
          </a:p>
          <a:p>
            <a:pPr algn="ctr"/>
            <a:endParaRPr lang="pt-BR" b="1" i="0" cap="all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03D3B029-CCB6-0744-361E-22977FAFFF33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30037CE-EC51-54D1-7EAE-A5E471037965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ACDF207F-4251-DBB2-A598-66A29FBB2E6E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52282D5D-4888-83E2-FEF2-EA46D0B03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8FB38033-B670-E978-2279-1ADDE1B21F6B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890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D40F964-1BFA-5962-F30D-9B12447D9BBD}"/>
              </a:ext>
            </a:extLst>
          </p:cNvPr>
          <p:cNvSpPr txBox="1"/>
          <p:nvPr/>
        </p:nvSpPr>
        <p:spPr>
          <a:xfrm>
            <a:off x="591038" y="1297454"/>
            <a:ext cx="15563362" cy="335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pt-BR" sz="28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Teleconsultoria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consultoria mediada por tecnologias digitais de informação e comunicação - TDIC, realizada entre profissionais de saúde, com a finalidade de esclarecer dúvidas sobre procedimentos clínicos, ações de saúde e questões relativas ao processo de trabalho, podendo ser de dois tipos:.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endParaRPr lang="pt-BR" sz="2800" kern="100" dirty="0"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19B4EE-CAED-7A60-C284-D8B6FB1B4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462" y="6457950"/>
            <a:ext cx="5743575" cy="3829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688C355-B5FE-8D9E-168D-AF2EC57B48AC}"/>
              </a:ext>
            </a:extLst>
          </p:cNvPr>
          <p:cNvSpPr txBox="1"/>
          <p:nvPr/>
        </p:nvSpPr>
        <p:spPr>
          <a:xfrm>
            <a:off x="218866" y="8582114"/>
            <a:ext cx="9260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PORTARIA GM/MS Nº 3.691, DE 23 DE MAIO DE 2024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BD51D46-CD05-87C1-2260-B1C028723989}"/>
              </a:ext>
            </a:extLst>
          </p:cNvPr>
          <p:cNvSpPr txBox="1"/>
          <p:nvPr/>
        </p:nvSpPr>
        <p:spPr>
          <a:xfrm>
            <a:off x="591038" y="4245980"/>
            <a:ext cx="14944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pt-BR" sz="24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síncrona: realizada com interação simultânea dos participantes, seja por telefone, videoconferência, ferramenta de conversa instantânea ou outras aplicações; e</a:t>
            </a:r>
          </a:p>
          <a:p>
            <a:pPr marL="514350" indent="-514350" algn="just">
              <a:buAutoNum type="alphaLcParenR"/>
            </a:pPr>
            <a:endParaRPr lang="pt-BR" sz="2400" kern="1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lphaLcParenR" startAt="2"/>
            </a:pPr>
            <a:r>
              <a:rPr lang="pt-BR" sz="24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assíncrona: realizada por meio de comunicações não simultâneas, como correio eletrônico ou troca de     </a:t>
            </a:r>
          </a:p>
          <a:p>
            <a:pPr algn="just"/>
            <a:r>
              <a:rPr lang="pt-BR" sz="24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mensagens por aplicativos;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403EE5D-B19F-561C-17EC-9956EEBF3386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852601F-3A99-CE29-2046-64E22D03A478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D014BCE-D31E-193C-79DC-7C29BB9A3C3E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21CC6993-2DC7-3C58-3400-CD05562F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34478FEF-2E3F-39C9-CC12-427276914762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1348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D40F964-1BFA-5962-F30D-9B12447D9BBD}"/>
              </a:ext>
            </a:extLst>
          </p:cNvPr>
          <p:cNvSpPr txBox="1"/>
          <p:nvPr/>
        </p:nvSpPr>
        <p:spPr>
          <a:xfrm>
            <a:off x="533400" y="1273940"/>
            <a:ext cx="15302706" cy="392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pt-BR" sz="28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Telediagnóstico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pt-BR" sz="2800" b="1" kern="100" dirty="0">
                <a:solidFill>
                  <a:srgbClr val="FF0000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Realize diagnósticos precisos e rápidos com o apoio de especialistas, 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sem a necessidade de deslocamento. Nossa plataforma oferece infraestrutura para a realização de exames e emissão de laudos, garantindo rapidez e precisão.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endParaRPr lang="pt-BR" sz="2800" kern="100" dirty="0">
              <a:latin typeface="Comic Sans MS" panose="030F0702030302020204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4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IV - telediagnóstico: serviço prestado à distância, geográfica ou temporal, mediado por TDIC, com transmissão de gráficos, imagens e dados para emissão de laudo ou parecer por profissional de saúde;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53BC28-5317-566C-43F8-8CFF5476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574" y="5863642"/>
            <a:ext cx="6250096" cy="41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0BF1E12-B30E-F2A0-8831-AB79C6E2F411}"/>
              </a:ext>
            </a:extLst>
          </p:cNvPr>
          <p:cNvSpPr txBox="1"/>
          <p:nvPr/>
        </p:nvSpPr>
        <p:spPr>
          <a:xfrm>
            <a:off x="616987" y="7762341"/>
            <a:ext cx="8904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PORTARIA GM/MS Nº 3.691, DE 23 DE MAIO DE 2024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2371959B-1849-6CAC-3AD9-9CA46DFF3FBB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1FC57C-9912-B942-D39B-3525382C754A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F912FE1F-6FA7-07B6-5B5D-ACD17C2E99C4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4555BA4C-E6FF-76FC-26F4-7EED7ABAD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5E0B252E-4E21-85DE-84C4-A34C64503740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6445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F772C0-23C6-FAA8-10E7-EA967F7F52DF}"/>
              </a:ext>
            </a:extLst>
          </p:cNvPr>
          <p:cNvSpPr txBox="1"/>
          <p:nvPr/>
        </p:nvSpPr>
        <p:spPr>
          <a:xfrm>
            <a:off x="533400" y="1878014"/>
            <a:ext cx="15468600" cy="335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800" b="1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Tele-educação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Participe de cursos e </a:t>
            </a:r>
            <a:r>
              <a:rPr lang="pt-BR" sz="2800" b="1" kern="100" dirty="0">
                <a:solidFill>
                  <a:srgbClr val="FF0000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atividades educativas oferecidas de forma síncrona e assíncrona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Nossos cursos são projetados para atender às suas necessidades específicas, </a:t>
            </a:r>
            <a:r>
              <a:rPr lang="pt-BR" sz="2800" b="1" kern="100" dirty="0">
                <a:solidFill>
                  <a:srgbClr val="FF0000"/>
                </a:solidFill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 certificação garantida</a:t>
            </a: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Além disso, você pode sugerir temas específicos que deseja aprender, tornando o aprendizado ainda mais relevante.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pt-BR" sz="2800" kern="100" dirty="0">
                <a:latin typeface="Comic Sans MS" panose="030F07020303020202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CCCE17-3F71-D770-D154-A80013E28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983" y="5233100"/>
            <a:ext cx="5148430" cy="38613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1FEE90-D180-CEB0-0B5F-671D517A7CF7}"/>
              </a:ext>
            </a:extLst>
          </p:cNvPr>
          <p:cNvSpPr txBox="1"/>
          <p:nvPr/>
        </p:nvSpPr>
        <p:spPr>
          <a:xfrm>
            <a:off x="1224665" y="8385400"/>
            <a:ext cx="7528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PORTARIA GM/MS Nº 3.691, DE 23 DE MAIO DE 2024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FAD80D7-FD0B-B068-FC9E-34F7D6216586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8345576-2843-076A-B72E-93F6544481DD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E9C0DDD2-C94F-DAA0-A762-9CDA47ABEA75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BE299E41-4E80-9437-784B-798E1D985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548E0B69-D833-DEA3-F47C-880C420F1E73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AD6FD1-3BB1-F1E5-101F-F355D2FA5F0B}"/>
              </a:ext>
            </a:extLst>
          </p:cNvPr>
          <p:cNvSpPr txBox="1"/>
          <p:nvPr/>
        </p:nvSpPr>
        <p:spPr>
          <a:xfrm>
            <a:off x="351488" y="5963432"/>
            <a:ext cx="9260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kern="100" dirty="0">
                <a:latin typeface="Comic Sans MS" panose="030F0702030302020204" pitchFamily="66" charset="0"/>
                <a:cs typeface="Times New Roman" panose="02020603050405020304" pitchFamily="18" charset="0"/>
              </a:rPr>
              <a:t>VII - teleducação: aulas, cursos, fóruns de discussão, palestras, reuniões de matriciamento e seminários realizados por meio de TDIC;</a:t>
            </a:r>
          </a:p>
        </p:txBody>
      </p:sp>
    </p:spTree>
    <p:extLst>
      <p:ext uri="{BB962C8B-B14F-4D97-AF65-F5344CB8AC3E}">
        <p14:creationId xmlns:p14="http://schemas.microsoft.com/office/powerpoint/2010/main" val="1061118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8ACF0-FB79-A962-57CB-C1C81038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E257CC5A-F28B-7553-81BB-76A9FABBF134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0E75CD-1494-1E47-B37D-CC4A8A3DA9D9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8AE405D-C8D9-434E-5658-3EAF6BE3DAC3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AA7FA351-0C20-73B4-9596-61EABC09C3C4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869251D-3A06-DF2B-D8AC-AB6269255EF9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91FE399-FA73-5ACC-ECCB-7669463084B6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AC4A38B-D2A4-99F4-8AB1-68B295582EAB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9B360A29-32C7-F84D-7D03-F274E944ABCA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A990535-440E-CAF9-EAB7-FE97927F5E44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F563FA5-408E-2753-034B-0236C0944687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9F4AF52-9743-F0DE-1D4E-FEE405B5F684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98CF8CB-68C9-E8DD-F2D7-FF66480851E2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45FA458B-9DD4-AFB2-684D-10B0E5531CC1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pic>
        <p:nvPicPr>
          <p:cNvPr id="4" name="Imagem 3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F344B4B7-5309-95D7-D9E0-264883539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4" y="853561"/>
            <a:ext cx="16429106" cy="846098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18CD8EF-38F2-72B3-5E33-E7494EF9BA05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809F8B89-36F3-6ED2-B641-1FFAA0030A9E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546D18D-DA1D-F5ED-3AE3-B90139C6CF14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242B154-D565-A078-54C8-76A8FA75A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52FBF5C2-C66C-E7DA-7D47-22B55CCE5C96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BD3263-BC41-1254-A98D-BCD222306C11}"/>
              </a:ext>
            </a:extLst>
          </p:cNvPr>
          <p:cNvSpPr txBox="1"/>
          <p:nvPr/>
        </p:nvSpPr>
        <p:spPr>
          <a:xfrm>
            <a:off x="7097606" y="8793187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Dados do NTS UFSC</a:t>
            </a:r>
          </a:p>
        </p:txBody>
      </p:sp>
    </p:spTree>
    <p:extLst>
      <p:ext uri="{BB962C8B-B14F-4D97-AF65-F5344CB8AC3E}">
        <p14:creationId xmlns:p14="http://schemas.microsoft.com/office/powerpoint/2010/main" val="99173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6814E-EC76-AD88-05BF-33EFE627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A31A292-E9B9-F033-A1A2-B4FCB3BB7050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3995612-C26C-C826-1997-BFE46BBFE454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E3683F3-82E9-0292-579E-26CCBE6CEDE9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15A81F29-C194-F17A-5DCF-462C25D8011A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69284C6-A1FD-48B0-DE0D-D54D9489CA9E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223E793-AFFA-A8B9-E9DC-4A9E4F095C81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28B52D1-0352-2A73-A5A5-A13A93C659DF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2064E385-9B75-E41E-E4EB-B8A7F1240BE5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1103775A-3FB8-A3AD-5B4A-E6B2A7FE6FAD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A2C7FC6A-6BE8-A7D7-9FEA-039A2E0FB96C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CC59D75-574A-2A63-D98E-E7ED999144D9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57D599B2-D9DE-5C3C-49DA-CCE667BA7FA6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9FCF7AD8-5A25-75E9-5E61-277D3B24A6BA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" name="Google Shape;275;p11">
            <a:extLst>
              <a:ext uri="{FF2B5EF4-FFF2-40B4-BE49-F238E27FC236}">
                <a16:creationId xmlns:a16="http://schemas.microsoft.com/office/drawing/2014/main" id="{700637C3-2F68-B7FD-D273-EBB97F326ED0}"/>
              </a:ext>
            </a:extLst>
          </p:cNvPr>
          <p:cNvSpPr txBox="1">
            <a:spLocks/>
          </p:cNvSpPr>
          <p:nvPr/>
        </p:nvSpPr>
        <p:spPr>
          <a:xfrm>
            <a:off x="-3925666" y="992623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/>
              <a:t>TELECONSULTORIA DE APOIO À REGULAÇÃO</a:t>
            </a:r>
            <a:endParaRPr lang="pt-BR" sz="3600" dirty="0"/>
          </a:p>
        </p:txBody>
      </p:sp>
      <p:grpSp>
        <p:nvGrpSpPr>
          <p:cNvPr id="3" name="Google Shape;276;p11">
            <a:extLst>
              <a:ext uri="{FF2B5EF4-FFF2-40B4-BE49-F238E27FC236}">
                <a16:creationId xmlns:a16="http://schemas.microsoft.com/office/drawing/2014/main" id="{7E3E20E6-F028-C868-60F4-385FB6E7EDAD}"/>
              </a:ext>
            </a:extLst>
          </p:cNvPr>
          <p:cNvGrpSpPr/>
          <p:nvPr/>
        </p:nvGrpSpPr>
        <p:grpSpPr>
          <a:xfrm>
            <a:off x="1371600" y="2282684"/>
            <a:ext cx="12136583" cy="6261221"/>
            <a:chOff x="1260763" y="1304439"/>
            <a:chExt cx="6151418" cy="3394036"/>
          </a:xfrm>
        </p:grpSpPr>
        <p:grpSp>
          <p:nvGrpSpPr>
            <p:cNvPr id="25" name="Google Shape;277;p11">
              <a:extLst>
                <a:ext uri="{FF2B5EF4-FFF2-40B4-BE49-F238E27FC236}">
                  <a16:creationId xmlns:a16="http://schemas.microsoft.com/office/drawing/2014/main" id="{5C04025C-2FD8-43F8-6BCE-14AF624363E1}"/>
                </a:ext>
              </a:extLst>
            </p:cNvPr>
            <p:cNvGrpSpPr/>
            <p:nvPr/>
          </p:nvGrpSpPr>
          <p:grpSpPr>
            <a:xfrm>
              <a:off x="1260763" y="4062160"/>
              <a:ext cx="6096000" cy="636315"/>
              <a:chOff x="1260763" y="4062160"/>
              <a:chExt cx="6096000" cy="636315"/>
            </a:xfrm>
          </p:grpSpPr>
          <p:sp>
            <p:nvSpPr>
              <p:cNvPr id="39" name="Google Shape;278;p11">
                <a:extLst>
                  <a:ext uri="{FF2B5EF4-FFF2-40B4-BE49-F238E27FC236}">
                    <a16:creationId xmlns:a16="http://schemas.microsoft.com/office/drawing/2014/main" id="{852E1D56-BCB1-542D-D510-4AA6D2394936}"/>
                  </a:ext>
                </a:extLst>
              </p:cNvPr>
              <p:cNvSpPr/>
              <p:nvPr/>
            </p:nvSpPr>
            <p:spPr>
              <a:xfrm>
                <a:off x="1260763" y="4355093"/>
                <a:ext cx="6096000" cy="343382"/>
              </a:xfrm>
              <a:prstGeom prst="rect">
                <a:avLst/>
              </a:prstGeom>
              <a:solidFill>
                <a:schemeClr val="lt1">
                  <a:alpha val="89411"/>
                </a:schemeClr>
              </a:solidFill>
              <a:ln w="25400" cap="flat" cmpd="sng">
                <a:solidFill>
                  <a:srgbClr val="FFAA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" name="Google Shape;279;p11">
                <a:extLst>
                  <a:ext uri="{FF2B5EF4-FFF2-40B4-BE49-F238E27FC236}">
                    <a16:creationId xmlns:a16="http://schemas.microsoft.com/office/drawing/2014/main" id="{89AEC970-FF34-7B12-B352-324E8CFC404C}"/>
                  </a:ext>
                </a:extLst>
              </p:cNvPr>
              <p:cNvGrpSpPr/>
              <p:nvPr/>
            </p:nvGrpSpPr>
            <p:grpSpPr>
              <a:xfrm>
                <a:off x="1530927" y="4062160"/>
                <a:ext cx="4891838" cy="402248"/>
                <a:chOff x="1530927" y="4062160"/>
                <a:chExt cx="4891838" cy="402248"/>
              </a:xfrm>
            </p:grpSpPr>
            <p:sp>
              <p:nvSpPr>
                <p:cNvPr id="41" name="Google Shape;280;p11">
                  <a:extLst>
                    <a:ext uri="{FF2B5EF4-FFF2-40B4-BE49-F238E27FC236}">
                      <a16:creationId xmlns:a16="http://schemas.microsoft.com/office/drawing/2014/main" id="{8384634E-9DEC-8CF2-EAB3-13E0ABD04665}"/>
                    </a:ext>
                  </a:extLst>
                </p:cNvPr>
                <p:cNvSpPr/>
                <p:nvPr/>
              </p:nvSpPr>
              <p:spPr>
                <a:xfrm>
                  <a:off x="1530927" y="4062160"/>
                  <a:ext cx="4891838" cy="40224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A3F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280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281;p11">
                  <a:extLst>
                    <a:ext uri="{FF2B5EF4-FFF2-40B4-BE49-F238E27FC236}">
                      <a16:creationId xmlns:a16="http://schemas.microsoft.com/office/drawing/2014/main" id="{6CF68CFE-0F24-AF39-D1E7-15468A4491CF}"/>
                    </a:ext>
                  </a:extLst>
                </p:cNvPr>
                <p:cNvSpPr txBox="1"/>
                <p:nvPr/>
              </p:nvSpPr>
              <p:spPr>
                <a:xfrm>
                  <a:off x="1586345" y="4101188"/>
                  <a:ext cx="4828308" cy="300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82850" tIns="91400" rIns="182850" bIns="91400" anchor="t" anchorCtr="0">
                  <a:spAutoFit/>
                </a:bodyPr>
                <a:lstStyle/>
                <a:p>
                  <a:pPr>
                    <a:buSzPts val="1200"/>
                  </a:pPr>
                  <a:r>
                    <a:rPr lang="pt-BR" sz="2400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Qualifica o encaminhamento</a:t>
                  </a:r>
                  <a:endParaRPr lang="pt-BR" sz="280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" name="Google Shape;282;p11">
              <a:extLst>
                <a:ext uri="{FF2B5EF4-FFF2-40B4-BE49-F238E27FC236}">
                  <a16:creationId xmlns:a16="http://schemas.microsoft.com/office/drawing/2014/main" id="{4CA1AB49-B830-DCB8-7BE5-F337BD316022}"/>
                </a:ext>
              </a:extLst>
            </p:cNvPr>
            <p:cNvGrpSpPr/>
            <p:nvPr/>
          </p:nvGrpSpPr>
          <p:grpSpPr>
            <a:xfrm>
              <a:off x="1316181" y="1304439"/>
              <a:ext cx="6096000" cy="636315"/>
              <a:chOff x="1316181" y="1304439"/>
              <a:chExt cx="6096000" cy="636315"/>
            </a:xfrm>
          </p:grpSpPr>
          <p:sp>
            <p:nvSpPr>
              <p:cNvPr id="36" name="Google Shape;283;p11">
                <a:extLst>
                  <a:ext uri="{FF2B5EF4-FFF2-40B4-BE49-F238E27FC236}">
                    <a16:creationId xmlns:a16="http://schemas.microsoft.com/office/drawing/2014/main" id="{C3E6AE62-55E1-F8D0-9E87-27795FBDAA0B}"/>
                  </a:ext>
                </a:extLst>
              </p:cNvPr>
              <p:cNvSpPr/>
              <p:nvPr/>
            </p:nvSpPr>
            <p:spPr>
              <a:xfrm>
                <a:off x="1316181" y="1597372"/>
                <a:ext cx="6096000" cy="343382"/>
              </a:xfrm>
              <a:prstGeom prst="rect">
                <a:avLst/>
              </a:prstGeom>
              <a:solidFill>
                <a:schemeClr val="lt1">
                  <a:alpha val="89411"/>
                </a:schemeClr>
              </a:solidFill>
              <a:ln w="25400" cap="flat" cmpd="sng">
                <a:solidFill>
                  <a:srgbClr val="FFAA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84;p11">
                <a:extLst>
                  <a:ext uri="{FF2B5EF4-FFF2-40B4-BE49-F238E27FC236}">
                    <a16:creationId xmlns:a16="http://schemas.microsoft.com/office/drawing/2014/main" id="{22B6B9BD-0712-A9AB-F908-9FF829C0A03B}"/>
                  </a:ext>
                </a:extLst>
              </p:cNvPr>
              <p:cNvSpPr/>
              <p:nvPr/>
            </p:nvSpPr>
            <p:spPr>
              <a:xfrm>
                <a:off x="1586345" y="1304439"/>
                <a:ext cx="4828310" cy="402248"/>
              </a:xfrm>
              <a:prstGeom prst="roundRect">
                <a:avLst>
                  <a:gd name="adj" fmla="val 16667"/>
                </a:avLst>
              </a:prstGeom>
              <a:solidFill>
                <a:srgbClr val="FFAA3F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85;p11">
                <a:extLst>
                  <a:ext uri="{FF2B5EF4-FFF2-40B4-BE49-F238E27FC236}">
                    <a16:creationId xmlns:a16="http://schemas.microsoft.com/office/drawing/2014/main" id="{CFA60840-E620-88AC-C5C7-EE05C78C8636}"/>
                  </a:ext>
                </a:extLst>
              </p:cNvPr>
              <p:cNvSpPr txBox="1"/>
              <p:nvPr/>
            </p:nvSpPr>
            <p:spPr>
              <a:xfrm>
                <a:off x="1693717" y="1343467"/>
                <a:ext cx="4720936" cy="5339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>
                  <a:buSzPts val="1200"/>
                </a:pPr>
                <a:r>
                  <a:rPr lang="pt-BR" sz="24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Aumenta a resolubilidade da APS</a:t>
                </a:r>
              </a:p>
              <a:p>
                <a:pPr>
                  <a:buClr>
                    <a:srgbClr val="000000"/>
                  </a:buClr>
                  <a:buSzPts val="1200"/>
                </a:pPr>
                <a:endParaRPr sz="280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86;p11">
              <a:extLst>
                <a:ext uri="{FF2B5EF4-FFF2-40B4-BE49-F238E27FC236}">
                  <a16:creationId xmlns:a16="http://schemas.microsoft.com/office/drawing/2014/main" id="{BCD57C15-9D92-4081-F81A-4D231A75B048}"/>
                </a:ext>
              </a:extLst>
            </p:cNvPr>
            <p:cNvGrpSpPr/>
            <p:nvPr/>
          </p:nvGrpSpPr>
          <p:grpSpPr>
            <a:xfrm>
              <a:off x="1316181" y="2218675"/>
              <a:ext cx="6096000" cy="636315"/>
              <a:chOff x="1316181" y="2218675"/>
              <a:chExt cx="6096000" cy="636315"/>
            </a:xfrm>
          </p:grpSpPr>
          <p:sp>
            <p:nvSpPr>
              <p:cNvPr id="33" name="Google Shape;287;p11">
                <a:extLst>
                  <a:ext uri="{FF2B5EF4-FFF2-40B4-BE49-F238E27FC236}">
                    <a16:creationId xmlns:a16="http://schemas.microsoft.com/office/drawing/2014/main" id="{5EFC2887-63B4-9DB0-FFAA-58EC7FE6F0FA}"/>
                  </a:ext>
                </a:extLst>
              </p:cNvPr>
              <p:cNvSpPr/>
              <p:nvPr/>
            </p:nvSpPr>
            <p:spPr>
              <a:xfrm>
                <a:off x="1316181" y="2511608"/>
                <a:ext cx="6096000" cy="343382"/>
              </a:xfrm>
              <a:prstGeom prst="rect">
                <a:avLst/>
              </a:prstGeom>
              <a:solidFill>
                <a:schemeClr val="lt1">
                  <a:alpha val="89411"/>
                </a:schemeClr>
              </a:solidFill>
              <a:ln w="25400" cap="flat" cmpd="sng">
                <a:solidFill>
                  <a:srgbClr val="FFAA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88;p11">
                <a:extLst>
                  <a:ext uri="{FF2B5EF4-FFF2-40B4-BE49-F238E27FC236}">
                    <a16:creationId xmlns:a16="http://schemas.microsoft.com/office/drawing/2014/main" id="{9B232F1A-4296-1512-6A2D-3A8FEEC1F388}"/>
                  </a:ext>
                </a:extLst>
              </p:cNvPr>
              <p:cNvSpPr/>
              <p:nvPr/>
            </p:nvSpPr>
            <p:spPr>
              <a:xfrm>
                <a:off x="1586345" y="2218675"/>
                <a:ext cx="4828308" cy="402248"/>
              </a:xfrm>
              <a:prstGeom prst="roundRect">
                <a:avLst>
                  <a:gd name="adj" fmla="val 16667"/>
                </a:avLst>
              </a:prstGeom>
              <a:solidFill>
                <a:srgbClr val="FFAA3F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89;p11">
                <a:extLst>
                  <a:ext uri="{FF2B5EF4-FFF2-40B4-BE49-F238E27FC236}">
                    <a16:creationId xmlns:a16="http://schemas.microsoft.com/office/drawing/2014/main" id="{A857345F-480A-90CF-121C-81FA61AC6F47}"/>
                  </a:ext>
                </a:extLst>
              </p:cNvPr>
              <p:cNvSpPr txBox="1"/>
              <p:nvPr/>
            </p:nvSpPr>
            <p:spPr>
              <a:xfrm>
                <a:off x="1586345" y="2257212"/>
                <a:ext cx="4828309" cy="300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82850" tIns="91400" rIns="182850" bIns="914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pt-BR" sz="24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Promove educação permanente na APS e na rede especializada</a:t>
                </a:r>
                <a:endParaRPr sz="280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90;p11">
              <a:extLst>
                <a:ext uri="{FF2B5EF4-FFF2-40B4-BE49-F238E27FC236}">
                  <a16:creationId xmlns:a16="http://schemas.microsoft.com/office/drawing/2014/main" id="{54DAE123-946F-0C2F-89A8-C498064D3224}"/>
                </a:ext>
              </a:extLst>
            </p:cNvPr>
            <p:cNvGrpSpPr/>
            <p:nvPr/>
          </p:nvGrpSpPr>
          <p:grpSpPr>
            <a:xfrm>
              <a:off x="1316181" y="3120180"/>
              <a:ext cx="6096000" cy="737287"/>
              <a:chOff x="1316181" y="3120180"/>
              <a:chExt cx="6096000" cy="737287"/>
            </a:xfrm>
          </p:grpSpPr>
          <p:sp>
            <p:nvSpPr>
              <p:cNvPr id="29" name="Google Shape;291;p11">
                <a:extLst>
                  <a:ext uri="{FF2B5EF4-FFF2-40B4-BE49-F238E27FC236}">
                    <a16:creationId xmlns:a16="http://schemas.microsoft.com/office/drawing/2014/main" id="{AC4A5856-4AB3-B152-6D8C-36EE62C2FF73}"/>
                  </a:ext>
                </a:extLst>
              </p:cNvPr>
              <p:cNvSpPr/>
              <p:nvPr/>
            </p:nvSpPr>
            <p:spPr>
              <a:xfrm>
                <a:off x="1316181" y="3514085"/>
                <a:ext cx="6096000" cy="343382"/>
              </a:xfrm>
              <a:prstGeom prst="rect">
                <a:avLst/>
              </a:prstGeom>
              <a:solidFill>
                <a:schemeClr val="lt1">
                  <a:alpha val="89411"/>
                </a:schemeClr>
              </a:solidFill>
              <a:ln w="25400" cap="flat" cmpd="sng">
                <a:solidFill>
                  <a:srgbClr val="FFAA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280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" name="Google Shape;292;p11">
                <a:extLst>
                  <a:ext uri="{FF2B5EF4-FFF2-40B4-BE49-F238E27FC236}">
                    <a16:creationId xmlns:a16="http://schemas.microsoft.com/office/drawing/2014/main" id="{5937CDDB-CFC1-A2E5-0130-CE0CD21196ED}"/>
                  </a:ext>
                </a:extLst>
              </p:cNvPr>
              <p:cNvGrpSpPr/>
              <p:nvPr/>
            </p:nvGrpSpPr>
            <p:grpSpPr>
              <a:xfrm>
                <a:off x="1586345" y="3120180"/>
                <a:ext cx="4914780" cy="524313"/>
                <a:chOff x="1586345" y="3041073"/>
                <a:chExt cx="4914780" cy="524313"/>
              </a:xfrm>
            </p:grpSpPr>
            <p:sp>
              <p:nvSpPr>
                <p:cNvPr id="31" name="Google Shape;293;p11">
                  <a:extLst>
                    <a:ext uri="{FF2B5EF4-FFF2-40B4-BE49-F238E27FC236}">
                      <a16:creationId xmlns:a16="http://schemas.microsoft.com/office/drawing/2014/main" id="{D67F5E25-09FF-73ED-90A0-C0B5A2433C04}"/>
                    </a:ext>
                  </a:extLst>
                </p:cNvPr>
                <p:cNvSpPr/>
                <p:nvPr/>
              </p:nvSpPr>
              <p:spPr>
                <a:xfrm>
                  <a:off x="1586345" y="3041073"/>
                  <a:ext cx="4828308" cy="4881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A3F"/>
                </a:solidFill>
                <a:ln w="25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280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294;p11">
                  <a:extLst>
                    <a:ext uri="{FF2B5EF4-FFF2-40B4-BE49-F238E27FC236}">
                      <a16:creationId xmlns:a16="http://schemas.microsoft.com/office/drawing/2014/main" id="{978ECAC4-90ED-2F79-781D-C5034B8C808E}"/>
                    </a:ext>
                  </a:extLst>
                </p:cNvPr>
                <p:cNvSpPr txBox="1"/>
                <p:nvPr/>
              </p:nvSpPr>
              <p:spPr>
                <a:xfrm>
                  <a:off x="1672925" y="3064918"/>
                  <a:ext cx="4828200" cy="5004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82850" tIns="91400" rIns="182850" bIns="91400" anchor="t" anchorCtr="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ts val="1200"/>
                  </a:pPr>
                  <a:r>
                    <a:rPr lang="pt-BR" sz="2400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Estimula a transferência de conhecimento para regiões de saúde ao envolver seus gestores e profissionais de saúde especializados</a:t>
                  </a:r>
                  <a:endParaRPr sz="280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C4D28C3-549D-5275-883E-B4A97F61B34F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FED098B9-3EA1-8628-D3AE-4C4EAF0F6140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A709E970-6A76-8618-12D3-904BE1F41CB8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9DE68563-FC1F-EE85-33C1-6DA47C0DC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E624516D-E598-5E98-B0B1-400A8D42DDD1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91828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C6DA-3F59-8FB0-BB54-DB3E15917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1AD26D38-A634-1D2C-4603-70C9FAD60105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E502FF2-805E-1F10-0A83-AA7B25757EC7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D54970D-31FD-5025-73E4-DBE3D5EE6220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0F346DE0-1AA8-14E8-07C8-C7B77B5AFF7A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E6F859A-9E77-F07D-B79F-94C9D4AD0B09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580E5B5-6BAB-EB46-50F8-2F7E3460FEA5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5DF9395-0084-AF83-273D-657A14BB521D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B1460B4C-54D2-4CF8-B254-B26C895A8AF1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02E14728-3D79-68CD-75BD-52C0BF8BF493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6694FC8-C503-73FF-FF70-FB495968AD76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E0455F1-A2A7-3103-C83C-D75CD171FEA2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F7304992-141F-92EF-1B9B-3CEE69655DFB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B28D838E-3DD7-8A7C-93D0-48A1A0DBA110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" name="Google Shape;275;p11">
            <a:extLst>
              <a:ext uri="{FF2B5EF4-FFF2-40B4-BE49-F238E27FC236}">
                <a16:creationId xmlns:a16="http://schemas.microsoft.com/office/drawing/2014/main" id="{25710396-BC6C-3803-4076-438BD6B347EC}"/>
              </a:ext>
            </a:extLst>
          </p:cNvPr>
          <p:cNvSpPr txBox="1">
            <a:spLocks/>
          </p:cNvSpPr>
          <p:nvPr/>
        </p:nvSpPr>
        <p:spPr>
          <a:xfrm>
            <a:off x="862938" y="992623"/>
            <a:ext cx="12252595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/>
              <a:t>TELECONSULTORIA</a:t>
            </a:r>
            <a:endParaRPr lang="pt-BR" sz="36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7688885-2140-1B68-08D4-50A49E11D803}"/>
              </a:ext>
            </a:extLst>
          </p:cNvPr>
          <p:cNvSpPr/>
          <p:nvPr/>
        </p:nvSpPr>
        <p:spPr>
          <a:xfrm>
            <a:off x="1840843" y="4156176"/>
            <a:ext cx="6893384" cy="4995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 dirty="0">
              <a:solidFill>
                <a:srgbClr val="E8505B"/>
              </a:solidFill>
            </a:endParaRPr>
          </a:p>
        </p:txBody>
      </p:sp>
      <p:pic>
        <p:nvPicPr>
          <p:cNvPr id="43" name="Espaço Reservado para Conteúdo 9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C3749051-B58A-4B97-9BD7-2E67ECF99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79" y="2665422"/>
            <a:ext cx="10432452" cy="6959600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2196E630-7183-20EC-0C33-AADFD08542F3}"/>
              </a:ext>
            </a:extLst>
          </p:cNvPr>
          <p:cNvSpPr txBox="1"/>
          <p:nvPr/>
        </p:nvSpPr>
        <p:spPr>
          <a:xfrm>
            <a:off x="-282290" y="3582086"/>
            <a:ext cx="7513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8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97,3% </a:t>
            </a:r>
          </a:p>
          <a:p>
            <a:pPr algn="r"/>
            <a:r>
              <a:rPr lang="pt-BR" sz="42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   </a:t>
            </a:r>
            <a:r>
              <a:rPr lang="pt-BR" sz="30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dos</a:t>
            </a:r>
            <a:r>
              <a:rPr lang="pt-BR" sz="42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pt-BR" sz="4200" b="1" dirty="0">
                <a:solidFill>
                  <a:srgbClr val="00B0F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usuários satisfeitos</a:t>
            </a:r>
            <a:r>
              <a:rPr lang="pt-BR" sz="42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pt-BR" sz="30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 a </a:t>
            </a:r>
            <a:r>
              <a:rPr lang="pt-BR" sz="3000" b="1" dirty="0" err="1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Teleconsultoria</a:t>
            </a:r>
            <a:endParaRPr lang="pt-BR" sz="3000" dirty="0">
              <a:solidFill>
                <a:srgbClr val="C05240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2CE61A0-4DDB-4F87-D98F-E45F09C0DAB3}"/>
              </a:ext>
            </a:extLst>
          </p:cNvPr>
          <p:cNvSpPr txBox="1"/>
          <p:nvPr/>
        </p:nvSpPr>
        <p:spPr>
          <a:xfrm>
            <a:off x="862939" y="2263952"/>
            <a:ext cx="104578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>
                <a:solidFill>
                  <a:srgbClr val="C052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Alto índice de aprovação!</a:t>
            </a:r>
            <a:endParaRPr lang="pt-BR" sz="6000" dirty="0">
              <a:solidFill>
                <a:srgbClr val="C05240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7764C1C-3378-1F68-14AE-9C70593A9E77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9F318C78-8D10-E86C-033C-4157D58A0DD9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C0E538F-9F50-3E3B-BE27-E5DC6B366CA3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C2271396-C77E-800C-C823-74A0ACE5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5885DA91-780E-E32A-2AA2-28351D285286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6498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5400000">
            <a:off x="12490078" y="5353470"/>
            <a:ext cx="1005965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790DC2-1F2B-70C9-7E97-C2BB304D98C1}"/>
              </a:ext>
            </a:extLst>
          </p:cNvPr>
          <p:cNvSpPr txBox="1"/>
          <p:nvPr/>
        </p:nvSpPr>
        <p:spPr>
          <a:xfrm>
            <a:off x="1132125" y="5000766"/>
            <a:ext cx="645999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Comic Sans MS" panose="030F0702030302020204" pitchFamily="66" charset="0"/>
              </a:rPr>
              <a:t>https://stt.ufrr.br/home</a:t>
            </a: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135EB585-D5C6-766B-602C-7A2C8E7D8EF2}"/>
              </a:ext>
            </a:extLst>
          </p:cNvPr>
          <p:cNvSpPr/>
          <p:nvPr/>
        </p:nvSpPr>
        <p:spPr>
          <a:xfrm>
            <a:off x="8430365" y="5136696"/>
            <a:ext cx="637477" cy="4759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33C931A-4526-EF9D-C62E-8C0BD203174E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2A5994D1-9E96-6869-82C1-731A1617ADD8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9467E702-16DA-6C88-CAF8-4A207C33731F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90E1040-42BB-99E0-5170-2E61C4F73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29" name="Picture 2" descr="Login - Núcleo Telessaúde UFSC">
            <a:extLst>
              <a:ext uri="{FF2B5EF4-FFF2-40B4-BE49-F238E27FC236}">
                <a16:creationId xmlns:a16="http://schemas.microsoft.com/office/drawing/2014/main" id="{3B1B9396-3CA2-003F-A26F-595B9A11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44" y="3543300"/>
            <a:ext cx="2700550" cy="11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1EC13374-787A-0AF0-77E7-3387B9518F1E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A5C08A-5C07-7003-73BC-703336847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79"/>
          <a:stretch>
            <a:fillRect/>
          </a:stretch>
        </p:blipFill>
        <p:spPr>
          <a:xfrm>
            <a:off x="9989451" y="894062"/>
            <a:ext cx="4997500" cy="93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EB70-ACC1-3316-6427-71A68B33E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E7A2FFBA-E193-98C4-EB76-71E760975D7F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583FBA4-EADC-8B5D-8224-E70E03E313E5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BB98A97-8A60-3BBD-8808-25401D327B36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ED2FAA4F-BC1C-801F-AE7D-65F99BD0BFCB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8759E30-C4FC-6B51-DF67-56A6E992F5D7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A94CC91-F6FB-5DD3-970E-B4B12696EB8E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303A096-4CD6-3BC4-CA4E-02CB17D1F8FB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9D4D567A-ECAB-8DEB-A58F-AAFF6670EEC1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71635ECC-9661-BE54-51FB-31F7F6F4484D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5869F08-817B-B0C2-7778-58B5D79D6462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43F8185-0E51-5744-E42F-69DD46920C1B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575ADBB-0A65-2C5A-7B44-B7EB8592431B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B0AD2E2C-031B-01A7-A8BE-C3AB04F8791B}"/>
              </a:ext>
            </a:extLst>
          </p:cNvPr>
          <p:cNvSpPr txBox="1"/>
          <p:nvPr/>
        </p:nvSpPr>
        <p:spPr>
          <a:xfrm rot="5400000">
            <a:off x="12490078" y="5353470"/>
            <a:ext cx="1005965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56DD416-1505-2E0F-A7B6-9835D09F6564}"/>
              </a:ext>
            </a:extLst>
          </p:cNvPr>
          <p:cNvGrpSpPr/>
          <p:nvPr/>
        </p:nvGrpSpPr>
        <p:grpSpPr>
          <a:xfrm>
            <a:off x="2172211" y="9305421"/>
            <a:ext cx="7808643" cy="891615"/>
            <a:chOff x="222495" y="9258376"/>
            <a:chExt cx="7808643" cy="89161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B26035BA-1028-CFEE-7F9A-259C0FFB9433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6ADCCDC-F120-DC3A-B2B2-4CB4D59422A0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DB700A2-588B-0D89-D706-B7EB2D87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721C2311-DCD9-7EE1-3ECB-12DB025BF3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24"/>
          <a:stretch/>
        </p:blipFill>
        <p:spPr>
          <a:xfrm>
            <a:off x="215328" y="1275871"/>
            <a:ext cx="16242706" cy="7303648"/>
          </a:xfrm>
          <a:prstGeom prst="rect">
            <a:avLst/>
          </a:prstGeom>
        </p:spPr>
      </p:pic>
      <p:pic>
        <p:nvPicPr>
          <p:cNvPr id="1026" name="Picture 2" descr="Login - Núcleo Telessaúde UFSC">
            <a:extLst>
              <a:ext uri="{FF2B5EF4-FFF2-40B4-BE49-F238E27FC236}">
                <a16:creationId xmlns:a16="http://schemas.microsoft.com/office/drawing/2014/main" id="{6EEB756C-E411-C94D-DB8A-EBFAB648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5" y="9350919"/>
            <a:ext cx="1850078" cy="8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A646DF6C-572B-2143-514D-FFF0EC1BFF09}"/>
              </a:ext>
            </a:extLst>
          </p:cNvPr>
          <p:cNvSpPr/>
          <p:nvPr/>
        </p:nvSpPr>
        <p:spPr>
          <a:xfrm>
            <a:off x="8636956" y="3314700"/>
            <a:ext cx="2467349" cy="10977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A64194B-438F-24FA-8820-46EEB8888432}"/>
              </a:ext>
            </a:extLst>
          </p:cNvPr>
          <p:cNvSpPr/>
          <p:nvPr/>
        </p:nvSpPr>
        <p:spPr>
          <a:xfrm>
            <a:off x="11377435" y="3304999"/>
            <a:ext cx="2467349" cy="10977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AE0831C3-3612-CA51-DDA5-09A2D0ADDA0C}"/>
              </a:ext>
            </a:extLst>
          </p:cNvPr>
          <p:cNvSpPr/>
          <p:nvPr/>
        </p:nvSpPr>
        <p:spPr>
          <a:xfrm>
            <a:off x="127325" y="8410011"/>
            <a:ext cx="2467349" cy="10977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A5B58A4C-2A11-A4FB-4EEB-B177C1C68EA8}"/>
              </a:ext>
            </a:extLst>
          </p:cNvPr>
          <p:cNvSpPr/>
          <p:nvPr/>
        </p:nvSpPr>
        <p:spPr>
          <a:xfrm>
            <a:off x="2852961" y="8400146"/>
            <a:ext cx="2467349" cy="109772"/>
          </a:xfrm>
          <a:prstGeom prst="ellipse">
            <a:avLst/>
          </a:prstGeom>
          <a:noFill/>
          <a:ln w="60325"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E30900BD-DBEE-7461-DADD-1BE7A9530181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9087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A692-722E-D375-96DF-9A1C5CAC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2212DB82-0CB7-25E1-1A71-DF9E996B20D9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0B26E1-ACCE-5B6A-5C97-1499A9E9F8DB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3147513-9EDC-6D24-13AF-FAC80837E397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3AF3F1DA-399B-83EE-5067-D731FB6C3182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D06DC80-848B-5DA6-7A39-CBB6BF888F10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DE10DF1-B0AB-649E-A8BC-9E7945D7D1F0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7DFD3023-97B4-D1EC-CE19-BE62BC0370B7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C755B9C6-7475-7A02-5192-9FE6BDD4E8C1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E9192772-B177-AAC9-F179-D27128DB8C82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F1B4E86-D13E-4168-C30D-3D7887F92971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BAFC22A-B765-79EF-6510-DDA9BEEA9D99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424E4E89-A691-FCEB-6446-FB6F42419907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0EC058D-62CC-F99E-7F1F-3D90EB22AE58}"/>
              </a:ext>
            </a:extLst>
          </p:cNvPr>
          <p:cNvSpPr txBox="1"/>
          <p:nvPr/>
        </p:nvSpPr>
        <p:spPr>
          <a:xfrm rot="5400000">
            <a:off x="12490078" y="5353470"/>
            <a:ext cx="1005965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F09DAE7-5704-6EE7-09EA-BD5800F7534E}"/>
              </a:ext>
            </a:extLst>
          </p:cNvPr>
          <p:cNvGrpSpPr/>
          <p:nvPr/>
        </p:nvGrpSpPr>
        <p:grpSpPr>
          <a:xfrm>
            <a:off x="2172211" y="9357285"/>
            <a:ext cx="7808643" cy="891615"/>
            <a:chOff x="222495" y="9258376"/>
            <a:chExt cx="7808643" cy="89161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56DD1890-90FC-B51F-7C62-6155B575A19E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026B40E-10F0-CDC3-2345-3EA81770FE33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83A939DB-522F-A470-501E-6F3DF48B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1026" name="Picture 2" descr="Login - Núcleo Telessaúde UFSC">
            <a:extLst>
              <a:ext uri="{FF2B5EF4-FFF2-40B4-BE49-F238E27FC236}">
                <a16:creationId xmlns:a16="http://schemas.microsoft.com/office/drawing/2014/main" id="{A145DA97-F004-EB60-9C5A-2183CC85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5" y="9402783"/>
            <a:ext cx="1850078" cy="8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6953F707-8AE5-99E5-7C76-B8590CD020E3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D64DA9-8566-F5C0-864F-0943DB8AA6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970"/>
          <a:stretch>
            <a:fillRect/>
          </a:stretch>
        </p:blipFill>
        <p:spPr>
          <a:xfrm>
            <a:off x="2861063" y="839177"/>
            <a:ext cx="11123355" cy="86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5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51488" y="9062696"/>
            <a:ext cx="7839271" cy="1019159"/>
            <a:chOff x="0" y="0"/>
            <a:chExt cx="2064664" cy="2684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4664" cy="268420"/>
            </a:xfrm>
            <a:custGeom>
              <a:avLst/>
              <a:gdLst/>
              <a:ahLst/>
              <a:cxnLst/>
              <a:rect l="l" t="t" r="r" b="b"/>
              <a:pathLst>
                <a:path w="2064664" h="268420">
                  <a:moveTo>
                    <a:pt x="0" y="0"/>
                  </a:moveTo>
                  <a:lnTo>
                    <a:pt x="2064664" y="0"/>
                  </a:lnTo>
                  <a:lnTo>
                    <a:pt x="2064664" y="268420"/>
                  </a:lnTo>
                  <a:lnTo>
                    <a:pt x="0" y="268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64664" cy="306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4BE482F-B283-D0EB-33D8-8FB69D1D3584}"/>
              </a:ext>
            </a:extLst>
          </p:cNvPr>
          <p:cNvSpPr txBox="1"/>
          <p:nvPr/>
        </p:nvSpPr>
        <p:spPr>
          <a:xfrm>
            <a:off x="177826" y="723900"/>
            <a:ext cx="16251280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r>
              <a:rPr lang="pt-BR" sz="2400" b="1" u="none" strike="noStrike" dirty="0">
                <a:solidFill>
                  <a:srgbClr val="0C326F"/>
                </a:solidFill>
                <a:effectLst/>
                <a:latin typeface="+mj-lt"/>
                <a:hlinkClick r:id="rId4" tooltip="Link"/>
              </a:rPr>
              <a:t>Portaria GM/MS nº 3.691, de 23 de maio de 2024</a:t>
            </a:r>
            <a:endParaRPr lang="pt-BR" sz="2400" b="1" dirty="0">
              <a:solidFill>
                <a:srgbClr val="0C326F"/>
              </a:solidFill>
              <a:effectLst/>
              <a:latin typeface="+mj-lt"/>
            </a:endParaRPr>
          </a:p>
          <a:p>
            <a:pPr fontAlgn="base">
              <a:buNone/>
            </a:pPr>
            <a:r>
              <a:rPr lang="pt-BR" sz="2400" b="0" dirty="0">
                <a:effectLst/>
                <a:latin typeface="+mj-lt"/>
              </a:rPr>
              <a:t>Altera a Portaria de Consolidação GM/MS nº 5, de 28 de setembro de 2017, </a:t>
            </a:r>
            <a:r>
              <a:rPr lang="pt-BR" sz="2400" b="1" dirty="0">
                <a:effectLst/>
                <a:latin typeface="+mj-lt"/>
              </a:rPr>
              <a:t>institui a Ação Estratégica SUS Digital - Telessaúde</a:t>
            </a:r>
            <a:r>
              <a:rPr lang="pt-BR" sz="2400" b="0" dirty="0">
                <a:effectLst/>
                <a:latin typeface="+mj-lt"/>
              </a:rPr>
              <a:t>.</a:t>
            </a:r>
          </a:p>
          <a:p>
            <a:pPr fontAlgn="base">
              <a:buNone/>
            </a:pPr>
            <a:endParaRPr lang="pt-BR" sz="2400" dirty="0">
              <a:effectLst/>
              <a:latin typeface="+mj-lt"/>
            </a:endParaRPr>
          </a:p>
          <a:p>
            <a:pPr fontAlgn="base">
              <a:buNone/>
            </a:pPr>
            <a:r>
              <a:rPr lang="pt-BR" sz="2400" b="1" u="none" strike="noStrike" dirty="0">
                <a:solidFill>
                  <a:srgbClr val="0C326F"/>
                </a:solidFill>
                <a:effectLst/>
                <a:latin typeface="+mj-lt"/>
                <a:hlinkClick r:id="rId5" tooltip="Link"/>
              </a:rPr>
              <a:t>Portaria GM/MS nº 3.232, 01 de março de 2024</a:t>
            </a:r>
            <a:endParaRPr lang="pt-BR" sz="2400" b="1" dirty="0">
              <a:solidFill>
                <a:srgbClr val="0C326F"/>
              </a:solidFill>
              <a:effectLst/>
              <a:latin typeface="+mj-lt"/>
            </a:endParaRPr>
          </a:p>
          <a:p>
            <a:pPr fontAlgn="base">
              <a:buNone/>
            </a:pPr>
            <a:r>
              <a:rPr lang="pt-BR" sz="2400" dirty="0">
                <a:latin typeface="+mj-lt"/>
              </a:rPr>
              <a:t>Altera a Portaria de Consolidação GM/MS nº 5, de 28 de setembro de 2017, para </a:t>
            </a:r>
            <a:r>
              <a:rPr lang="pt-BR" sz="2400" b="1" dirty="0">
                <a:latin typeface="+mj-lt"/>
              </a:rPr>
              <a:t>instituir o Programa SUS Digital</a:t>
            </a:r>
            <a:r>
              <a:rPr lang="pt-BR" sz="2400" dirty="0">
                <a:latin typeface="+mj-lt"/>
              </a:rPr>
              <a:t>.</a:t>
            </a:r>
          </a:p>
          <a:p>
            <a:pPr fontAlgn="base">
              <a:buNone/>
            </a:pPr>
            <a:endParaRPr lang="pt-BR" sz="2400" b="1" u="none" strike="noStrike" dirty="0">
              <a:solidFill>
                <a:srgbClr val="0C326F"/>
              </a:solidFill>
              <a:effectLst/>
              <a:latin typeface="+mj-lt"/>
              <a:hlinkClick r:id="rId6" tooltip="Link"/>
            </a:endParaRPr>
          </a:p>
          <a:p>
            <a:pPr fontAlgn="base">
              <a:buNone/>
            </a:pPr>
            <a:r>
              <a:rPr lang="pt-BR" sz="2400" b="1" u="none" strike="noStrike" dirty="0">
                <a:solidFill>
                  <a:srgbClr val="0C326F"/>
                </a:solidFill>
                <a:effectLst/>
                <a:latin typeface="+mj-lt"/>
                <a:hlinkClick r:id="rId6" tooltip="Link"/>
              </a:rPr>
              <a:t>Lei nº 14.510, 27 de dezembro de 2022</a:t>
            </a:r>
            <a:endParaRPr lang="pt-BR" sz="2400" b="1" dirty="0">
              <a:solidFill>
                <a:srgbClr val="0C326F"/>
              </a:solidFill>
              <a:effectLst/>
              <a:latin typeface="+mj-lt"/>
            </a:endParaRPr>
          </a:p>
          <a:p>
            <a:pPr fontAlgn="base"/>
            <a:r>
              <a:rPr lang="pt-BR" sz="2400" dirty="0">
                <a:latin typeface="+mj-lt"/>
              </a:rPr>
              <a:t>Altera a Lei nº 8.080, de 19 de setembro de 1990, para </a:t>
            </a:r>
            <a:r>
              <a:rPr lang="pt-BR" sz="2400" b="1" dirty="0">
                <a:latin typeface="+mj-lt"/>
              </a:rPr>
              <a:t>autorizar e disciplinar a prática da telessaúde em todo o território </a:t>
            </a:r>
            <a:r>
              <a:rPr lang="pt-BR" sz="2400" dirty="0">
                <a:latin typeface="+mj-lt"/>
              </a:rPr>
              <a:t>nacional, e a Lei nº 13.146, de 6 de julho de 2015; e revoga a Lei nº 13.989, de 15 de abril de 2020.</a:t>
            </a:r>
          </a:p>
          <a:p>
            <a:pPr fontAlgn="base"/>
            <a:endParaRPr lang="pt-BR" sz="2400" dirty="0">
              <a:latin typeface="+mj-lt"/>
            </a:endParaRPr>
          </a:p>
          <a:p>
            <a:r>
              <a:rPr lang="pt-BR" sz="2400" b="1" u="sng" dirty="0">
                <a:solidFill>
                  <a:srgbClr val="0000FF"/>
                </a:solidFill>
                <a:latin typeface="+mj-lt"/>
              </a:rPr>
              <a:t>Resolução CFM nº 1.643, DE 07 DE AGOSTO DE 2002 </a:t>
            </a:r>
            <a:r>
              <a:rPr lang="pt-BR" sz="2400" b="1" dirty="0">
                <a:solidFill>
                  <a:srgbClr val="0000FF"/>
                </a:solidFill>
                <a:latin typeface="+mj-lt"/>
              </a:rPr>
              <a:t>e </a:t>
            </a:r>
            <a:r>
              <a:rPr lang="pt-BR" sz="2400" b="1" u="sng" dirty="0">
                <a:solidFill>
                  <a:srgbClr val="0000FF"/>
                </a:solidFill>
                <a:latin typeface="+mj-lt"/>
              </a:rPr>
              <a:t>Resolução CFM nº 2.228, DE 26 DE FEVEREIRO DE 2019</a:t>
            </a:r>
          </a:p>
          <a:p>
            <a:r>
              <a:rPr lang="pt-BR" sz="2400" dirty="0">
                <a:latin typeface="+mj-lt"/>
              </a:rPr>
              <a:t>Define e disciplina a telemedicina como forma de prestação de serviços médicos mediados por tecnologias</a:t>
            </a:r>
          </a:p>
          <a:p>
            <a:pPr fontAlgn="base"/>
            <a:endParaRPr lang="pt-BR" sz="2400" dirty="0">
              <a:latin typeface="+mj-lt"/>
            </a:endParaRPr>
          </a:p>
          <a:p>
            <a:pPr fontAlgn="base">
              <a:buNone/>
            </a:pPr>
            <a:r>
              <a:rPr lang="pt-BR" sz="2400" b="1" u="none" strike="noStrike" dirty="0">
                <a:solidFill>
                  <a:srgbClr val="0000FF"/>
                </a:solidFill>
                <a:effectLst/>
                <a:latin typeface="+mj-lt"/>
                <a:hlinkClick r:id="rId7" tooltip="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 nº 13.709, 14 de agosto de 2018</a:t>
            </a:r>
            <a:r>
              <a:rPr lang="pt-BR" sz="2400" b="1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pt-BR" sz="2400" b="1" u="none" strike="noStrike" dirty="0">
                <a:solidFill>
                  <a:srgbClr val="0000FF"/>
                </a:solidFill>
                <a:effectLst/>
                <a:latin typeface="+mj-lt"/>
                <a:hlinkClick r:id="rId8" tooltip="Lin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 Geral de Proteção de Dados Pessoais - LGPD</a:t>
            </a:r>
            <a:endParaRPr lang="pt-BR" sz="2400" b="1" dirty="0">
              <a:solidFill>
                <a:srgbClr val="0000FF"/>
              </a:solidFill>
              <a:effectLst/>
              <a:latin typeface="+mj-lt"/>
            </a:endParaRPr>
          </a:p>
          <a:p>
            <a:pPr fontAlgn="base">
              <a:buNone/>
            </a:pPr>
            <a:r>
              <a:rPr lang="pt-BR" sz="2400" b="1" dirty="0">
                <a:latin typeface="+mj-lt"/>
              </a:rPr>
              <a:t>A Lei estabelece uma estrutura legal de direitos dos titulares de dados pessoais</a:t>
            </a:r>
            <a:r>
              <a:rPr lang="pt-BR" sz="2400" dirty="0">
                <a:latin typeface="+mj-lt"/>
              </a:rPr>
              <a:t>. Esses direitos devem ser garantidos durante toda a existência do tratamento dos dados pessoais realizado pelo órgão ou entidade. </a:t>
            </a:r>
          </a:p>
          <a:p>
            <a:pPr fontAlgn="base"/>
            <a:r>
              <a:rPr lang="pt-BR" sz="2400" b="1" dirty="0">
                <a:latin typeface="+mj-lt"/>
              </a:rPr>
              <a:t>Dispõe sobre o tratamento de dados pessoais</a:t>
            </a:r>
            <a:r>
              <a:rPr lang="pt-BR" sz="2400" dirty="0">
                <a:latin typeface="+mj-lt"/>
              </a:rPr>
              <a:t>, inclusive nos meios digitais, por pessoa natural ou por pessoa jurídica de direito público ou privado, com o objetivo de proteger os direitos fundamentais de liberdade e de privacidade e o livre desenvolvimento da personalidade da pessoa natural. </a:t>
            </a: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r>
              <a:rPr lang="pt-BR" sz="2400" b="1" dirty="0">
                <a:solidFill>
                  <a:srgbClr val="0C326F"/>
                </a:solidFill>
                <a:latin typeface="+mj-lt"/>
                <a:hlinkClick r:id="rId9" tooltip="Link"/>
              </a:rPr>
              <a:t>Lei nº 12.965, 23 de abril de 2014</a:t>
            </a:r>
            <a:endParaRPr lang="pt-BR" sz="2400" b="1" dirty="0">
              <a:solidFill>
                <a:srgbClr val="0C326F"/>
              </a:solidFill>
              <a:latin typeface="+mj-lt"/>
            </a:endParaRPr>
          </a:p>
          <a:p>
            <a:pPr fontAlgn="base"/>
            <a:r>
              <a:rPr lang="pt-BR" sz="2400" dirty="0">
                <a:latin typeface="+mj-lt"/>
              </a:rPr>
              <a:t>Esta </a:t>
            </a:r>
            <a:r>
              <a:rPr lang="pt-BR" sz="2400" b="1" dirty="0">
                <a:latin typeface="+mj-lt"/>
              </a:rPr>
              <a:t>Lei estabelece princípios, garantias, direitos e deveres para o uso da internet no Brasil </a:t>
            </a:r>
            <a:r>
              <a:rPr lang="pt-BR" sz="2400" dirty="0">
                <a:latin typeface="+mj-lt"/>
              </a:rPr>
              <a:t>e determina as diretrizes para atuação da União, dos Estados, do Distrito Federal e dos Municípios em relação à matéria.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56F4444-4908-B658-96F3-E71AA45645E3}"/>
              </a:ext>
            </a:extLst>
          </p:cNvPr>
          <p:cNvGrpSpPr/>
          <p:nvPr/>
        </p:nvGrpSpPr>
        <p:grpSpPr>
          <a:xfrm>
            <a:off x="222495" y="9258376"/>
            <a:ext cx="12428696" cy="897389"/>
            <a:chOff x="222495" y="9258376"/>
            <a:chExt cx="12428696" cy="897389"/>
          </a:xfrm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C2C93523-AC32-7F7F-80CD-AC16D156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5819" y="9264149"/>
              <a:ext cx="4068883" cy="891616"/>
            </a:xfrm>
            <a:prstGeom prst="rect">
              <a:avLst/>
            </a:prstGeom>
          </p:spPr>
        </p:pic>
        <p:sp>
          <p:nvSpPr>
            <p:cNvPr id="9" name="Freeform 9"/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668052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FDDEE45-F9B8-DF46-6154-2456A16D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09765" y="9401138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EDA16DC8-01E6-0ECD-EE50-32B978548641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6005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4" name="Freeform 4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9" name="Freeform 9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45976" y="4052037"/>
            <a:ext cx="13727424" cy="2974175"/>
            <a:chOff x="-2739840" y="0"/>
            <a:chExt cx="11555523" cy="30699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04883" cy="2014885"/>
            </a:xfrm>
            <a:custGeom>
              <a:avLst/>
              <a:gdLst/>
              <a:ahLst/>
              <a:cxnLst/>
              <a:rect l="l" t="t" r="r" b="b"/>
              <a:pathLst>
                <a:path w="8604883" h="2014885">
                  <a:moveTo>
                    <a:pt x="0" y="0"/>
                  </a:moveTo>
                  <a:lnTo>
                    <a:pt x="8604883" y="0"/>
                  </a:lnTo>
                  <a:lnTo>
                    <a:pt x="8604883" y="2014885"/>
                  </a:lnTo>
                  <a:lnTo>
                    <a:pt x="0" y="20148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-2739840" y="959818"/>
              <a:ext cx="11555523" cy="21101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01"/>
                </a:lnSpc>
              </a:pPr>
              <a:r>
                <a:rPr lang="en-US" sz="5400" b="1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Fluxos</a:t>
              </a:r>
              <a:r>
                <a:rPr lang="en-US" sz="5400" b="1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5400" b="1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estabelecidos</a:t>
              </a:r>
              <a:r>
                <a:rPr lang="en-US" sz="5400" b="1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5400" b="1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ou</a:t>
              </a:r>
              <a:r>
                <a:rPr lang="en-US" sz="5400" b="1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5400" b="1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em</a:t>
              </a:r>
              <a:r>
                <a:rPr lang="en-US" sz="5400" b="1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 </a:t>
              </a:r>
              <a:r>
                <a:rPr lang="en-US" sz="5400" b="1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pactuação</a:t>
              </a:r>
              <a:endParaRPr lang="en-US" sz="5400" b="1" dirty="0">
                <a:solidFill>
                  <a:srgbClr val="4B996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1458" y="4507621"/>
            <a:ext cx="2925542" cy="772748"/>
            <a:chOff x="0" y="0"/>
            <a:chExt cx="770513" cy="2035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0513" cy="203522"/>
            </a:xfrm>
            <a:custGeom>
              <a:avLst/>
              <a:gdLst/>
              <a:ahLst/>
              <a:cxnLst/>
              <a:rect l="l" t="t" r="r" b="b"/>
              <a:pathLst>
                <a:path w="770513" h="203522">
                  <a:moveTo>
                    <a:pt x="37048" y="0"/>
                  </a:moveTo>
                  <a:lnTo>
                    <a:pt x="733465" y="0"/>
                  </a:lnTo>
                  <a:cubicBezTo>
                    <a:pt x="743291" y="0"/>
                    <a:pt x="752714" y="3903"/>
                    <a:pt x="759662" y="10851"/>
                  </a:cubicBezTo>
                  <a:cubicBezTo>
                    <a:pt x="766610" y="17799"/>
                    <a:pt x="770513" y="27223"/>
                    <a:pt x="770513" y="37048"/>
                  </a:cubicBezTo>
                  <a:lnTo>
                    <a:pt x="770513" y="166473"/>
                  </a:lnTo>
                  <a:cubicBezTo>
                    <a:pt x="770513" y="176299"/>
                    <a:pt x="766610" y="185723"/>
                    <a:pt x="759662" y="192671"/>
                  </a:cubicBezTo>
                  <a:cubicBezTo>
                    <a:pt x="752714" y="199619"/>
                    <a:pt x="743291" y="203522"/>
                    <a:pt x="733465" y="203522"/>
                  </a:cubicBezTo>
                  <a:lnTo>
                    <a:pt x="37048" y="203522"/>
                  </a:lnTo>
                  <a:cubicBezTo>
                    <a:pt x="27223" y="203522"/>
                    <a:pt x="17799" y="199619"/>
                    <a:pt x="10851" y="192671"/>
                  </a:cubicBezTo>
                  <a:cubicBezTo>
                    <a:pt x="3903" y="185723"/>
                    <a:pt x="0" y="176299"/>
                    <a:pt x="0" y="166473"/>
                  </a:cubicBezTo>
                  <a:lnTo>
                    <a:pt x="0" y="37048"/>
                  </a:lnTo>
                  <a:cubicBezTo>
                    <a:pt x="0" y="27223"/>
                    <a:pt x="3903" y="17799"/>
                    <a:pt x="10851" y="10851"/>
                  </a:cubicBezTo>
                  <a:cubicBezTo>
                    <a:pt x="17799" y="3903"/>
                    <a:pt x="27223" y="0"/>
                    <a:pt x="37048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770513" cy="203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3231122" y="4913045"/>
            <a:ext cx="151820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1" name="Group 21"/>
          <p:cNvGrpSpPr/>
          <p:nvPr/>
        </p:nvGrpSpPr>
        <p:grpSpPr>
          <a:xfrm rot="2700000">
            <a:off x="5187724" y="3792410"/>
            <a:ext cx="2188973" cy="2203169"/>
            <a:chOff x="0" y="0"/>
            <a:chExt cx="576520" cy="5802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76520" cy="580258"/>
            </a:xfrm>
            <a:custGeom>
              <a:avLst/>
              <a:gdLst/>
              <a:ahLst/>
              <a:cxnLst/>
              <a:rect l="l" t="t" r="r" b="b"/>
              <a:pathLst>
                <a:path w="576520" h="580258">
                  <a:moveTo>
                    <a:pt x="84883" y="0"/>
                  </a:moveTo>
                  <a:lnTo>
                    <a:pt x="491637" y="0"/>
                  </a:lnTo>
                  <a:cubicBezTo>
                    <a:pt x="514149" y="0"/>
                    <a:pt x="535739" y="8943"/>
                    <a:pt x="551658" y="24862"/>
                  </a:cubicBezTo>
                  <a:cubicBezTo>
                    <a:pt x="567577" y="40780"/>
                    <a:pt x="576520" y="62370"/>
                    <a:pt x="576520" y="84883"/>
                  </a:cubicBezTo>
                  <a:lnTo>
                    <a:pt x="576520" y="495376"/>
                  </a:lnTo>
                  <a:cubicBezTo>
                    <a:pt x="576520" y="517888"/>
                    <a:pt x="567577" y="539478"/>
                    <a:pt x="551658" y="555397"/>
                  </a:cubicBezTo>
                  <a:cubicBezTo>
                    <a:pt x="535739" y="571315"/>
                    <a:pt x="514149" y="580258"/>
                    <a:pt x="491637" y="580258"/>
                  </a:cubicBezTo>
                  <a:lnTo>
                    <a:pt x="84883" y="580258"/>
                  </a:lnTo>
                  <a:cubicBezTo>
                    <a:pt x="62370" y="580258"/>
                    <a:pt x="40780" y="571315"/>
                    <a:pt x="24862" y="555397"/>
                  </a:cubicBezTo>
                  <a:cubicBezTo>
                    <a:pt x="8943" y="539478"/>
                    <a:pt x="0" y="517888"/>
                    <a:pt x="0" y="495376"/>
                  </a:cubicBezTo>
                  <a:lnTo>
                    <a:pt x="0" y="84883"/>
                  </a:lnTo>
                  <a:cubicBezTo>
                    <a:pt x="0" y="62370"/>
                    <a:pt x="8943" y="40780"/>
                    <a:pt x="24862" y="24862"/>
                  </a:cubicBezTo>
                  <a:cubicBezTo>
                    <a:pt x="40780" y="8943"/>
                    <a:pt x="62370" y="0"/>
                    <a:pt x="8488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576520" cy="580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748967" y="4673658"/>
            <a:ext cx="308610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TELECONSULTORIA </a:t>
            </a:r>
          </a:p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ASSÍNCRONA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98607" y="4052026"/>
            <a:ext cx="178682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 de apoio por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398607" y="5295291"/>
            <a:ext cx="178682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STT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228321" y="3136586"/>
            <a:ext cx="2908737" cy="3476718"/>
            <a:chOff x="0" y="0"/>
            <a:chExt cx="766087" cy="91567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66087" cy="915679"/>
            </a:xfrm>
            <a:custGeom>
              <a:avLst/>
              <a:gdLst/>
              <a:ahLst/>
              <a:cxnLst/>
              <a:rect l="l" t="t" r="r" b="b"/>
              <a:pathLst>
                <a:path w="766087" h="915679">
                  <a:moveTo>
                    <a:pt x="37263" y="0"/>
                  </a:moveTo>
                  <a:lnTo>
                    <a:pt x="728825" y="0"/>
                  </a:lnTo>
                  <a:cubicBezTo>
                    <a:pt x="738707" y="0"/>
                    <a:pt x="748185" y="3926"/>
                    <a:pt x="755173" y="10914"/>
                  </a:cubicBezTo>
                  <a:cubicBezTo>
                    <a:pt x="762161" y="17902"/>
                    <a:pt x="766087" y="27380"/>
                    <a:pt x="766087" y="37263"/>
                  </a:cubicBezTo>
                  <a:lnTo>
                    <a:pt x="766087" y="878416"/>
                  </a:lnTo>
                  <a:cubicBezTo>
                    <a:pt x="766087" y="888299"/>
                    <a:pt x="762161" y="897777"/>
                    <a:pt x="755173" y="904765"/>
                  </a:cubicBezTo>
                  <a:cubicBezTo>
                    <a:pt x="748185" y="911753"/>
                    <a:pt x="738707" y="915679"/>
                    <a:pt x="728825" y="915679"/>
                  </a:cubicBezTo>
                  <a:lnTo>
                    <a:pt x="37263" y="915679"/>
                  </a:lnTo>
                  <a:cubicBezTo>
                    <a:pt x="27380" y="915679"/>
                    <a:pt x="17902" y="911753"/>
                    <a:pt x="10914" y="904765"/>
                  </a:cubicBezTo>
                  <a:cubicBezTo>
                    <a:pt x="3926" y="897777"/>
                    <a:pt x="0" y="888299"/>
                    <a:pt x="0" y="878416"/>
                  </a:cubicBezTo>
                  <a:lnTo>
                    <a:pt x="0" y="37263"/>
                  </a:lnTo>
                  <a:cubicBezTo>
                    <a:pt x="0" y="27380"/>
                    <a:pt x="3926" y="17902"/>
                    <a:pt x="10914" y="10914"/>
                  </a:cubicBezTo>
                  <a:cubicBezTo>
                    <a:pt x="17902" y="3926"/>
                    <a:pt x="27380" y="0"/>
                    <a:pt x="3726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766087" cy="915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228321" y="3476276"/>
            <a:ext cx="2908737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 com experiência em Saúde Indígena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17002" y="4102387"/>
            <a:ext cx="290873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44732" y="4452272"/>
            <a:ext cx="2908737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Médicos  de referência clínica do Telessaúde UFRR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59164" y="5160441"/>
            <a:ext cx="2649880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Clínica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Médica;</a:t>
            </a:r>
          </a:p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Pediatria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;</a:t>
            </a:r>
          </a:p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Ginecologia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Obstetrícia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Infectologia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13747725" y="4347081"/>
            <a:ext cx="2687885" cy="1119665"/>
            <a:chOff x="0" y="0"/>
            <a:chExt cx="975610" cy="406400"/>
          </a:xfrm>
        </p:grpSpPr>
        <p:sp>
          <p:nvSpPr>
            <p:cNvPr id="35" name="Freeform 35"/>
            <p:cNvSpPr/>
            <p:nvPr/>
          </p:nvSpPr>
          <p:spPr>
            <a:xfrm>
              <a:off x="14590" y="0"/>
              <a:ext cx="946431" cy="406400"/>
            </a:xfrm>
            <a:custGeom>
              <a:avLst/>
              <a:gdLst/>
              <a:ahLst/>
              <a:cxnLst/>
              <a:rect l="l" t="t" r="r" b="b"/>
              <a:pathLst>
                <a:path w="946431" h="406400">
                  <a:moveTo>
                    <a:pt x="711735" y="0"/>
                  </a:moveTo>
                  <a:lnTo>
                    <a:pt x="234695" y="0"/>
                  </a:lnTo>
                  <a:cubicBezTo>
                    <a:pt x="205187" y="0"/>
                    <a:pt x="176888" y="11722"/>
                    <a:pt x="156023" y="32587"/>
                  </a:cubicBezTo>
                  <a:lnTo>
                    <a:pt x="17997" y="170613"/>
                  </a:lnTo>
                  <a:cubicBezTo>
                    <a:pt x="0" y="188610"/>
                    <a:pt x="0" y="217790"/>
                    <a:pt x="17997" y="235787"/>
                  </a:cubicBezTo>
                  <a:lnTo>
                    <a:pt x="156023" y="373813"/>
                  </a:lnTo>
                  <a:cubicBezTo>
                    <a:pt x="176888" y="394678"/>
                    <a:pt x="205187" y="406400"/>
                    <a:pt x="234695" y="406400"/>
                  </a:cubicBezTo>
                  <a:lnTo>
                    <a:pt x="711735" y="406400"/>
                  </a:lnTo>
                  <a:cubicBezTo>
                    <a:pt x="741243" y="406400"/>
                    <a:pt x="769542" y="394678"/>
                    <a:pt x="790407" y="373813"/>
                  </a:cubicBezTo>
                  <a:lnTo>
                    <a:pt x="928433" y="235787"/>
                  </a:lnTo>
                  <a:cubicBezTo>
                    <a:pt x="946430" y="217790"/>
                    <a:pt x="946430" y="188610"/>
                    <a:pt x="928433" y="170613"/>
                  </a:cubicBezTo>
                  <a:lnTo>
                    <a:pt x="790407" y="32587"/>
                  </a:lnTo>
                  <a:cubicBezTo>
                    <a:pt x="769542" y="11722"/>
                    <a:pt x="741243" y="0"/>
                    <a:pt x="711735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52400" y="0"/>
              <a:ext cx="67081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3650177" y="4665870"/>
            <a:ext cx="2908737" cy="8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Agendamento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CASAI</a:t>
            </a: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Especialidades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SISREG</a:t>
            </a:r>
          </a:p>
        </p:txBody>
      </p:sp>
      <p:sp>
        <p:nvSpPr>
          <p:cNvPr id="38" name="AutoShape 38"/>
          <p:cNvSpPr/>
          <p:nvPr/>
        </p:nvSpPr>
        <p:spPr>
          <a:xfrm>
            <a:off x="7825542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9" name="Group 39"/>
          <p:cNvGrpSpPr/>
          <p:nvPr/>
        </p:nvGrpSpPr>
        <p:grpSpPr>
          <a:xfrm>
            <a:off x="3511318" y="6850060"/>
            <a:ext cx="2242407" cy="1031785"/>
            <a:chOff x="0" y="0"/>
            <a:chExt cx="590593" cy="27174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90593" cy="271746"/>
            </a:xfrm>
            <a:custGeom>
              <a:avLst/>
              <a:gdLst/>
              <a:ahLst/>
              <a:cxnLst/>
              <a:rect l="l" t="t" r="r" b="b"/>
              <a:pathLst>
                <a:path w="590593" h="271746">
                  <a:moveTo>
                    <a:pt x="55240" y="0"/>
                  </a:moveTo>
                  <a:lnTo>
                    <a:pt x="535353" y="0"/>
                  </a:lnTo>
                  <a:cubicBezTo>
                    <a:pt x="565861" y="0"/>
                    <a:pt x="590593" y="24732"/>
                    <a:pt x="590593" y="55240"/>
                  </a:cubicBezTo>
                  <a:lnTo>
                    <a:pt x="590593" y="216506"/>
                  </a:lnTo>
                  <a:cubicBezTo>
                    <a:pt x="590593" y="231156"/>
                    <a:pt x="584773" y="245207"/>
                    <a:pt x="574413" y="255566"/>
                  </a:cubicBezTo>
                  <a:cubicBezTo>
                    <a:pt x="564054" y="265926"/>
                    <a:pt x="550003" y="271746"/>
                    <a:pt x="535353" y="271746"/>
                  </a:cubicBezTo>
                  <a:lnTo>
                    <a:pt x="55240" y="271746"/>
                  </a:lnTo>
                  <a:cubicBezTo>
                    <a:pt x="24732" y="271746"/>
                    <a:pt x="0" y="247014"/>
                    <a:pt x="0" y="216506"/>
                  </a:cubicBezTo>
                  <a:lnTo>
                    <a:pt x="0" y="55240"/>
                  </a:lnTo>
                  <a:cubicBezTo>
                    <a:pt x="0" y="24732"/>
                    <a:pt x="24732" y="0"/>
                    <a:pt x="55240" y="0"/>
                  </a:cubicBezTo>
                  <a:close/>
                </a:path>
              </a:pathLst>
            </a:custGeom>
            <a:solidFill>
              <a:srgbClr val="7F95E4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0"/>
              <a:ext cx="590593" cy="271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90033" y="4637196"/>
            <a:ext cx="2868392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Enfermeiro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 área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187000" y="4538454"/>
            <a:ext cx="165915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Dúvida clínica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5156446" y="2684465"/>
            <a:ext cx="2178845" cy="471171"/>
            <a:chOff x="0" y="0"/>
            <a:chExt cx="2905127" cy="628228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47625"/>
              <a:ext cx="2905127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Situação eletiva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266489"/>
              <a:ext cx="2905127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Resposta em até 72h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3444206" y="6922767"/>
            <a:ext cx="2376631" cy="111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Especialidades</a:t>
            </a:r>
            <a:endParaRPr lang="en-US" sz="1599" b="1" dirty="0">
              <a:solidFill>
                <a:srgbClr val="FD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pactuação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Ofertas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SESAU?</a:t>
            </a:r>
          </a:p>
          <a:p>
            <a:pPr algn="ctr">
              <a:lnSpc>
                <a:spcPts val="2239"/>
              </a:lnSpc>
            </a:pP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6451356" y="6850060"/>
            <a:ext cx="2242407" cy="1031785"/>
            <a:chOff x="0" y="0"/>
            <a:chExt cx="590593" cy="27174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90593" cy="271746"/>
            </a:xfrm>
            <a:custGeom>
              <a:avLst/>
              <a:gdLst/>
              <a:ahLst/>
              <a:cxnLst/>
              <a:rect l="l" t="t" r="r" b="b"/>
              <a:pathLst>
                <a:path w="590593" h="271746">
                  <a:moveTo>
                    <a:pt x="55240" y="0"/>
                  </a:moveTo>
                  <a:lnTo>
                    <a:pt x="535353" y="0"/>
                  </a:lnTo>
                  <a:cubicBezTo>
                    <a:pt x="565861" y="0"/>
                    <a:pt x="590593" y="24732"/>
                    <a:pt x="590593" y="55240"/>
                  </a:cubicBezTo>
                  <a:lnTo>
                    <a:pt x="590593" y="216506"/>
                  </a:lnTo>
                  <a:cubicBezTo>
                    <a:pt x="590593" y="231156"/>
                    <a:pt x="584773" y="245207"/>
                    <a:pt x="574413" y="255566"/>
                  </a:cubicBezTo>
                  <a:cubicBezTo>
                    <a:pt x="564054" y="265926"/>
                    <a:pt x="550003" y="271746"/>
                    <a:pt x="535353" y="271746"/>
                  </a:cubicBezTo>
                  <a:lnTo>
                    <a:pt x="55240" y="271746"/>
                  </a:lnTo>
                  <a:cubicBezTo>
                    <a:pt x="24732" y="271746"/>
                    <a:pt x="0" y="247014"/>
                    <a:pt x="0" y="216506"/>
                  </a:cubicBezTo>
                  <a:lnTo>
                    <a:pt x="0" y="55240"/>
                  </a:lnTo>
                  <a:cubicBezTo>
                    <a:pt x="0" y="24732"/>
                    <a:pt x="24732" y="0"/>
                    <a:pt x="55240" y="0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0"/>
              <a:ext cx="590593" cy="271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384244" y="6922767"/>
            <a:ext cx="2376631" cy="8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Especialidades</a:t>
            </a:r>
            <a:endParaRPr lang="en-US" sz="1599" b="1" dirty="0">
              <a:solidFill>
                <a:srgbClr val="FD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pactuação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Ofertas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SMSA?</a:t>
            </a:r>
          </a:p>
        </p:txBody>
      </p:sp>
      <p:sp>
        <p:nvSpPr>
          <p:cNvPr id="52" name="AutoShape 52"/>
          <p:cNvSpPr/>
          <p:nvPr/>
        </p:nvSpPr>
        <p:spPr>
          <a:xfrm flipH="1">
            <a:off x="4637589" y="5759246"/>
            <a:ext cx="690380" cy="822763"/>
          </a:xfrm>
          <a:prstGeom prst="line">
            <a:avLst/>
          </a:prstGeom>
          <a:ln w="38100" cap="rnd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53" name="AutoShape 53"/>
          <p:cNvSpPr/>
          <p:nvPr/>
        </p:nvSpPr>
        <p:spPr>
          <a:xfrm>
            <a:off x="7264937" y="5772716"/>
            <a:ext cx="570130" cy="840587"/>
          </a:xfrm>
          <a:prstGeom prst="line">
            <a:avLst/>
          </a:prstGeom>
          <a:ln w="38100" cap="rnd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54" name="TextBox 54"/>
          <p:cNvSpPr txBox="1"/>
          <p:nvPr/>
        </p:nvSpPr>
        <p:spPr>
          <a:xfrm>
            <a:off x="11786601" y="3220371"/>
            <a:ext cx="175534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 de 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manejo em área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786601" y="5786282"/>
            <a:ext cx="2178845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 dirty="0" err="1">
                <a:solidFill>
                  <a:srgbClr val="FF575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Sugestão</a:t>
            </a:r>
            <a:r>
              <a:rPr lang="en-US" sz="1599" b="1" dirty="0">
                <a:solidFill>
                  <a:srgbClr val="FF575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de </a:t>
            </a:r>
            <a:r>
              <a:rPr lang="en-US" sz="1599" b="1" dirty="0" err="1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encaminhamento</a:t>
            </a:r>
            <a:r>
              <a:rPr lang="en-US" sz="1599" b="1" dirty="0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para </a:t>
            </a:r>
            <a:r>
              <a:rPr lang="en-US" sz="1599" b="1" dirty="0" err="1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especialista</a:t>
            </a:r>
            <a:r>
              <a:rPr lang="en-US" sz="1599" b="1" dirty="0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</a:t>
            </a:r>
            <a:r>
              <a:rPr lang="en-US" sz="1599" b="1" dirty="0" err="1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presencial</a:t>
            </a:r>
            <a:endParaRPr lang="en-US" sz="1599" b="1" dirty="0">
              <a:solidFill>
                <a:srgbClr val="FF5757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815405" y="4433302"/>
            <a:ext cx="2178845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teleinterconsulta</a:t>
            </a:r>
            <a:endParaRPr lang="en-US" sz="159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7" name="AutoShape 57"/>
          <p:cNvSpPr/>
          <p:nvPr/>
        </p:nvSpPr>
        <p:spPr>
          <a:xfrm>
            <a:off x="11248720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8" name="AutoShape 58"/>
          <p:cNvSpPr/>
          <p:nvPr/>
        </p:nvSpPr>
        <p:spPr>
          <a:xfrm flipV="1">
            <a:off x="11248720" y="3779806"/>
            <a:ext cx="310542" cy="90501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9" name="AutoShape 59"/>
          <p:cNvSpPr/>
          <p:nvPr/>
        </p:nvSpPr>
        <p:spPr>
          <a:xfrm>
            <a:off x="11260969" y="5077359"/>
            <a:ext cx="298292" cy="778774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0" name="AutoShape 60"/>
          <p:cNvSpPr/>
          <p:nvPr/>
        </p:nvSpPr>
        <p:spPr>
          <a:xfrm>
            <a:off x="13380253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1" name="AutoShape 61"/>
          <p:cNvSpPr/>
          <p:nvPr/>
        </p:nvSpPr>
        <p:spPr>
          <a:xfrm>
            <a:off x="11686587" y="5786282"/>
            <a:ext cx="9747" cy="840587"/>
          </a:xfrm>
          <a:prstGeom prst="line">
            <a:avLst/>
          </a:prstGeom>
          <a:ln w="9525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AutoShape 62"/>
          <p:cNvSpPr/>
          <p:nvPr/>
        </p:nvSpPr>
        <p:spPr>
          <a:xfrm>
            <a:off x="11696342" y="4480927"/>
            <a:ext cx="0" cy="77297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AutoShape 63"/>
          <p:cNvSpPr/>
          <p:nvPr/>
        </p:nvSpPr>
        <p:spPr>
          <a:xfrm>
            <a:off x="11681940" y="3287004"/>
            <a:ext cx="0" cy="51189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1" name="Group 71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Resumo dos fluxos compulsórios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teleconsultorias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545366" y="1471024"/>
            <a:ext cx="3086100" cy="737365"/>
            <a:chOff x="0" y="0"/>
            <a:chExt cx="812800" cy="194203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545366" y="1674288"/>
            <a:ext cx="3086100" cy="2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 Eletivo DSEI Yanomami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C6B66DFB-126B-AC03-EFCB-CAA60334C476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F7819B7B-61B8-8F80-6C45-5BFFA3FECB16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79" name="Freeform 9">
                <a:extLst>
                  <a:ext uri="{FF2B5EF4-FFF2-40B4-BE49-F238E27FC236}">
                    <a16:creationId xmlns:a16="http://schemas.microsoft.com/office/drawing/2014/main" id="{392A71ED-256C-1711-523F-E11A6F41BC59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80" name="Freeform 10">
                <a:extLst>
                  <a:ext uri="{FF2B5EF4-FFF2-40B4-BE49-F238E27FC236}">
                    <a16:creationId xmlns:a16="http://schemas.microsoft.com/office/drawing/2014/main" id="{FDE03127-062B-45FB-5377-EC479C300BA7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81" name="Imagem 80">
                <a:extLst>
                  <a:ext uri="{FF2B5EF4-FFF2-40B4-BE49-F238E27FC236}">
                    <a16:creationId xmlns:a16="http://schemas.microsoft.com/office/drawing/2014/main" id="{89E2AA7E-ED0D-DDAF-21FE-24705A88E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82" name="Freeform 70">
              <a:extLst>
                <a:ext uri="{FF2B5EF4-FFF2-40B4-BE49-F238E27FC236}">
                  <a16:creationId xmlns:a16="http://schemas.microsoft.com/office/drawing/2014/main" id="{2644B86C-ACE4-A88B-9B52-E86099A3A615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8693" y="1469515"/>
            <a:ext cx="3086100" cy="737365"/>
            <a:chOff x="0" y="0"/>
            <a:chExt cx="812800" cy="1942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7332182" y="5301983"/>
            <a:ext cx="3198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TextBox 21"/>
          <p:cNvSpPr txBox="1"/>
          <p:nvPr/>
        </p:nvSpPr>
        <p:spPr>
          <a:xfrm>
            <a:off x="538693" y="1534613"/>
            <a:ext cx="3086100" cy="55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 Eletivo DSEI </a:t>
            </a:r>
          </a:p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Yanomami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61458" y="4757126"/>
            <a:ext cx="2444629" cy="772615"/>
            <a:chOff x="0" y="0"/>
            <a:chExt cx="3259505" cy="103015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259505" cy="1030154"/>
              <a:chOff x="0" y="0"/>
              <a:chExt cx="643853" cy="20348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43853" cy="203487"/>
              </a:xfrm>
              <a:custGeom>
                <a:avLst/>
                <a:gdLst/>
                <a:ahLst/>
                <a:cxnLst/>
                <a:rect l="l" t="t" r="r" b="b"/>
                <a:pathLst>
                  <a:path w="643853" h="203487">
                    <a:moveTo>
                      <a:pt x="44337" y="0"/>
                    </a:moveTo>
                    <a:lnTo>
                      <a:pt x="599516" y="0"/>
                    </a:lnTo>
                    <a:cubicBezTo>
                      <a:pt x="611275" y="0"/>
                      <a:pt x="622552" y="4671"/>
                      <a:pt x="630867" y="12986"/>
                    </a:cubicBezTo>
                    <a:cubicBezTo>
                      <a:pt x="639182" y="21301"/>
                      <a:pt x="643853" y="32578"/>
                      <a:pt x="643853" y="44337"/>
                    </a:cubicBezTo>
                    <a:lnTo>
                      <a:pt x="643853" y="159150"/>
                    </a:lnTo>
                    <a:cubicBezTo>
                      <a:pt x="643853" y="170909"/>
                      <a:pt x="639182" y="182186"/>
                      <a:pt x="630867" y="190501"/>
                    </a:cubicBezTo>
                    <a:cubicBezTo>
                      <a:pt x="622552" y="198816"/>
                      <a:pt x="611275" y="203487"/>
                      <a:pt x="599516" y="203487"/>
                    </a:cubicBezTo>
                    <a:lnTo>
                      <a:pt x="44337" y="203487"/>
                    </a:lnTo>
                    <a:cubicBezTo>
                      <a:pt x="32578" y="203487"/>
                      <a:pt x="21301" y="198816"/>
                      <a:pt x="12986" y="190501"/>
                    </a:cubicBezTo>
                    <a:cubicBezTo>
                      <a:pt x="4671" y="182186"/>
                      <a:pt x="0" y="170909"/>
                      <a:pt x="0" y="159150"/>
                    </a:cubicBezTo>
                    <a:lnTo>
                      <a:pt x="0" y="44337"/>
                    </a:lnTo>
                    <a:cubicBezTo>
                      <a:pt x="0" y="32578"/>
                      <a:pt x="4671" y="21301"/>
                      <a:pt x="12986" y="12986"/>
                    </a:cubicBezTo>
                    <a:cubicBezTo>
                      <a:pt x="21301" y="4671"/>
                      <a:pt x="32578" y="0"/>
                      <a:pt x="44337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0"/>
                <a:ext cx="643853" cy="20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1837" y="188642"/>
              <a:ext cx="3195831" cy="72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Médico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/</a:t>
              </a: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Enfermeiro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em área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421667" y="3031208"/>
            <a:ext cx="273580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Situação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eletiva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imediata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Paciente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UBSi</a:t>
            </a:r>
            <a:endParaRPr lang="en-US" sz="15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755473" y="5016183"/>
            <a:ext cx="1481241" cy="254635"/>
            <a:chOff x="0" y="0"/>
            <a:chExt cx="1974988" cy="339513"/>
          </a:xfrm>
        </p:grpSpPr>
        <p:sp>
          <p:nvSpPr>
            <p:cNvPr id="29" name="AutoShape 29"/>
            <p:cNvSpPr/>
            <p:nvPr/>
          </p:nvSpPr>
          <p:spPr>
            <a:xfrm>
              <a:off x="82" y="314113"/>
              <a:ext cx="1974824" cy="1270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82" y="-47625"/>
              <a:ext cx="1974824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Dúvida</a:t>
              </a: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clínica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973159" y="3766420"/>
            <a:ext cx="2832150" cy="4090760"/>
            <a:chOff x="11342" y="-47625"/>
            <a:chExt cx="3776200" cy="5454348"/>
          </a:xfrm>
        </p:grpSpPr>
        <p:sp>
          <p:nvSpPr>
            <p:cNvPr id="32" name="TextBox 32"/>
            <p:cNvSpPr txBox="1"/>
            <p:nvPr/>
          </p:nvSpPr>
          <p:spPr>
            <a:xfrm>
              <a:off x="882415" y="1198581"/>
              <a:ext cx="2905127" cy="146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 b="1">
                  <a:solidFill>
                    <a:srgbClr val="FF5757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Sugestão de </a:t>
              </a:r>
              <a:r>
                <a:rPr lang="en-US" sz="1599" b="1">
                  <a:solidFill>
                    <a:srgbClr val="FF5757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encaminhamento para especialista presencial</a:t>
              </a:r>
            </a:p>
          </p:txBody>
        </p:sp>
        <p:sp>
          <p:nvSpPr>
            <p:cNvPr id="33" name="AutoShape 33"/>
            <p:cNvSpPr/>
            <p:nvPr/>
          </p:nvSpPr>
          <p:spPr>
            <a:xfrm>
              <a:off x="721892" y="1276754"/>
              <a:ext cx="0" cy="1357565"/>
            </a:xfrm>
            <a:prstGeom prst="line">
              <a:avLst/>
            </a:prstGeom>
            <a:ln w="12700" cap="rnd">
              <a:solidFill>
                <a:srgbClr val="FF575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830359" y="3167220"/>
              <a:ext cx="2905127" cy="2239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teleinterconsultoria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assíncrona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por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área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de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especialidade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clínica</a:t>
              </a:r>
              <a:endPara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35" name="AutoShape 35"/>
            <p:cNvSpPr/>
            <p:nvPr/>
          </p:nvSpPr>
          <p:spPr>
            <a:xfrm flipH="1">
              <a:off x="721892" y="3251897"/>
              <a:ext cx="6350" cy="1685498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830359" y="-47625"/>
              <a:ext cx="2340464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manejo em área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728242" y="17580"/>
              <a:ext cx="0" cy="682527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flipV="1">
              <a:off x="11342" y="1999082"/>
              <a:ext cx="539426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39" name="AutoShape 39"/>
            <p:cNvSpPr/>
            <p:nvPr/>
          </p:nvSpPr>
          <p:spPr>
            <a:xfrm>
              <a:off x="24127" y="2253735"/>
              <a:ext cx="526065" cy="1839775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40" name="AutoShape 40"/>
            <p:cNvSpPr/>
            <p:nvPr/>
          </p:nvSpPr>
          <p:spPr>
            <a:xfrm flipV="1">
              <a:off x="11917" y="343489"/>
              <a:ext cx="538276" cy="1460918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3994583" y="4732626"/>
            <a:ext cx="2622789" cy="1119665"/>
            <a:chOff x="0" y="0"/>
            <a:chExt cx="3497053" cy="149288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3497053" cy="1492887"/>
              <a:chOff x="0" y="0"/>
              <a:chExt cx="951982" cy="4064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19563" y="0"/>
                <a:ext cx="912857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912857" h="406400">
                    <a:moveTo>
                      <a:pt x="681991" y="0"/>
                    </a:moveTo>
                    <a:lnTo>
                      <a:pt x="230866" y="0"/>
                    </a:lnTo>
                    <a:cubicBezTo>
                      <a:pt x="200626" y="0"/>
                      <a:pt x="171624" y="12013"/>
                      <a:pt x="150241" y="33396"/>
                    </a:cubicBezTo>
                    <a:lnTo>
                      <a:pt x="13833" y="169804"/>
                    </a:lnTo>
                    <a:cubicBezTo>
                      <a:pt x="4976" y="178661"/>
                      <a:pt x="0" y="190674"/>
                      <a:pt x="0" y="203200"/>
                    </a:cubicBezTo>
                    <a:cubicBezTo>
                      <a:pt x="0" y="215726"/>
                      <a:pt x="4976" y="227739"/>
                      <a:pt x="13833" y="236596"/>
                    </a:cubicBezTo>
                    <a:lnTo>
                      <a:pt x="150241" y="373004"/>
                    </a:lnTo>
                    <a:cubicBezTo>
                      <a:pt x="171624" y="394387"/>
                      <a:pt x="200626" y="406400"/>
                      <a:pt x="230866" y="406400"/>
                    </a:cubicBezTo>
                    <a:lnTo>
                      <a:pt x="681991" y="406400"/>
                    </a:lnTo>
                    <a:cubicBezTo>
                      <a:pt x="712231" y="406400"/>
                      <a:pt x="741232" y="394387"/>
                      <a:pt x="762615" y="373004"/>
                    </a:cubicBezTo>
                    <a:lnTo>
                      <a:pt x="899024" y="236596"/>
                    </a:lnTo>
                    <a:cubicBezTo>
                      <a:pt x="907881" y="227739"/>
                      <a:pt x="912857" y="215726"/>
                      <a:pt x="912857" y="203200"/>
                    </a:cubicBezTo>
                    <a:cubicBezTo>
                      <a:pt x="912857" y="190674"/>
                      <a:pt x="907881" y="178661"/>
                      <a:pt x="899024" y="169804"/>
                    </a:cubicBezTo>
                    <a:lnTo>
                      <a:pt x="762615" y="33396"/>
                    </a:lnTo>
                    <a:cubicBezTo>
                      <a:pt x="741232" y="12013"/>
                      <a:pt x="712231" y="0"/>
                      <a:pt x="681991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152400" y="0"/>
                <a:ext cx="647182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221852" y="383011"/>
              <a:ext cx="2987205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Agendamento CASAI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Especialidades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4236714" y="3590643"/>
            <a:ext cx="3105713" cy="3105713"/>
            <a:chOff x="0" y="0"/>
            <a:chExt cx="4140951" cy="4140951"/>
          </a:xfrm>
        </p:grpSpPr>
        <p:grpSp>
          <p:nvGrpSpPr>
            <p:cNvPr id="47" name="Group 47"/>
            <p:cNvGrpSpPr/>
            <p:nvPr/>
          </p:nvGrpSpPr>
          <p:grpSpPr>
            <a:xfrm rot="2700000">
              <a:off x="611160" y="601696"/>
              <a:ext cx="2918631" cy="2937558"/>
              <a:chOff x="0" y="0"/>
              <a:chExt cx="576520" cy="58025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576520" cy="580258"/>
              </a:xfrm>
              <a:custGeom>
                <a:avLst/>
                <a:gdLst/>
                <a:ahLst/>
                <a:cxnLst/>
                <a:rect l="l" t="t" r="r" b="b"/>
                <a:pathLst>
                  <a:path w="576520" h="580258">
                    <a:moveTo>
                      <a:pt x="84883" y="0"/>
                    </a:moveTo>
                    <a:lnTo>
                      <a:pt x="491637" y="0"/>
                    </a:lnTo>
                    <a:cubicBezTo>
                      <a:pt x="514149" y="0"/>
                      <a:pt x="535739" y="8943"/>
                      <a:pt x="551658" y="24862"/>
                    </a:cubicBezTo>
                    <a:cubicBezTo>
                      <a:pt x="567577" y="40780"/>
                      <a:pt x="576520" y="62370"/>
                      <a:pt x="576520" y="84883"/>
                    </a:cubicBezTo>
                    <a:lnTo>
                      <a:pt x="576520" y="495376"/>
                    </a:lnTo>
                    <a:cubicBezTo>
                      <a:pt x="576520" y="517888"/>
                      <a:pt x="567577" y="539478"/>
                      <a:pt x="551658" y="555397"/>
                    </a:cubicBezTo>
                    <a:cubicBezTo>
                      <a:pt x="535739" y="571315"/>
                      <a:pt x="514149" y="580258"/>
                      <a:pt x="491637" y="580258"/>
                    </a:cubicBezTo>
                    <a:lnTo>
                      <a:pt x="84883" y="580258"/>
                    </a:lnTo>
                    <a:cubicBezTo>
                      <a:pt x="62370" y="580258"/>
                      <a:pt x="40780" y="571315"/>
                      <a:pt x="24862" y="555397"/>
                    </a:cubicBezTo>
                    <a:cubicBezTo>
                      <a:pt x="8943" y="539478"/>
                      <a:pt x="0" y="517888"/>
                      <a:pt x="0" y="495376"/>
                    </a:cubicBezTo>
                    <a:lnTo>
                      <a:pt x="0" y="84883"/>
                    </a:lnTo>
                    <a:cubicBezTo>
                      <a:pt x="0" y="62370"/>
                      <a:pt x="8943" y="40780"/>
                      <a:pt x="24862" y="24862"/>
                    </a:cubicBezTo>
                    <a:cubicBezTo>
                      <a:pt x="40780" y="8943"/>
                      <a:pt x="62370" y="0"/>
                      <a:pt x="8488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0"/>
                <a:ext cx="576520" cy="5802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238780" y="1926665"/>
              <a:ext cx="3766113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TELEINTERCONSULTA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900614" y="1118173"/>
              <a:ext cx="2592733" cy="730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 de apoio por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671185" y="2367851"/>
              <a:ext cx="3051592" cy="361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Consultório Virtual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823519" y="4378370"/>
            <a:ext cx="3086100" cy="1847228"/>
            <a:chOff x="0" y="0"/>
            <a:chExt cx="812800" cy="48651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486513"/>
            </a:xfrm>
            <a:custGeom>
              <a:avLst/>
              <a:gdLst/>
              <a:ahLst/>
              <a:cxnLst/>
              <a:rect l="l" t="t" r="r" b="b"/>
              <a:pathLst>
                <a:path w="812800" h="486513">
                  <a:moveTo>
                    <a:pt x="60207" y="0"/>
                  </a:moveTo>
                  <a:lnTo>
                    <a:pt x="752593" y="0"/>
                  </a:lnTo>
                  <a:cubicBezTo>
                    <a:pt x="768561" y="0"/>
                    <a:pt x="783875" y="6343"/>
                    <a:pt x="795166" y="17634"/>
                  </a:cubicBezTo>
                  <a:cubicBezTo>
                    <a:pt x="806457" y="28925"/>
                    <a:pt x="812800" y="44239"/>
                    <a:pt x="812800" y="60207"/>
                  </a:cubicBezTo>
                  <a:lnTo>
                    <a:pt x="812800" y="426305"/>
                  </a:lnTo>
                  <a:cubicBezTo>
                    <a:pt x="812800" y="442273"/>
                    <a:pt x="806457" y="457587"/>
                    <a:pt x="795166" y="468878"/>
                  </a:cubicBezTo>
                  <a:cubicBezTo>
                    <a:pt x="783875" y="480169"/>
                    <a:pt x="768561" y="486513"/>
                    <a:pt x="752593" y="486513"/>
                  </a:cubicBezTo>
                  <a:lnTo>
                    <a:pt x="60207" y="486513"/>
                  </a:lnTo>
                  <a:cubicBezTo>
                    <a:pt x="44239" y="486513"/>
                    <a:pt x="28925" y="480169"/>
                    <a:pt x="17634" y="468878"/>
                  </a:cubicBezTo>
                  <a:cubicBezTo>
                    <a:pt x="6343" y="457587"/>
                    <a:pt x="0" y="442273"/>
                    <a:pt x="0" y="426305"/>
                  </a:cubicBezTo>
                  <a:lnTo>
                    <a:pt x="0" y="60207"/>
                  </a:lnTo>
                  <a:cubicBezTo>
                    <a:pt x="0" y="44239"/>
                    <a:pt x="6343" y="28925"/>
                    <a:pt x="17634" y="17634"/>
                  </a:cubicBezTo>
                  <a:cubicBezTo>
                    <a:pt x="28925" y="6343"/>
                    <a:pt x="44239" y="0"/>
                    <a:pt x="60207" y="0"/>
                  </a:cubicBezTo>
                  <a:close/>
                </a:path>
              </a:pathLst>
            </a:custGeom>
            <a:solidFill>
              <a:srgbClr val="7F95E4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0"/>
              <a:ext cx="812800" cy="486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998956" y="4639288"/>
            <a:ext cx="2735227" cy="397073"/>
            <a:chOff x="0" y="0"/>
            <a:chExt cx="720389" cy="10457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7823519" y="4672407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Saúde Indígena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7998956" y="5123419"/>
            <a:ext cx="2735227" cy="397073"/>
            <a:chOff x="0" y="0"/>
            <a:chExt cx="720389" cy="10457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7823519" y="5156538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Pediatria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8000014" y="5638109"/>
            <a:ext cx="2735227" cy="397073"/>
            <a:chOff x="0" y="0"/>
            <a:chExt cx="720389" cy="104579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7824578" y="5671228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Infectologia</a:t>
            </a:r>
          </a:p>
        </p:txBody>
      </p:sp>
      <p:sp>
        <p:nvSpPr>
          <p:cNvPr id="68" name="AutoShape 68"/>
          <p:cNvSpPr/>
          <p:nvPr/>
        </p:nvSpPr>
        <p:spPr>
          <a:xfrm>
            <a:off x="13623220" y="5301983"/>
            <a:ext cx="364176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69" name="Group 69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Resumo dos fluxos compulsórios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teleinterconsultas</a:t>
              </a: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eletivas</a:t>
              </a: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AD181CBB-1640-9A5A-1683-8E5EBC8232BC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FFE849C6-889B-6D5C-EFB2-BB2343732579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A1E5C482-0D89-E314-FE93-4D1F94788E3C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C82B80DC-D986-90A9-229D-2DD033214EF9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84" name="Imagem 83">
                <a:extLst>
                  <a:ext uri="{FF2B5EF4-FFF2-40B4-BE49-F238E27FC236}">
                    <a16:creationId xmlns:a16="http://schemas.microsoft.com/office/drawing/2014/main" id="{F356A5B4-F043-70C7-10C3-60B6795A5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81" name="Freeform 70">
              <a:extLst>
                <a:ext uri="{FF2B5EF4-FFF2-40B4-BE49-F238E27FC236}">
                  <a16:creationId xmlns:a16="http://schemas.microsoft.com/office/drawing/2014/main" id="{6356BD4B-D60F-7A0A-29E4-3A0ACD560B83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8693" y="1422580"/>
            <a:ext cx="3086100" cy="749120"/>
            <a:chOff x="0" y="-15698"/>
            <a:chExt cx="812800" cy="197299"/>
          </a:xfrm>
        </p:grpSpPr>
        <p:sp>
          <p:nvSpPr>
            <p:cNvPr id="18" name="Freeform 18"/>
            <p:cNvSpPr/>
            <p:nvPr/>
          </p:nvSpPr>
          <p:spPr>
            <a:xfrm>
              <a:off x="0" y="-15698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2602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343" y="3662974"/>
            <a:ext cx="16418694" cy="3105713"/>
            <a:chOff x="0" y="0"/>
            <a:chExt cx="21891592" cy="4140951"/>
          </a:xfrm>
        </p:grpSpPr>
        <p:sp>
          <p:nvSpPr>
            <p:cNvPr id="21" name="AutoShape 21"/>
            <p:cNvSpPr/>
            <p:nvPr/>
          </p:nvSpPr>
          <p:spPr>
            <a:xfrm>
              <a:off x="15678105" y="0"/>
              <a:ext cx="0" cy="776404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H="1">
              <a:off x="15665405" y="1165000"/>
              <a:ext cx="12700" cy="1831302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>
              <a:off x="3101366" y="2075563"/>
              <a:ext cx="2953269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24" name="AutoShape 24"/>
            <p:cNvSpPr/>
            <p:nvPr/>
          </p:nvSpPr>
          <p:spPr>
            <a:xfrm flipV="1">
              <a:off x="15087743" y="398040"/>
              <a:ext cx="451207" cy="516587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15087743" y="2070475"/>
              <a:ext cx="451207" cy="10176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26" name="AutoShape 26"/>
            <p:cNvSpPr/>
            <p:nvPr/>
          </p:nvSpPr>
          <p:spPr>
            <a:xfrm>
              <a:off x="18664070" y="2075563"/>
              <a:ext cx="401029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grpSp>
          <p:nvGrpSpPr>
            <p:cNvPr id="27" name="Group 27"/>
            <p:cNvGrpSpPr/>
            <p:nvPr/>
          </p:nvGrpSpPr>
          <p:grpSpPr>
            <a:xfrm rot="2700000">
              <a:off x="6678495" y="601696"/>
              <a:ext cx="2918631" cy="2937558"/>
              <a:chOff x="0" y="0"/>
              <a:chExt cx="576520" cy="58025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76520" cy="580258"/>
              </a:xfrm>
              <a:custGeom>
                <a:avLst/>
                <a:gdLst/>
                <a:ahLst/>
                <a:cxnLst/>
                <a:rect l="l" t="t" r="r" b="b"/>
                <a:pathLst>
                  <a:path w="576520" h="580258">
                    <a:moveTo>
                      <a:pt x="84883" y="0"/>
                    </a:moveTo>
                    <a:lnTo>
                      <a:pt x="491637" y="0"/>
                    </a:lnTo>
                    <a:cubicBezTo>
                      <a:pt x="514149" y="0"/>
                      <a:pt x="535739" y="8943"/>
                      <a:pt x="551658" y="24862"/>
                    </a:cubicBezTo>
                    <a:cubicBezTo>
                      <a:pt x="567577" y="40780"/>
                      <a:pt x="576520" y="62370"/>
                      <a:pt x="576520" y="84883"/>
                    </a:cubicBezTo>
                    <a:lnTo>
                      <a:pt x="576520" y="495376"/>
                    </a:lnTo>
                    <a:cubicBezTo>
                      <a:pt x="576520" y="517888"/>
                      <a:pt x="567577" y="539478"/>
                      <a:pt x="551658" y="555397"/>
                    </a:cubicBezTo>
                    <a:cubicBezTo>
                      <a:pt x="535739" y="571315"/>
                      <a:pt x="514149" y="580258"/>
                      <a:pt x="491637" y="580258"/>
                    </a:cubicBezTo>
                    <a:lnTo>
                      <a:pt x="84883" y="580258"/>
                    </a:lnTo>
                    <a:cubicBezTo>
                      <a:pt x="62370" y="580258"/>
                      <a:pt x="40780" y="571315"/>
                      <a:pt x="24862" y="555397"/>
                    </a:cubicBezTo>
                    <a:cubicBezTo>
                      <a:pt x="8943" y="539478"/>
                      <a:pt x="0" y="517888"/>
                      <a:pt x="0" y="495376"/>
                    </a:cubicBezTo>
                    <a:lnTo>
                      <a:pt x="0" y="84883"/>
                    </a:lnTo>
                    <a:cubicBezTo>
                      <a:pt x="0" y="62370"/>
                      <a:pt x="8943" y="40780"/>
                      <a:pt x="24862" y="24862"/>
                    </a:cubicBezTo>
                    <a:cubicBezTo>
                      <a:pt x="40780" y="8943"/>
                      <a:pt x="62370" y="0"/>
                      <a:pt x="84883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0"/>
                <a:ext cx="576520" cy="5802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6196258" y="1870881"/>
              <a:ext cx="3766113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TELEINTERCONSULTA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777353" y="1137668"/>
              <a:ext cx="2592733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 de apoio por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553518" y="2239715"/>
              <a:ext cx="3051592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Consultório Virtual</a:t>
              </a:r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0254040" y="2070475"/>
              <a:ext cx="426517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grpSp>
          <p:nvGrpSpPr>
            <p:cNvPr id="34" name="Group 34"/>
            <p:cNvGrpSpPr/>
            <p:nvPr/>
          </p:nvGrpSpPr>
          <p:grpSpPr>
            <a:xfrm>
              <a:off x="0" y="1197363"/>
              <a:ext cx="2972179" cy="1766577"/>
              <a:chOff x="0" y="0"/>
              <a:chExt cx="587097" cy="34895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587097" cy="348954"/>
              </a:xfrm>
              <a:custGeom>
                <a:avLst/>
                <a:gdLst/>
                <a:ahLst/>
                <a:cxnLst/>
                <a:rect l="l" t="t" r="r" b="b"/>
                <a:pathLst>
                  <a:path w="587097" h="348954">
                    <a:moveTo>
                      <a:pt x="48623" y="0"/>
                    </a:moveTo>
                    <a:lnTo>
                      <a:pt x="538474" y="0"/>
                    </a:lnTo>
                    <a:cubicBezTo>
                      <a:pt x="551370" y="0"/>
                      <a:pt x="563737" y="5123"/>
                      <a:pt x="572856" y="14241"/>
                    </a:cubicBezTo>
                    <a:cubicBezTo>
                      <a:pt x="581974" y="23360"/>
                      <a:pt x="587097" y="35727"/>
                      <a:pt x="587097" y="48623"/>
                    </a:cubicBezTo>
                    <a:lnTo>
                      <a:pt x="587097" y="300331"/>
                    </a:lnTo>
                    <a:cubicBezTo>
                      <a:pt x="587097" y="313226"/>
                      <a:pt x="581974" y="325594"/>
                      <a:pt x="572856" y="334712"/>
                    </a:cubicBezTo>
                    <a:cubicBezTo>
                      <a:pt x="563737" y="343831"/>
                      <a:pt x="551370" y="348954"/>
                      <a:pt x="538474" y="348954"/>
                    </a:cubicBezTo>
                    <a:lnTo>
                      <a:pt x="48623" y="348954"/>
                    </a:lnTo>
                    <a:cubicBezTo>
                      <a:pt x="35727" y="348954"/>
                      <a:pt x="23360" y="343831"/>
                      <a:pt x="14241" y="334712"/>
                    </a:cubicBezTo>
                    <a:cubicBezTo>
                      <a:pt x="5123" y="325594"/>
                      <a:pt x="0" y="313226"/>
                      <a:pt x="0" y="300331"/>
                    </a:cubicBezTo>
                    <a:lnTo>
                      <a:pt x="0" y="48623"/>
                    </a:lnTo>
                    <a:cubicBezTo>
                      <a:pt x="0" y="35727"/>
                      <a:pt x="5123" y="23360"/>
                      <a:pt x="14241" y="14241"/>
                    </a:cubicBezTo>
                    <a:cubicBezTo>
                      <a:pt x="23360" y="5123"/>
                      <a:pt x="35727" y="0"/>
                      <a:pt x="48623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0"/>
                <a:ext cx="587097" cy="348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0" y="1323696"/>
              <a:ext cx="2972179" cy="146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Médico 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/ </a:t>
              </a: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Enfermeiro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ou </a:t>
              </a: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Técnico de Enfermagem em área</a:t>
              </a:r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10845656" y="1149241"/>
              <a:ext cx="4114800" cy="1532520"/>
              <a:chOff x="0" y="0"/>
              <a:chExt cx="812800" cy="30272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30272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02720">
                    <a:moveTo>
                      <a:pt x="35121" y="0"/>
                    </a:moveTo>
                    <a:lnTo>
                      <a:pt x="777679" y="0"/>
                    </a:lnTo>
                    <a:cubicBezTo>
                      <a:pt x="797076" y="0"/>
                      <a:pt x="812800" y="15724"/>
                      <a:pt x="812800" y="35121"/>
                    </a:cubicBezTo>
                    <a:lnTo>
                      <a:pt x="812800" y="267599"/>
                    </a:lnTo>
                    <a:cubicBezTo>
                      <a:pt x="812800" y="286996"/>
                      <a:pt x="797076" y="302720"/>
                      <a:pt x="777679" y="302720"/>
                    </a:cubicBezTo>
                    <a:lnTo>
                      <a:pt x="35121" y="302720"/>
                    </a:lnTo>
                    <a:cubicBezTo>
                      <a:pt x="25806" y="302720"/>
                      <a:pt x="16873" y="299020"/>
                      <a:pt x="10287" y="292433"/>
                    </a:cubicBezTo>
                    <a:cubicBezTo>
                      <a:pt x="3700" y="285847"/>
                      <a:pt x="0" y="276914"/>
                      <a:pt x="0" y="267599"/>
                    </a:cubicBezTo>
                    <a:lnTo>
                      <a:pt x="0" y="35121"/>
                    </a:lnTo>
                    <a:cubicBezTo>
                      <a:pt x="0" y="15724"/>
                      <a:pt x="15724" y="0"/>
                      <a:pt x="35121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0"/>
                <a:ext cx="812800" cy="3027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0845656" y="1342519"/>
              <a:ext cx="4114800" cy="1098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Médico com </a:t>
              </a:r>
              <a:r>
                <a:rPr lang="en-US" sz="15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experiência em Urgência</a:t>
              </a:r>
              <a:r>
                <a:rPr lang="en-US" sz="15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/</a:t>
              </a:r>
              <a:r>
                <a:rPr lang="en-US" sz="1599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Emergência </a:t>
              </a:r>
              <a:r>
                <a:rPr lang="en-US" sz="15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em Saúde Indígena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5779705" y="-25806"/>
              <a:ext cx="2499970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manejo em área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5767005" y="1161364"/>
              <a:ext cx="3128222" cy="183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manejo com encaminhamento para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serviço de urgência/emergência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061079" y="1185463"/>
              <a:ext cx="3006257" cy="730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Situação clínica </a:t>
              </a: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 urgência/emergência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19065099" y="1329120"/>
              <a:ext cx="2826493" cy="1492887"/>
              <a:chOff x="0" y="0"/>
              <a:chExt cx="769440" cy="406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8499" y="0"/>
                <a:ext cx="7324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732442" h="406400">
                    <a:moveTo>
                      <a:pt x="489308" y="0"/>
                    </a:moveTo>
                    <a:lnTo>
                      <a:pt x="243134" y="0"/>
                    </a:lnTo>
                    <a:cubicBezTo>
                      <a:pt x="205720" y="0"/>
                      <a:pt x="169838" y="14863"/>
                      <a:pt x="143382" y="41319"/>
                    </a:cubicBezTo>
                    <a:lnTo>
                      <a:pt x="22820" y="161881"/>
                    </a:lnTo>
                    <a:cubicBezTo>
                      <a:pt x="0" y="184701"/>
                      <a:pt x="0" y="221699"/>
                      <a:pt x="22820" y="244519"/>
                    </a:cubicBezTo>
                    <a:lnTo>
                      <a:pt x="143382" y="365081"/>
                    </a:lnTo>
                    <a:cubicBezTo>
                      <a:pt x="169838" y="391537"/>
                      <a:pt x="205720" y="406400"/>
                      <a:pt x="243134" y="406400"/>
                    </a:cubicBezTo>
                    <a:lnTo>
                      <a:pt x="489308" y="406400"/>
                    </a:lnTo>
                    <a:cubicBezTo>
                      <a:pt x="526722" y="406400"/>
                      <a:pt x="562603" y="391537"/>
                      <a:pt x="589059" y="365081"/>
                    </a:cubicBezTo>
                    <a:lnTo>
                      <a:pt x="709622" y="244519"/>
                    </a:lnTo>
                    <a:cubicBezTo>
                      <a:pt x="732442" y="221699"/>
                      <a:pt x="732442" y="184701"/>
                      <a:pt x="709622" y="161881"/>
                    </a:cubicBezTo>
                    <a:lnTo>
                      <a:pt x="589059" y="41319"/>
                    </a:lnTo>
                    <a:cubicBezTo>
                      <a:pt x="562603" y="14863"/>
                      <a:pt x="526722" y="0"/>
                      <a:pt x="489308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152400" y="0"/>
                <a:ext cx="46464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9244411" y="1686731"/>
              <a:ext cx="2414408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Remoção 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IMEDIATA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538693" y="1547335"/>
            <a:ext cx="308610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 Urgência DSEI Yanomami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 compulsório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teleinterconsultas </a:t>
              </a: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de emergência</a:t>
              </a:r>
            </a:p>
          </p:txBody>
        </p:sp>
      </p:grpSp>
      <p:sp>
        <p:nvSpPr>
          <p:cNvPr id="60" name="AutoShape 60"/>
          <p:cNvSpPr/>
          <p:nvPr/>
        </p:nvSpPr>
        <p:spPr>
          <a:xfrm flipH="1">
            <a:off x="8346214" y="5724887"/>
            <a:ext cx="19050" cy="162623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1" name="TextBox 61"/>
          <p:cNvSpPr txBox="1"/>
          <p:nvPr/>
        </p:nvSpPr>
        <p:spPr>
          <a:xfrm>
            <a:off x="8459800" y="5686787"/>
            <a:ext cx="2159248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Médicos da remoção DSEI  ou Médico do Polo Base.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Ex.: Médico DSEI - Emergencista ou Surucucu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A969C03B-9044-59AE-CAB4-E7EB004036A1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9FB57727-1942-EDF8-94B6-69BF7D141405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E2F4B8D2-13B5-2190-6675-47A8CE635D08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66" name="Freeform 10">
                <a:extLst>
                  <a:ext uri="{FF2B5EF4-FFF2-40B4-BE49-F238E27FC236}">
                    <a16:creationId xmlns:a16="http://schemas.microsoft.com/office/drawing/2014/main" id="{8A706B9D-A4B1-1D30-2FCD-B52DEC7853AA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67" name="Imagem 66">
                <a:extLst>
                  <a:ext uri="{FF2B5EF4-FFF2-40B4-BE49-F238E27FC236}">
                    <a16:creationId xmlns:a16="http://schemas.microsoft.com/office/drawing/2014/main" id="{131582E1-43C6-7291-8B04-E1C4D3C10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4BAA66FA-B790-C512-283F-E27D9812B2F8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E2179-2686-6A9D-7104-728E4F406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C71062-0F79-83EB-4DDE-62182A889BC4}"/>
              </a:ext>
            </a:extLst>
          </p:cNvPr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80A3524-E2FB-6D06-AA7F-3AFBCEEF2976}"/>
              </a:ext>
            </a:extLst>
          </p:cNvPr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B9B82AE-9213-1D35-3070-49EC75FE9687}"/>
              </a:ext>
            </a:extLst>
          </p:cNvPr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453E9B4-F5CA-5EBB-A1F9-4422FA19B577}"/>
                </a:ext>
              </a:extLst>
            </p:cNvPr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FD49CC9-5918-5733-4B8F-4F7B7F18858E}"/>
              </a:ext>
            </a:extLst>
          </p:cNvPr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F75A52-F525-7842-8FE4-D12BE3A8258D}"/>
                </a:ext>
              </a:extLst>
            </p:cNvPr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5164E93-4953-0931-E428-6DE5AF05FF1B}"/>
              </a:ext>
            </a:extLst>
          </p:cNvPr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2A6072F-7035-5EC5-7172-C91B35E14CA5}"/>
              </a:ext>
            </a:extLst>
          </p:cNvPr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3EFE52A-190D-DA1B-5DD2-042F05790EDD}"/>
                </a:ext>
              </a:extLst>
            </p:cNvPr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AF251F1-B51E-10C8-91F0-4F883F0875F7}"/>
              </a:ext>
            </a:extLst>
          </p:cNvPr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E22D94B-A1B1-7AB1-0F95-6545F290114A}"/>
                </a:ext>
              </a:extLst>
            </p:cNvPr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F697249-3D40-CEC4-0022-7A657F8B3E3D}"/>
                </a:ext>
              </a:extLst>
            </p:cNvPr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DD23412-8226-349C-EC0D-3DA33C60EFDA}"/>
              </a:ext>
            </a:extLst>
          </p:cNvPr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6A093AD-C2EA-AA98-DB65-D22EAB9FA9DF}"/>
                </a:ext>
              </a:extLst>
            </p:cNvPr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CF74007-69A8-96F2-9F68-174D0AED9B8E}"/>
                </a:ext>
              </a:extLst>
            </p:cNvPr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C4FCCF5-04CD-8A5D-310E-DAB8CC03E9EC}"/>
              </a:ext>
            </a:extLst>
          </p:cNvPr>
          <p:cNvGrpSpPr/>
          <p:nvPr/>
        </p:nvGrpSpPr>
        <p:grpSpPr>
          <a:xfrm>
            <a:off x="261458" y="4507621"/>
            <a:ext cx="2925542" cy="772748"/>
            <a:chOff x="0" y="0"/>
            <a:chExt cx="770513" cy="20352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E831C76-10D5-532F-A762-FEF0E5A7EA15}"/>
                </a:ext>
              </a:extLst>
            </p:cNvPr>
            <p:cNvSpPr/>
            <p:nvPr/>
          </p:nvSpPr>
          <p:spPr>
            <a:xfrm>
              <a:off x="0" y="0"/>
              <a:ext cx="770513" cy="203522"/>
            </a:xfrm>
            <a:custGeom>
              <a:avLst/>
              <a:gdLst/>
              <a:ahLst/>
              <a:cxnLst/>
              <a:rect l="l" t="t" r="r" b="b"/>
              <a:pathLst>
                <a:path w="770513" h="203522">
                  <a:moveTo>
                    <a:pt x="37048" y="0"/>
                  </a:moveTo>
                  <a:lnTo>
                    <a:pt x="733465" y="0"/>
                  </a:lnTo>
                  <a:cubicBezTo>
                    <a:pt x="743291" y="0"/>
                    <a:pt x="752714" y="3903"/>
                    <a:pt x="759662" y="10851"/>
                  </a:cubicBezTo>
                  <a:cubicBezTo>
                    <a:pt x="766610" y="17799"/>
                    <a:pt x="770513" y="27223"/>
                    <a:pt x="770513" y="37048"/>
                  </a:cubicBezTo>
                  <a:lnTo>
                    <a:pt x="770513" y="166473"/>
                  </a:lnTo>
                  <a:cubicBezTo>
                    <a:pt x="770513" y="176299"/>
                    <a:pt x="766610" y="185723"/>
                    <a:pt x="759662" y="192671"/>
                  </a:cubicBezTo>
                  <a:cubicBezTo>
                    <a:pt x="752714" y="199619"/>
                    <a:pt x="743291" y="203522"/>
                    <a:pt x="733465" y="203522"/>
                  </a:cubicBezTo>
                  <a:lnTo>
                    <a:pt x="37048" y="203522"/>
                  </a:lnTo>
                  <a:cubicBezTo>
                    <a:pt x="27223" y="203522"/>
                    <a:pt x="17799" y="199619"/>
                    <a:pt x="10851" y="192671"/>
                  </a:cubicBezTo>
                  <a:cubicBezTo>
                    <a:pt x="3903" y="185723"/>
                    <a:pt x="0" y="176299"/>
                    <a:pt x="0" y="166473"/>
                  </a:cubicBezTo>
                  <a:lnTo>
                    <a:pt x="0" y="37048"/>
                  </a:lnTo>
                  <a:cubicBezTo>
                    <a:pt x="0" y="27223"/>
                    <a:pt x="3903" y="17799"/>
                    <a:pt x="10851" y="10851"/>
                  </a:cubicBezTo>
                  <a:cubicBezTo>
                    <a:pt x="17799" y="3903"/>
                    <a:pt x="27223" y="0"/>
                    <a:pt x="37048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4E48154-8169-D447-CEDE-CF15F541B8C1}"/>
                </a:ext>
              </a:extLst>
            </p:cNvPr>
            <p:cNvSpPr txBox="1"/>
            <p:nvPr/>
          </p:nvSpPr>
          <p:spPr>
            <a:xfrm>
              <a:off x="0" y="0"/>
              <a:ext cx="770513" cy="203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FF2B5EF4-FFF2-40B4-BE49-F238E27FC236}">
                <a16:creationId xmlns:a16="http://schemas.microsoft.com/office/drawing/2014/main" id="{DEA9610E-74B8-E190-D128-56AC27871AF1}"/>
              </a:ext>
            </a:extLst>
          </p:cNvPr>
          <p:cNvSpPr/>
          <p:nvPr/>
        </p:nvSpPr>
        <p:spPr>
          <a:xfrm flipV="1">
            <a:off x="3231122" y="4913045"/>
            <a:ext cx="1518203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5F425DE-0B4E-6C62-EE6E-D6DBE7FDC66C}"/>
              </a:ext>
            </a:extLst>
          </p:cNvPr>
          <p:cNvGrpSpPr/>
          <p:nvPr/>
        </p:nvGrpSpPr>
        <p:grpSpPr>
          <a:xfrm rot="2700000">
            <a:off x="5187724" y="3792410"/>
            <a:ext cx="2188973" cy="2203169"/>
            <a:chOff x="0" y="0"/>
            <a:chExt cx="576520" cy="580258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4D0E770-EC48-7603-C0D0-172995E15EB0}"/>
                </a:ext>
              </a:extLst>
            </p:cNvPr>
            <p:cNvSpPr/>
            <p:nvPr/>
          </p:nvSpPr>
          <p:spPr>
            <a:xfrm>
              <a:off x="0" y="0"/>
              <a:ext cx="576520" cy="580258"/>
            </a:xfrm>
            <a:custGeom>
              <a:avLst/>
              <a:gdLst/>
              <a:ahLst/>
              <a:cxnLst/>
              <a:rect l="l" t="t" r="r" b="b"/>
              <a:pathLst>
                <a:path w="576520" h="580258">
                  <a:moveTo>
                    <a:pt x="84883" y="0"/>
                  </a:moveTo>
                  <a:lnTo>
                    <a:pt x="491637" y="0"/>
                  </a:lnTo>
                  <a:cubicBezTo>
                    <a:pt x="514149" y="0"/>
                    <a:pt x="535739" y="8943"/>
                    <a:pt x="551658" y="24862"/>
                  </a:cubicBezTo>
                  <a:cubicBezTo>
                    <a:pt x="567577" y="40780"/>
                    <a:pt x="576520" y="62370"/>
                    <a:pt x="576520" y="84883"/>
                  </a:cubicBezTo>
                  <a:lnTo>
                    <a:pt x="576520" y="495376"/>
                  </a:lnTo>
                  <a:cubicBezTo>
                    <a:pt x="576520" y="517888"/>
                    <a:pt x="567577" y="539478"/>
                    <a:pt x="551658" y="555397"/>
                  </a:cubicBezTo>
                  <a:cubicBezTo>
                    <a:pt x="535739" y="571315"/>
                    <a:pt x="514149" y="580258"/>
                    <a:pt x="491637" y="580258"/>
                  </a:cubicBezTo>
                  <a:lnTo>
                    <a:pt x="84883" y="580258"/>
                  </a:lnTo>
                  <a:cubicBezTo>
                    <a:pt x="62370" y="580258"/>
                    <a:pt x="40780" y="571315"/>
                    <a:pt x="24862" y="555397"/>
                  </a:cubicBezTo>
                  <a:cubicBezTo>
                    <a:pt x="8943" y="539478"/>
                    <a:pt x="0" y="517888"/>
                    <a:pt x="0" y="495376"/>
                  </a:cubicBezTo>
                  <a:lnTo>
                    <a:pt x="0" y="84883"/>
                  </a:lnTo>
                  <a:cubicBezTo>
                    <a:pt x="0" y="62370"/>
                    <a:pt x="8943" y="40780"/>
                    <a:pt x="24862" y="24862"/>
                  </a:cubicBezTo>
                  <a:cubicBezTo>
                    <a:pt x="40780" y="8943"/>
                    <a:pt x="62370" y="0"/>
                    <a:pt x="8488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9108EE8-4A91-7227-CB46-4D68E0EF665B}"/>
                </a:ext>
              </a:extLst>
            </p:cNvPr>
            <p:cNvSpPr txBox="1"/>
            <p:nvPr/>
          </p:nvSpPr>
          <p:spPr>
            <a:xfrm>
              <a:off x="0" y="0"/>
              <a:ext cx="576520" cy="580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2C811453-1A8D-DC22-8553-7AC7C81A5535}"/>
              </a:ext>
            </a:extLst>
          </p:cNvPr>
          <p:cNvSpPr txBox="1"/>
          <p:nvPr/>
        </p:nvSpPr>
        <p:spPr>
          <a:xfrm>
            <a:off x="4748967" y="4673658"/>
            <a:ext cx="308610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TELECONSULTORIA </a:t>
            </a:r>
          </a:p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ASSÍNCRONA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77A4C46-FADF-3A82-A2F9-2BAB70607FA3}"/>
              </a:ext>
            </a:extLst>
          </p:cNvPr>
          <p:cNvSpPr txBox="1"/>
          <p:nvPr/>
        </p:nvSpPr>
        <p:spPr>
          <a:xfrm>
            <a:off x="5398607" y="4052026"/>
            <a:ext cx="178682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 de apoio por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F977FDF-D2B7-5568-B3EE-9CF38F9E13C8}"/>
              </a:ext>
            </a:extLst>
          </p:cNvPr>
          <p:cNvSpPr txBox="1"/>
          <p:nvPr/>
        </p:nvSpPr>
        <p:spPr>
          <a:xfrm>
            <a:off x="5398607" y="5295291"/>
            <a:ext cx="178682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A5831A1B-E046-C2A1-E4E8-46E3C560C1E6}"/>
              </a:ext>
            </a:extLst>
          </p:cNvPr>
          <p:cNvGrpSpPr/>
          <p:nvPr/>
        </p:nvGrpSpPr>
        <p:grpSpPr>
          <a:xfrm>
            <a:off x="8228321" y="3136586"/>
            <a:ext cx="2908737" cy="3476718"/>
            <a:chOff x="0" y="0"/>
            <a:chExt cx="766087" cy="915679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5AA2C5D-D943-3259-60D2-08BFA0263124}"/>
                </a:ext>
              </a:extLst>
            </p:cNvPr>
            <p:cNvSpPr/>
            <p:nvPr/>
          </p:nvSpPr>
          <p:spPr>
            <a:xfrm>
              <a:off x="0" y="0"/>
              <a:ext cx="766087" cy="915679"/>
            </a:xfrm>
            <a:custGeom>
              <a:avLst/>
              <a:gdLst/>
              <a:ahLst/>
              <a:cxnLst/>
              <a:rect l="l" t="t" r="r" b="b"/>
              <a:pathLst>
                <a:path w="766087" h="915679">
                  <a:moveTo>
                    <a:pt x="37263" y="0"/>
                  </a:moveTo>
                  <a:lnTo>
                    <a:pt x="728825" y="0"/>
                  </a:lnTo>
                  <a:cubicBezTo>
                    <a:pt x="738707" y="0"/>
                    <a:pt x="748185" y="3926"/>
                    <a:pt x="755173" y="10914"/>
                  </a:cubicBezTo>
                  <a:cubicBezTo>
                    <a:pt x="762161" y="17902"/>
                    <a:pt x="766087" y="27380"/>
                    <a:pt x="766087" y="37263"/>
                  </a:cubicBezTo>
                  <a:lnTo>
                    <a:pt x="766087" y="878416"/>
                  </a:lnTo>
                  <a:cubicBezTo>
                    <a:pt x="766087" y="888299"/>
                    <a:pt x="762161" y="897777"/>
                    <a:pt x="755173" y="904765"/>
                  </a:cubicBezTo>
                  <a:cubicBezTo>
                    <a:pt x="748185" y="911753"/>
                    <a:pt x="738707" y="915679"/>
                    <a:pt x="728825" y="915679"/>
                  </a:cubicBezTo>
                  <a:lnTo>
                    <a:pt x="37263" y="915679"/>
                  </a:lnTo>
                  <a:cubicBezTo>
                    <a:pt x="27380" y="915679"/>
                    <a:pt x="17902" y="911753"/>
                    <a:pt x="10914" y="904765"/>
                  </a:cubicBezTo>
                  <a:cubicBezTo>
                    <a:pt x="3926" y="897777"/>
                    <a:pt x="0" y="888299"/>
                    <a:pt x="0" y="878416"/>
                  </a:cubicBezTo>
                  <a:lnTo>
                    <a:pt x="0" y="37263"/>
                  </a:lnTo>
                  <a:cubicBezTo>
                    <a:pt x="0" y="27380"/>
                    <a:pt x="3926" y="17902"/>
                    <a:pt x="10914" y="10914"/>
                  </a:cubicBezTo>
                  <a:cubicBezTo>
                    <a:pt x="17902" y="3926"/>
                    <a:pt x="27380" y="0"/>
                    <a:pt x="3726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B5D54356-F559-B1B6-301F-188C6947E871}"/>
                </a:ext>
              </a:extLst>
            </p:cNvPr>
            <p:cNvSpPr txBox="1"/>
            <p:nvPr/>
          </p:nvSpPr>
          <p:spPr>
            <a:xfrm>
              <a:off x="0" y="0"/>
              <a:ext cx="766087" cy="915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1BAA6E7B-72DB-6097-6A4B-71E21429B5CF}"/>
              </a:ext>
            </a:extLst>
          </p:cNvPr>
          <p:cNvSpPr txBox="1"/>
          <p:nvPr/>
        </p:nvSpPr>
        <p:spPr>
          <a:xfrm>
            <a:off x="8228321" y="3476276"/>
            <a:ext cx="2908737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 com experiência em Saúde Indígena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F5A1298-B878-FF17-D335-7C450E6ED00B}"/>
              </a:ext>
            </a:extLst>
          </p:cNvPr>
          <p:cNvSpPr txBox="1"/>
          <p:nvPr/>
        </p:nvSpPr>
        <p:spPr>
          <a:xfrm>
            <a:off x="8317002" y="4102387"/>
            <a:ext cx="290873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+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896EDCA-1C8A-D11B-E82C-B3AC8460AE0F}"/>
              </a:ext>
            </a:extLst>
          </p:cNvPr>
          <p:cNvSpPr txBox="1"/>
          <p:nvPr/>
        </p:nvSpPr>
        <p:spPr>
          <a:xfrm>
            <a:off x="8244732" y="4452272"/>
            <a:ext cx="2908737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Médicos  de referência clínica do Telessaúde UFRR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B9CA6CD-1706-742F-23E1-F81711F3EF90}"/>
              </a:ext>
            </a:extLst>
          </p:cNvPr>
          <p:cNvSpPr txBox="1"/>
          <p:nvPr/>
        </p:nvSpPr>
        <p:spPr>
          <a:xfrm>
            <a:off x="8359164" y="5160441"/>
            <a:ext cx="2649880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Clínica Médica;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Pediatria;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Ginecologia e Obstetrícia, Infectologia</a:t>
            </a: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715C53BD-1E82-886A-FBB4-CF3349C73A71}"/>
              </a:ext>
            </a:extLst>
          </p:cNvPr>
          <p:cNvGrpSpPr/>
          <p:nvPr/>
        </p:nvGrpSpPr>
        <p:grpSpPr>
          <a:xfrm>
            <a:off x="13747725" y="4347081"/>
            <a:ext cx="2687885" cy="1119665"/>
            <a:chOff x="0" y="0"/>
            <a:chExt cx="975610" cy="406400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9EC0852-47AE-AB95-9DE9-4D710723B8F8}"/>
                </a:ext>
              </a:extLst>
            </p:cNvPr>
            <p:cNvSpPr/>
            <p:nvPr/>
          </p:nvSpPr>
          <p:spPr>
            <a:xfrm>
              <a:off x="14590" y="0"/>
              <a:ext cx="946431" cy="406400"/>
            </a:xfrm>
            <a:custGeom>
              <a:avLst/>
              <a:gdLst/>
              <a:ahLst/>
              <a:cxnLst/>
              <a:rect l="l" t="t" r="r" b="b"/>
              <a:pathLst>
                <a:path w="946431" h="406400">
                  <a:moveTo>
                    <a:pt x="711735" y="0"/>
                  </a:moveTo>
                  <a:lnTo>
                    <a:pt x="234695" y="0"/>
                  </a:lnTo>
                  <a:cubicBezTo>
                    <a:pt x="205187" y="0"/>
                    <a:pt x="176888" y="11722"/>
                    <a:pt x="156023" y="32587"/>
                  </a:cubicBezTo>
                  <a:lnTo>
                    <a:pt x="17997" y="170613"/>
                  </a:lnTo>
                  <a:cubicBezTo>
                    <a:pt x="0" y="188610"/>
                    <a:pt x="0" y="217790"/>
                    <a:pt x="17997" y="235787"/>
                  </a:cubicBezTo>
                  <a:lnTo>
                    <a:pt x="156023" y="373813"/>
                  </a:lnTo>
                  <a:cubicBezTo>
                    <a:pt x="176888" y="394678"/>
                    <a:pt x="205187" y="406400"/>
                    <a:pt x="234695" y="406400"/>
                  </a:cubicBezTo>
                  <a:lnTo>
                    <a:pt x="711735" y="406400"/>
                  </a:lnTo>
                  <a:cubicBezTo>
                    <a:pt x="741243" y="406400"/>
                    <a:pt x="769542" y="394678"/>
                    <a:pt x="790407" y="373813"/>
                  </a:cubicBezTo>
                  <a:lnTo>
                    <a:pt x="928433" y="235787"/>
                  </a:lnTo>
                  <a:cubicBezTo>
                    <a:pt x="946430" y="217790"/>
                    <a:pt x="946430" y="188610"/>
                    <a:pt x="928433" y="170613"/>
                  </a:cubicBezTo>
                  <a:lnTo>
                    <a:pt x="790407" y="32587"/>
                  </a:lnTo>
                  <a:cubicBezTo>
                    <a:pt x="769542" y="11722"/>
                    <a:pt x="741243" y="0"/>
                    <a:pt x="711735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CC31CC4E-E744-05F3-903D-7547A398C08D}"/>
                </a:ext>
              </a:extLst>
            </p:cNvPr>
            <p:cNvSpPr txBox="1"/>
            <p:nvPr/>
          </p:nvSpPr>
          <p:spPr>
            <a:xfrm>
              <a:off x="152400" y="0"/>
              <a:ext cx="67081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7" name="TextBox 37">
            <a:extLst>
              <a:ext uri="{FF2B5EF4-FFF2-40B4-BE49-F238E27FC236}">
                <a16:creationId xmlns:a16="http://schemas.microsoft.com/office/drawing/2014/main" id="{8471D5C5-CB76-DC4D-EA71-CEDC210912D0}"/>
              </a:ext>
            </a:extLst>
          </p:cNvPr>
          <p:cNvSpPr txBox="1"/>
          <p:nvPr/>
        </p:nvSpPr>
        <p:spPr>
          <a:xfrm>
            <a:off x="13650177" y="4665870"/>
            <a:ext cx="2908737" cy="8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Agendamento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CASAI</a:t>
            </a: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Especialidades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SISREG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DF79B3F1-1BB3-C394-C0E6-669C3D78CDF5}"/>
              </a:ext>
            </a:extLst>
          </p:cNvPr>
          <p:cNvSpPr/>
          <p:nvPr/>
        </p:nvSpPr>
        <p:spPr>
          <a:xfrm>
            <a:off x="7825542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9" name="Group 39">
            <a:extLst>
              <a:ext uri="{FF2B5EF4-FFF2-40B4-BE49-F238E27FC236}">
                <a16:creationId xmlns:a16="http://schemas.microsoft.com/office/drawing/2014/main" id="{20BD1DB8-6E56-2B49-8AE5-881882D6B290}"/>
              </a:ext>
            </a:extLst>
          </p:cNvPr>
          <p:cNvGrpSpPr/>
          <p:nvPr/>
        </p:nvGrpSpPr>
        <p:grpSpPr>
          <a:xfrm>
            <a:off x="3511318" y="6850060"/>
            <a:ext cx="2242407" cy="1031785"/>
            <a:chOff x="0" y="0"/>
            <a:chExt cx="590593" cy="271746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C648C039-E9DD-C6FB-AE98-3DF281D1D9F7}"/>
                </a:ext>
              </a:extLst>
            </p:cNvPr>
            <p:cNvSpPr/>
            <p:nvPr/>
          </p:nvSpPr>
          <p:spPr>
            <a:xfrm>
              <a:off x="0" y="0"/>
              <a:ext cx="590593" cy="271746"/>
            </a:xfrm>
            <a:custGeom>
              <a:avLst/>
              <a:gdLst/>
              <a:ahLst/>
              <a:cxnLst/>
              <a:rect l="l" t="t" r="r" b="b"/>
              <a:pathLst>
                <a:path w="590593" h="271746">
                  <a:moveTo>
                    <a:pt x="55240" y="0"/>
                  </a:moveTo>
                  <a:lnTo>
                    <a:pt x="535353" y="0"/>
                  </a:lnTo>
                  <a:cubicBezTo>
                    <a:pt x="565861" y="0"/>
                    <a:pt x="590593" y="24732"/>
                    <a:pt x="590593" y="55240"/>
                  </a:cubicBezTo>
                  <a:lnTo>
                    <a:pt x="590593" y="216506"/>
                  </a:lnTo>
                  <a:cubicBezTo>
                    <a:pt x="590593" y="231156"/>
                    <a:pt x="584773" y="245207"/>
                    <a:pt x="574413" y="255566"/>
                  </a:cubicBezTo>
                  <a:cubicBezTo>
                    <a:pt x="564054" y="265926"/>
                    <a:pt x="550003" y="271746"/>
                    <a:pt x="535353" y="271746"/>
                  </a:cubicBezTo>
                  <a:lnTo>
                    <a:pt x="55240" y="271746"/>
                  </a:lnTo>
                  <a:cubicBezTo>
                    <a:pt x="24732" y="271746"/>
                    <a:pt x="0" y="247014"/>
                    <a:pt x="0" y="216506"/>
                  </a:cubicBezTo>
                  <a:lnTo>
                    <a:pt x="0" y="55240"/>
                  </a:lnTo>
                  <a:cubicBezTo>
                    <a:pt x="0" y="24732"/>
                    <a:pt x="24732" y="0"/>
                    <a:pt x="55240" y="0"/>
                  </a:cubicBezTo>
                  <a:close/>
                </a:path>
              </a:pathLst>
            </a:custGeom>
            <a:solidFill>
              <a:srgbClr val="7F95E4"/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A8FC9509-794B-895F-ACE4-B3D2AA4ADDC4}"/>
                </a:ext>
              </a:extLst>
            </p:cNvPr>
            <p:cNvSpPr txBox="1"/>
            <p:nvPr/>
          </p:nvSpPr>
          <p:spPr>
            <a:xfrm>
              <a:off x="0" y="0"/>
              <a:ext cx="590593" cy="271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42" name="TextBox 42">
            <a:extLst>
              <a:ext uri="{FF2B5EF4-FFF2-40B4-BE49-F238E27FC236}">
                <a16:creationId xmlns:a16="http://schemas.microsoft.com/office/drawing/2014/main" id="{02B9AD29-E54D-FE9A-346D-452335DD9A62}"/>
              </a:ext>
            </a:extLst>
          </p:cNvPr>
          <p:cNvSpPr txBox="1"/>
          <p:nvPr/>
        </p:nvSpPr>
        <p:spPr>
          <a:xfrm>
            <a:off x="290033" y="4637196"/>
            <a:ext cx="2868392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Enfermeiro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 área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BA5F8A7E-2F21-E7B0-BA1A-5602AE2DD41B}"/>
              </a:ext>
            </a:extLst>
          </p:cNvPr>
          <p:cNvSpPr txBox="1"/>
          <p:nvPr/>
        </p:nvSpPr>
        <p:spPr>
          <a:xfrm>
            <a:off x="3187000" y="4538454"/>
            <a:ext cx="165915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Dúvida clínica</a:t>
            </a:r>
          </a:p>
        </p:txBody>
      </p:sp>
      <p:grpSp>
        <p:nvGrpSpPr>
          <p:cNvPr id="44" name="Group 44">
            <a:extLst>
              <a:ext uri="{FF2B5EF4-FFF2-40B4-BE49-F238E27FC236}">
                <a16:creationId xmlns:a16="http://schemas.microsoft.com/office/drawing/2014/main" id="{7C1B3173-7EFA-C44F-DB94-A4D240B19B3D}"/>
              </a:ext>
            </a:extLst>
          </p:cNvPr>
          <p:cNvGrpSpPr/>
          <p:nvPr/>
        </p:nvGrpSpPr>
        <p:grpSpPr>
          <a:xfrm>
            <a:off x="5156446" y="2684465"/>
            <a:ext cx="2178845" cy="471171"/>
            <a:chOff x="0" y="0"/>
            <a:chExt cx="2905127" cy="628228"/>
          </a:xfrm>
        </p:grpSpPr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2B83D962-75D4-2EA9-1CCD-CCC6E7124F13}"/>
                </a:ext>
              </a:extLst>
            </p:cNvPr>
            <p:cNvSpPr txBox="1"/>
            <p:nvPr/>
          </p:nvSpPr>
          <p:spPr>
            <a:xfrm>
              <a:off x="0" y="-47625"/>
              <a:ext cx="2905127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Situação eletiva</a:t>
              </a:r>
            </a:p>
          </p:txBody>
        </p: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0A7E153E-254D-52B0-0258-B6DCA6816504}"/>
                </a:ext>
              </a:extLst>
            </p:cNvPr>
            <p:cNvSpPr txBox="1"/>
            <p:nvPr/>
          </p:nvSpPr>
          <p:spPr>
            <a:xfrm>
              <a:off x="0" y="266489"/>
              <a:ext cx="2905127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Resposta em até 72h</a:t>
              </a:r>
            </a:p>
          </p:txBody>
        </p:sp>
      </p:grpSp>
      <p:sp>
        <p:nvSpPr>
          <p:cNvPr id="47" name="TextBox 47">
            <a:extLst>
              <a:ext uri="{FF2B5EF4-FFF2-40B4-BE49-F238E27FC236}">
                <a16:creationId xmlns:a16="http://schemas.microsoft.com/office/drawing/2014/main" id="{B9C14CA8-25E0-020A-EBC4-A1D4DBBA49C9}"/>
              </a:ext>
            </a:extLst>
          </p:cNvPr>
          <p:cNvSpPr txBox="1"/>
          <p:nvPr/>
        </p:nvSpPr>
        <p:spPr>
          <a:xfrm>
            <a:off x="3444206" y="6922767"/>
            <a:ext cx="2376631" cy="111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Especialidades</a:t>
            </a:r>
            <a:endParaRPr lang="en-US" sz="1599" b="1" dirty="0">
              <a:solidFill>
                <a:srgbClr val="FD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pactuação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Ofertas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SESAU?</a:t>
            </a:r>
          </a:p>
          <a:p>
            <a:pPr algn="ctr">
              <a:lnSpc>
                <a:spcPts val="2239"/>
              </a:lnSpc>
            </a:pP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8" name="Group 48">
            <a:extLst>
              <a:ext uri="{FF2B5EF4-FFF2-40B4-BE49-F238E27FC236}">
                <a16:creationId xmlns:a16="http://schemas.microsoft.com/office/drawing/2014/main" id="{7196A59F-2364-FE5B-A311-B2F76AF4AD85}"/>
              </a:ext>
            </a:extLst>
          </p:cNvPr>
          <p:cNvGrpSpPr/>
          <p:nvPr/>
        </p:nvGrpSpPr>
        <p:grpSpPr>
          <a:xfrm>
            <a:off x="6451356" y="6850060"/>
            <a:ext cx="2242407" cy="1031785"/>
            <a:chOff x="0" y="0"/>
            <a:chExt cx="590593" cy="271746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77DFD848-740F-D43E-6798-12654841A62C}"/>
                </a:ext>
              </a:extLst>
            </p:cNvPr>
            <p:cNvSpPr/>
            <p:nvPr/>
          </p:nvSpPr>
          <p:spPr>
            <a:xfrm>
              <a:off x="0" y="0"/>
              <a:ext cx="590593" cy="271746"/>
            </a:xfrm>
            <a:custGeom>
              <a:avLst/>
              <a:gdLst/>
              <a:ahLst/>
              <a:cxnLst/>
              <a:rect l="l" t="t" r="r" b="b"/>
              <a:pathLst>
                <a:path w="590593" h="271746">
                  <a:moveTo>
                    <a:pt x="55240" y="0"/>
                  </a:moveTo>
                  <a:lnTo>
                    <a:pt x="535353" y="0"/>
                  </a:lnTo>
                  <a:cubicBezTo>
                    <a:pt x="565861" y="0"/>
                    <a:pt x="590593" y="24732"/>
                    <a:pt x="590593" y="55240"/>
                  </a:cubicBezTo>
                  <a:lnTo>
                    <a:pt x="590593" y="216506"/>
                  </a:lnTo>
                  <a:cubicBezTo>
                    <a:pt x="590593" y="231156"/>
                    <a:pt x="584773" y="245207"/>
                    <a:pt x="574413" y="255566"/>
                  </a:cubicBezTo>
                  <a:cubicBezTo>
                    <a:pt x="564054" y="265926"/>
                    <a:pt x="550003" y="271746"/>
                    <a:pt x="535353" y="271746"/>
                  </a:cubicBezTo>
                  <a:lnTo>
                    <a:pt x="55240" y="271746"/>
                  </a:lnTo>
                  <a:cubicBezTo>
                    <a:pt x="24732" y="271746"/>
                    <a:pt x="0" y="247014"/>
                    <a:pt x="0" y="216506"/>
                  </a:cubicBezTo>
                  <a:lnTo>
                    <a:pt x="0" y="55240"/>
                  </a:lnTo>
                  <a:cubicBezTo>
                    <a:pt x="0" y="24732"/>
                    <a:pt x="24732" y="0"/>
                    <a:pt x="55240" y="0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9135602E-6C30-A9D0-B605-5804EEAD86EC}"/>
                </a:ext>
              </a:extLst>
            </p:cNvPr>
            <p:cNvSpPr txBox="1"/>
            <p:nvPr/>
          </p:nvSpPr>
          <p:spPr>
            <a:xfrm>
              <a:off x="0" y="0"/>
              <a:ext cx="590593" cy="271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2EBB7D54-4A00-A090-7955-BBAD4138CBFF}"/>
              </a:ext>
            </a:extLst>
          </p:cNvPr>
          <p:cNvSpPr txBox="1"/>
          <p:nvPr/>
        </p:nvSpPr>
        <p:spPr>
          <a:xfrm>
            <a:off x="6384244" y="6922767"/>
            <a:ext cx="2376631" cy="8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Especialidades</a:t>
            </a:r>
            <a:endParaRPr lang="en-US" sz="1599" b="1" dirty="0">
              <a:solidFill>
                <a:srgbClr val="FD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pactuação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Ofertas</a:t>
            </a: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 SMSA?</a:t>
            </a:r>
          </a:p>
        </p:txBody>
      </p:sp>
      <p:sp>
        <p:nvSpPr>
          <p:cNvPr id="52" name="AutoShape 52">
            <a:extLst>
              <a:ext uri="{FF2B5EF4-FFF2-40B4-BE49-F238E27FC236}">
                <a16:creationId xmlns:a16="http://schemas.microsoft.com/office/drawing/2014/main" id="{20F7056D-0C21-98DF-7898-D1F1E6A56534}"/>
              </a:ext>
            </a:extLst>
          </p:cNvPr>
          <p:cNvSpPr/>
          <p:nvPr/>
        </p:nvSpPr>
        <p:spPr>
          <a:xfrm flipH="1">
            <a:off x="4637589" y="5759246"/>
            <a:ext cx="690380" cy="822763"/>
          </a:xfrm>
          <a:prstGeom prst="line">
            <a:avLst/>
          </a:prstGeom>
          <a:ln w="38100" cap="rnd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53" name="AutoShape 53">
            <a:extLst>
              <a:ext uri="{FF2B5EF4-FFF2-40B4-BE49-F238E27FC236}">
                <a16:creationId xmlns:a16="http://schemas.microsoft.com/office/drawing/2014/main" id="{5477511F-C4CE-5AB3-739A-6686598D56AD}"/>
              </a:ext>
            </a:extLst>
          </p:cNvPr>
          <p:cNvSpPr/>
          <p:nvPr/>
        </p:nvSpPr>
        <p:spPr>
          <a:xfrm>
            <a:off x="7264937" y="5772716"/>
            <a:ext cx="570130" cy="840587"/>
          </a:xfrm>
          <a:prstGeom prst="line">
            <a:avLst/>
          </a:prstGeom>
          <a:ln w="38100" cap="rnd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</p:sp>
      <p:sp>
        <p:nvSpPr>
          <p:cNvPr id="54" name="TextBox 54">
            <a:extLst>
              <a:ext uri="{FF2B5EF4-FFF2-40B4-BE49-F238E27FC236}">
                <a16:creationId xmlns:a16="http://schemas.microsoft.com/office/drawing/2014/main" id="{819B3B58-BD2E-94E5-2C1C-F8A729ABC9D0}"/>
              </a:ext>
            </a:extLst>
          </p:cNvPr>
          <p:cNvSpPr txBox="1"/>
          <p:nvPr/>
        </p:nvSpPr>
        <p:spPr>
          <a:xfrm>
            <a:off x="11786601" y="3220371"/>
            <a:ext cx="175534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 de 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manejo em área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22B52699-A4F8-1BFB-5DEB-D275D6123AF1}"/>
              </a:ext>
            </a:extLst>
          </p:cNvPr>
          <p:cNvSpPr txBox="1"/>
          <p:nvPr/>
        </p:nvSpPr>
        <p:spPr>
          <a:xfrm>
            <a:off x="11786601" y="5786282"/>
            <a:ext cx="2178845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FF575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Sugestão de </a:t>
            </a:r>
            <a:r>
              <a:rPr lang="en-US" sz="1599" b="1">
                <a:solidFill>
                  <a:srgbClr val="FF575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encaminhamento para especialista presencial</a:t>
            </a:r>
          </a:p>
        </p:txBody>
      </p:sp>
      <p:sp>
        <p:nvSpPr>
          <p:cNvPr id="56" name="TextBox 56">
            <a:extLst>
              <a:ext uri="{FF2B5EF4-FFF2-40B4-BE49-F238E27FC236}">
                <a16:creationId xmlns:a16="http://schemas.microsoft.com/office/drawing/2014/main" id="{EF691281-1EED-F730-EFEF-6A24E2018C26}"/>
              </a:ext>
            </a:extLst>
          </p:cNvPr>
          <p:cNvSpPr txBox="1"/>
          <p:nvPr/>
        </p:nvSpPr>
        <p:spPr>
          <a:xfrm>
            <a:off x="11815405" y="4433302"/>
            <a:ext cx="2178845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 de solicitação de 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teleinterconsulta</a:t>
            </a:r>
          </a:p>
        </p:txBody>
      </p:sp>
      <p:sp>
        <p:nvSpPr>
          <p:cNvPr id="57" name="AutoShape 57">
            <a:extLst>
              <a:ext uri="{FF2B5EF4-FFF2-40B4-BE49-F238E27FC236}">
                <a16:creationId xmlns:a16="http://schemas.microsoft.com/office/drawing/2014/main" id="{81257943-3945-259B-5A19-48364812EA0A}"/>
              </a:ext>
            </a:extLst>
          </p:cNvPr>
          <p:cNvSpPr/>
          <p:nvPr/>
        </p:nvSpPr>
        <p:spPr>
          <a:xfrm>
            <a:off x="11248720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8" name="AutoShape 58">
            <a:extLst>
              <a:ext uri="{FF2B5EF4-FFF2-40B4-BE49-F238E27FC236}">
                <a16:creationId xmlns:a16="http://schemas.microsoft.com/office/drawing/2014/main" id="{845B7156-41D8-932F-E476-6C389765B76F}"/>
              </a:ext>
            </a:extLst>
          </p:cNvPr>
          <p:cNvSpPr/>
          <p:nvPr/>
        </p:nvSpPr>
        <p:spPr>
          <a:xfrm flipV="1">
            <a:off x="11248720" y="3779806"/>
            <a:ext cx="310542" cy="90501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9" name="AutoShape 59">
            <a:extLst>
              <a:ext uri="{FF2B5EF4-FFF2-40B4-BE49-F238E27FC236}">
                <a16:creationId xmlns:a16="http://schemas.microsoft.com/office/drawing/2014/main" id="{A6ECD51E-B5CE-2074-EDA2-924DDE2045CE}"/>
              </a:ext>
            </a:extLst>
          </p:cNvPr>
          <p:cNvSpPr/>
          <p:nvPr/>
        </p:nvSpPr>
        <p:spPr>
          <a:xfrm>
            <a:off x="11260969" y="5077359"/>
            <a:ext cx="298292" cy="778774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0" name="AutoShape 60">
            <a:extLst>
              <a:ext uri="{FF2B5EF4-FFF2-40B4-BE49-F238E27FC236}">
                <a16:creationId xmlns:a16="http://schemas.microsoft.com/office/drawing/2014/main" id="{BED640A9-B722-B313-5826-AB041B701279}"/>
              </a:ext>
            </a:extLst>
          </p:cNvPr>
          <p:cNvSpPr/>
          <p:nvPr/>
        </p:nvSpPr>
        <p:spPr>
          <a:xfrm>
            <a:off x="13380253" y="4874945"/>
            <a:ext cx="310542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1" name="AutoShape 61">
            <a:extLst>
              <a:ext uri="{FF2B5EF4-FFF2-40B4-BE49-F238E27FC236}">
                <a16:creationId xmlns:a16="http://schemas.microsoft.com/office/drawing/2014/main" id="{64795160-55B6-CE0E-F159-EFE33D71F32F}"/>
              </a:ext>
            </a:extLst>
          </p:cNvPr>
          <p:cNvSpPr/>
          <p:nvPr/>
        </p:nvSpPr>
        <p:spPr>
          <a:xfrm>
            <a:off x="11686587" y="5786282"/>
            <a:ext cx="9747" cy="840587"/>
          </a:xfrm>
          <a:prstGeom prst="line">
            <a:avLst/>
          </a:prstGeom>
          <a:ln w="9525" cap="rnd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2" name="AutoShape 62">
            <a:extLst>
              <a:ext uri="{FF2B5EF4-FFF2-40B4-BE49-F238E27FC236}">
                <a16:creationId xmlns:a16="http://schemas.microsoft.com/office/drawing/2014/main" id="{610E98DE-41E3-A437-CA32-C9B6F2C836D0}"/>
              </a:ext>
            </a:extLst>
          </p:cNvPr>
          <p:cNvSpPr/>
          <p:nvPr/>
        </p:nvSpPr>
        <p:spPr>
          <a:xfrm>
            <a:off x="11696342" y="4480927"/>
            <a:ext cx="0" cy="77297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AutoShape 63">
            <a:extLst>
              <a:ext uri="{FF2B5EF4-FFF2-40B4-BE49-F238E27FC236}">
                <a16:creationId xmlns:a16="http://schemas.microsoft.com/office/drawing/2014/main" id="{6BCB1E10-356E-EAAD-D0B1-8E20419AE4BD}"/>
              </a:ext>
            </a:extLst>
          </p:cNvPr>
          <p:cNvSpPr/>
          <p:nvPr/>
        </p:nvSpPr>
        <p:spPr>
          <a:xfrm>
            <a:off x="11681940" y="3287004"/>
            <a:ext cx="0" cy="51189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1" name="Group 71">
            <a:extLst>
              <a:ext uri="{FF2B5EF4-FFF2-40B4-BE49-F238E27FC236}">
                <a16:creationId xmlns:a16="http://schemas.microsoft.com/office/drawing/2014/main" id="{0A205B7E-D81A-60BB-9CB0-A46167C8BB39}"/>
              </a:ext>
            </a:extLst>
          </p:cNvPr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39C25364-A393-B43E-A233-B8D308B2DE14}"/>
                </a:ext>
              </a:extLst>
            </p:cNvPr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3" name="TextBox 73">
              <a:extLst>
                <a:ext uri="{FF2B5EF4-FFF2-40B4-BE49-F238E27FC236}">
                  <a16:creationId xmlns:a16="http://schemas.microsoft.com/office/drawing/2014/main" id="{4F8A6197-E765-E4AC-DD6B-F7BDC364C229}"/>
                </a:ext>
              </a:extLst>
            </p:cNvPr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Resumo dos fluxos compulsórios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teleconsultorias</a:t>
              </a:r>
            </a:p>
          </p:txBody>
        </p:sp>
      </p:grpSp>
      <p:grpSp>
        <p:nvGrpSpPr>
          <p:cNvPr id="74" name="Group 74">
            <a:extLst>
              <a:ext uri="{FF2B5EF4-FFF2-40B4-BE49-F238E27FC236}">
                <a16:creationId xmlns:a16="http://schemas.microsoft.com/office/drawing/2014/main" id="{F1BB4CFA-9AF4-6AB4-D624-1EFCF6941D38}"/>
              </a:ext>
            </a:extLst>
          </p:cNvPr>
          <p:cNvGrpSpPr/>
          <p:nvPr/>
        </p:nvGrpSpPr>
        <p:grpSpPr>
          <a:xfrm>
            <a:off x="545366" y="1471024"/>
            <a:ext cx="3086100" cy="737365"/>
            <a:chOff x="0" y="0"/>
            <a:chExt cx="812800" cy="194203"/>
          </a:xfrm>
        </p:grpSpPr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2E8CE24D-1ACC-B3B5-3572-A504880BCD8C}"/>
                </a:ext>
              </a:extLst>
            </p:cNvPr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76" name="TextBox 76">
              <a:extLst>
                <a:ext uri="{FF2B5EF4-FFF2-40B4-BE49-F238E27FC236}">
                  <a16:creationId xmlns:a16="http://schemas.microsoft.com/office/drawing/2014/main" id="{3390BF6D-FB1C-F5A8-3F94-0A7DCAEBC39B}"/>
                </a:ext>
              </a:extLst>
            </p:cNvPr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77" name="TextBox 77">
            <a:extLst>
              <a:ext uri="{FF2B5EF4-FFF2-40B4-BE49-F238E27FC236}">
                <a16:creationId xmlns:a16="http://schemas.microsoft.com/office/drawing/2014/main" id="{9FD0C811-C33F-49A6-D3EC-9570F41E9359}"/>
              </a:ext>
            </a:extLst>
          </p:cNvPr>
          <p:cNvSpPr txBox="1"/>
          <p:nvPr/>
        </p:nvSpPr>
        <p:spPr>
          <a:xfrm>
            <a:off x="545366" y="1674288"/>
            <a:ext cx="3086100" cy="26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Eletivo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DSEI Leste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845DE11B-1726-978A-646C-DC5510BCC4CA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500AA4AE-809F-9E59-7929-616C68422D0C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79" name="Freeform 9">
                <a:extLst>
                  <a:ext uri="{FF2B5EF4-FFF2-40B4-BE49-F238E27FC236}">
                    <a16:creationId xmlns:a16="http://schemas.microsoft.com/office/drawing/2014/main" id="{FACCF24C-824F-5DFF-AABC-329BB60BA9E3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80" name="Freeform 10">
                <a:extLst>
                  <a:ext uri="{FF2B5EF4-FFF2-40B4-BE49-F238E27FC236}">
                    <a16:creationId xmlns:a16="http://schemas.microsoft.com/office/drawing/2014/main" id="{B7E2A1EB-503F-5593-2A46-FDFE2919D5F4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81" name="Imagem 80">
                <a:extLst>
                  <a:ext uri="{FF2B5EF4-FFF2-40B4-BE49-F238E27FC236}">
                    <a16:creationId xmlns:a16="http://schemas.microsoft.com/office/drawing/2014/main" id="{597F30ED-695B-F7B2-6CE0-645A26AED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82" name="Freeform 70">
              <a:extLst>
                <a:ext uri="{FF2B5EF4-FFF2-40B4-BE49-F238E27FC236}">
                  <a16:creationId xmlns:a16="http://schemas.microsoft.com/office/drawing/2014/main" id="{01DB061C-533A-5F83-58DD-4657F313BF78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7043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8693" y="1469515"/>
            <a:ext cx="3086100" cy="737365"/>
            <a:chOff x="0" y="0"/>
            <a:chExt cx="812800" cy="1942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2700000">
            <a:off x="4810639" y="4114246"/>
            <a:ext cx="2188973" cy="2203169"/>
            <a:chOff x="0" y="0"/>
            <a:chExt cx="576520" cy="58025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6520" cy="580258"/>
            </a:xfrm>
            <a:custGeom>
              <a:avLst/>
              <a:gdLst/>
              <a:ahLst/>
              <a:cxnLst/>
              <a:rect l="l" t="t" r="r" b="b"/>
              <a:pathLst>
                <a:path w="576520" h="580258">
                  <a:moveTo>
                    <a:pt x="84883" y="0"/>
                  </a:moveTo>
                  <a:lnTo>
                    <a:pt x="491637" y="0"/>
                  </a:lnTo>
                  <a:cubicBezTo>
                    <a:pt x="514149" y="0"/>
                    <a:pt x="535739" y="8943"/>
                    <a:pt x="551658" y="24862"/>
                  </a:cubicBezTo>
                  <a:cubicBezTo>
                    <a:pt x="567577" y="40780"/>
                    <a:pt x="576520" y="62370"/>
                    <a:pt x="576520" y="84883"/>
                  </a:cubicBezTo>
                  <a:lnTo>
                    <a:pt x="576520" y="495376"/>
                  </a:lnTo>
                  <a:cubicBezTo>
                    <a:pt x="576520" y="517888"/>
                    <a:pt x="567577" y="539478"/>
                    <a:pt x="551658" y="555397"/>
                  </a:cubicBezTo>
                  <a:cubicBezTo>
                    <a:pt x="535739" y="571315"/>
                    <a:pt x="514149" y="580258"/>
                    <a:pt x="491637" y="580258"/>
                  </a:cubicBezTo>
                  <a:lnTo>
                    <a:pt x="84883" y="580258"/>
                  </a:lnTo>
                  <a:cubicBezTo>
                    <a:pt x="62370" y="580258"/>
                    <a:pt x="40780" y="571315"/>
                    <a:pt x="24862" y="555397"/>
                  </a:cubicBezTo>
                  <a:cubicBezTo>
                    <a:pt x="8943" y="539478"/>
                    <a:pt x="0" y="517888"/>
                    <a:pt x="0" y="495376"/>
                  </a:cubicBezTo>
                  <a:lnTo>
                    <a:pt x="0" y="84883"/>
                  </a:lnTo>
                  <a:cubicBezTo>
                    <a:pt x="0" y="62370"/>
                    <a:pt x="8943" y="40780"/>
                    <a:pt x="24862" y="24862"/>
                  </a:cubicBezTo>
                  <a:cubicBezTo>
                    <a:pt x="40780" y="8943"/>
                    <a:pt x="62370" y="0"/>
                    <a:pt x="84883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576520" cy="580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861847" y="4674610"/>
            <a:ext cx="3086100" cy="1082442"/>
            <a:chOff x="0" y="0"/>
            <a:chExt cx="812800" cy="2850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285087"/>
            </a:xfrm>
            <a:custGeom>
              <a:avLst/>
              <a:gdLst/>
              <a:ahLst/>
              <a:cxnLst/>
              <a:rect l="l" t="t" r="r" b="b"/>
              <a:pathLst>
                <a:path w="812800" h="285087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249966"/>
                  </a:lnTo>
                  <a:cubicBezTo>
                    <a:pt x="812800" y="259281"/>
                    <a:pt x="809100" y="268214"/>
                    <a:pt x="802513" y="274801"/>
                  </a:cubicBezTo>
                  <a:cubicBezTo>
                    <a:pt x="795927" y="281387"/>
                    <a:pt x="786994" y="285087"/>
                    <a:pt x="777679" y="285087"/>
                  </a:cubicBezTo>
                  <a:lnTo>
                    <a:pt x="35121" y="285087"/>
                  </a:lnTo>
                  <a:cubicBezTo>
                    <a:pt x="15724" y="285087"/>
                    <a:pt x="0" y="269363"/>
                    <a:pt x="0" y="249966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812800" cy="285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>
            <a:off x="11416385" y="3390705"/>
            <a:ext cx="0" cy="582303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flipH="1">
            <a:off x="11425910" y="4492953"/>
            <a:ext cx="0" cy="1351723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2453367" y="5172129"/>
            <a:ext cx="1857955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AutoShape 29"/>
          <p:cNvSpPr/>
          <p:nvPr/>
        </p:nvSpPr>
        <p:spPr>
          <a:xfrm flipV="1">
            <a:off x="10794068" y="3940538"/>
            <a:ext cx="478389" cy="60632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AutoShape 30"/>
          <p:cNvSpPr/>
          <p:nvPr/>
        </p:nvSpPr>
        <p:spPr>
          <a:xfrm flipV="1">
            <a:off x="10973810" y="5168313"/>
            <a:ext cx="338405" cy="7632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AutoShape 31"/>
          <p:cNvSpPr/>
          <p:nvPr/>
        </p:nvSpPr>
        <p:spPr>
          <a:xfrm>
            <a:off x="13622476" y="5172129"/>
            <a:ext cx="300772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2" name="AutoShape 32"/>
          <p:cNvSpPr/>
          <p:nvPr/>
        </p:nvSpPr>
        <p:spPr>
          <a:xfrm>
            <a:off x="7418135" y="5172129"/>
            <a:ext cx="3198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3" name="Group 33"/>
          <p:cNvGrpSpPr/>
          <p:nvPr/>
        </p:nvGrpSpPr>
        <p:grpSpPr>
          <a:xfrm>
            <a:off x="13923248" y="4587645"/>
            <a:ext cx="2622789" cy="1119665"/>
            <a:chOff x="0" y="0"/>
            <a:chExt cx="951982" cy="406400"/>
          </a:xfrm>
        </p:grpSpPr>
        <p:sp>
          <p:nvSpPr>
            <p:cNvPr id="34" name="Freeform 34"/>
            <p:cNvSpPr/>
            <p:nvPr/>
          </p:nvSpPr>
          <p:spPr>
            <a:xfrm>
              <a:off x="19563" y="0"/>
              <a:ext cx="912857" cy="406400"/>
            </a:xfrm>
            <a:custGeom>
              <a:avLst/>
              <a:gdLst/>
              <a:ahLst/>
              <a:cxnLst/>
              <a:rect l="l" t="t" r="r" b="b"/>
              <a:pathLst>
                <a:path w="912857" h="406400">
                  <a:moveTo>
                    <a:pt x="681991" y="0"/>
                  </a:moveTo>
                  <a:lnTo>
                    <a:pt x="230866" y="0"/>
                  </a:lnTo>
                  <a:cubicBezTo>
                    <a:pt x="200626" y="0"/>
                    <a:pt x="171624" y="12013"/>
                    <a:pt x="150241" y="33396"/>
                  </a:cubicBezTo>
                  <a:lnTo>
                    <a:pt x="13833" y="169804"/>
                  </a:lnTo>
                  <a:cubicBezTo>
                    <a:pt x="4976" y="178661"/>
                    <a:pt x="0" y="190674"/>
                    <a:pt x="0" y="203200"/>
                  </a:cubicBezTo>
                  <a:cubicBezTo>
                    <a:pt x="0" y="215726"/>
                    <a:pt x="4976" y="227739"/>
                    <a:pt x="13833" y="236596"/>
                  </a:cubicBezTo>
                  <a:lnTo>
                    <a:pt x="150241" y="373004"/>
                  </a:lnTo>
                  <a:cubicBezTo>
                    <a:pt x="171624" y="394387"/>
                    <a:pt x="200626" y="406400"/>
                    <a:pt x="230866" y="406400"/>
                  </a:cubicBezTo>
                  <a:lnTo>
                    <a:pt x="681991" y="406400"/>
                  </a:lnTo>
                  <a:cubicBezTo>
                    <a:pt x="712231" y="406400"/>
                    <a:pt x="741232" y="394387"/>
                    <a:pt x="762615" y="373004"/>
                  </a:cubicBezTo>
                  <a:lnTo>
                    <a:pt x="899024" y="236596"/>
                  </a:lnTo>
                  <a:cubicBezTo>
                    <a:pt x="907881" y="227739"/>
                    <a:pt x="912857" y="215726"/>
                    <a:pt x="912857" y="203200"/>
                  </a:cubicBezTo>
                  <a:cubicBezTo>
                    <a:pt x="912857" y="190674"/>
                    <a:pt x="907881" y="178661"/>
                    <a:pt x="899024" y="169804"/>
                  </a:cubicBezTo>
                  <a:lnTo>
                    <a:pt x="762615" y="33396"/>
                  </a:lnTo>
                  <a:cubicBezTo>
                    <a:pt x="741232" y="12013"/>
                    <a:pt x="712231" y="0"/>
                    <a:pt x="681991" y="0"/>
                  </a:cubicBezTo>
                  <a:close/>
                </a:path>
              </a:pathLst>
            </a:custGeom>
            <a:solidFill>
              <a:srgbClr val="FF000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152400" y="0"/>
              <a:ext cx="64718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38693" y="1672780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 Urgência DSEI Leste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69208" y="4757126"/>
            <a:ext cx="2229134" cy="772748"/>
            <a:chOff x="0" y="0"/>
            <a:chExt cx="2972179" cy="1030330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972179" cy="1030330"/>
              <a:chOff x="0" y="0"/>
              <a:chExt cx="587097" cy="203522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87097" cy="203522"/>
              </a:xfrm>
              <a:custGeom>
                <a:avLst/>
                <a:gdLst/>
                <a:ahLst/>
                <a:cxnLst/>
                <a:rect l="l" t="t" r="r" b="b"/>
                <a:pathLst>
                  <a:path w="587097" h="203522">
                    <a:moveTo>
                      <a:pt x="48623" y="0"/>
                    </a:moveTo>
                    <a:lnTo>
                      <a:pt x="538474" y="0"/>
                    </a:lnTo>
                    <a:cubicBezTo>
                      <a:pt x="551370" y="0"/>
                      <a:pt x="563737" y="5123"/>
                      <a:pt x="572856" y="14241"/>
                    </a:cubicBezTo>
                    <a:cubicBezTo>
                      <a:pt x="581974" y="23360"/>
                      <a:pt x="587097" y="35727"/>
                      <a:pt x="587097" y="48623"/>
                    </a:cubicBezTo>
                    <a:lnTo>
                      <a:pt x="587097" y="154899"/>
                    </a:lnTo>
                    <a:cubicBezTo>
                      <a:pt x="587097" y="167795"/>
                      <a:pt x="581974" y="180162"/>
                      <a:pt x="572856" y="189281"/>
                    </a:cubicBezTo>
                    <a:cubicBezTo>
                      <a:pt x="563737" y="198399"/>
                      <a:pt x="551370" y="203522"/>
                      <a:pt x="538474" y="203522"/>
                    </a:cubicBezTo>
                    <a:lnTo>
                      <a:pt x="48623" y="203522"/>
                    </a:lnTo>
                    <a:cubicBezTo>
                      <a:pt x="35727" y="203522"/>
                      <a:pt x="23360" y="198399"/>
                      <a:pt x="14241" y="189281"/>
                    </a:cubicBezTo>
                    <a:cubicBezTo>
                      <a:pt x="5123" y="180162"/>
                      <a:pt x="0" y="167795"/>
                      <a:pt x="0" y="154899"/>
                    </a:cubicBezTo>
                    <a:lnTo>
                      <a:pt x="0" y="48623"/>
                    </a:lnTo>
                    <a:cubicBezTo>
                      <a:pt x="0" y="35727"/>
                      <a:pt x="5123" y="23360"/>
                      <a:pt x="14241" y="14241"/>
                    </a:cubicBezTo>
                    <a:cubicBezTo>
                      <a:pt x="23360" y="5123"/>
                      <a:pt x="35727" y="0"/>
                      <a:pt x="48623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0"/>
                <a:ext cx="587097" cy="203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0" y="126333"/>
              <a:ext cx="2972179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Solicitante em área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(UBSIs, polos)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472506" y="5059911"/>
            <a:ext cx="2824585" cy="28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TELEINTERCONSULTA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61847" y="4774188"/>
            <a:ext cx="3086100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Médico com </a:t>
            </a: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experiência em urgência/emergência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 Saúde Indígena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505678" y="3377963"/>
            <a:ext cx="187497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 de 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manejo em área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511635" y="4425632"/>
            <a:ext cx="2346166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Sugestão de 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manejo prévio com encaminhamento </a:t>
            </a: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para serviço de urgência/emergência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453367" y="4774864"/>
            <a:ext cx="1670301" cy="28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Padrão SAMU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089637" y="4862998"/>
            <a:ext cx="2240404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Remoção </a:t>
            </a:r>
          </a:p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IMEDIATA</a:t>
            </a:r>
          </a:p>
        </p:txBody>
      </p:sp>
      <p:sp>
        <p:nvSpPr>
          <p:cNvPr id="48" name="AutoShape 48"/>
          <p:cNvSpPr/>
          <p:nvPr/>
        </p:nvSpPr>
        <p:spPr>
          <a:xfrm flipH="1">
            <a:off x="7861847" y="5913802"/>
            <a:ext cx="19050" cy="1626235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TextBox 49"/>
          <p:cNvSpPr txBox="1"/>
          <p:nvPr/>
        </p:nvSpPr>
        <p:spPr>
          <a:xfrm>
            <a:off x="7975433" y="5875702"/>
            <a:ext cx="2159248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Médicos da remoção DSEI  ou Médico do Polo Base.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Ex.: Médico DSEI - Emergencista ou Pedra Branca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453367" y="5244786"/>
            <a:ext cx="2267243" cy="53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70"/>
              </a:lnSpc>
            </a:pPr>
            <a:r>
              <a:rPr lang="en-US" sz="15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Situação clínica de urgência/Emergência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968882" y="4453542"/>
            <a:ext cx="1944550" cy="55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 de apoio por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796810" y="5390800"/>
            <a:ext cx="2288694" cy="28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Consultório Virtual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 compulsório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teleinterconsultas </a:t>
              </a: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de urgência</a:t>
              </a:r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C12EB1CC-40DA-6AD8-B815-BA2FC10EF307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0BA3FD12-2E22-8E1B-D31E-1A36635C361D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99C7E2F7-B09D-5B6B-7C3F-90918C03E75E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C348A3D2-27CC-1F61-A297-6B62D2D4996A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68" name="Imagem 67">
                <a:extLst>
                  <a:ext uri="{FF2B5EF4-FFF2-40B4-BE49-F238E27FC236}">
                    <a16:creationId xmlns:a16="http://schemas.microsoft.com/office/drawing/2014/main" id="{BE668D37-CD2F-8426-5D28-C753B2236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65" name="Freeform 70">
              <a:extLst>
                <a:ext uri="{FF2B5EF4-FFF2-40B4-BE49-F238E27FC236}">
                  <a16:creationId xmlns:a16="http://schemas.microsoft.com/office/drawing/2014/main" id="{3C86EB65-2EA8-AE7D-9B36-E12365CE284E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A8F2A-95FA-CCF2-8842-37537FA3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474EEC-8E9F-5987-4429-ACEC6A8E3E8C}"/>
              </a:ext>
            </a:extLst>
          </p:cNvPr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9FF380B-4D36-08EB-CF5A-773351E95360}"/>
              </a:ext>
            </a:extLst>
          </p:cNvPr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33A4899-4EBA-AE10-5902-A087EDC608FB}"/>
              </a:ext>
            </a:extLst>
          </p:cNvPr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B4B4449-AF40-C036-9A2A-C3D8B46BA2AA}"/>
                </a:ext>
              </a:extLst>
            </p:cNvPr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99863C3-A8CD-3203-CDEE-4BA8764789E7}"/>
              </a:ext>
            </a:extLst>
          </p:cNvPr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9D41FBE-529A-DEF2-FE10-A1514B7D4F62}"/>
                </a:ext>
              </a:extLst>
            </p:cNvPr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FBB77EF6-8C7C-EA6F-66DD-EF558C2EF000}"/>
              </a:ext>
            </a:extLst>
          </p:cNvPr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53FECEC-42CF-EB6D-8EC6-B91B60FBB190}"/>
              </a:ext>
            </a:extLst>
          </p:cNvPr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D21A8EF-0C8B-7A6D-793D-55FF23E2491B}"/>
                </a:ext>
              </a:extLst>
            </p:cNvPr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AEC3209-B7EA-0B2A-7EB2-C44260B42018}"/>
              </a:ext>
            </a:extLst>
          </p:cNvPr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74095DB-1160-CB35-DD4D-6966DC9C4F73}"/>
                </a:ext>
              </a:extLst>
            </p:cNvPr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73786E0-59D7-89B4-867F-24C812FA58AA}"/>
                </a:ext>
              </a:extLst>
            </p:cNvPr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BC00740-7A13-33D9-472A-9546AFD563F8}"/>
              </a:ext>
            </a:extLst>
          </p:cNvPr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4FD068F-50BC-18D2-00EC-B753E03859A1}"/>
                </a:ext>
              </a:extLst>
            </p:cNvPr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2D50026-BDD5-ED96-9E5A-899335E8FD26}"/>
                </a:ext>
              </a:extLst>
            </p:cNvPr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7C80F79-1F86-DA2B-480A-C29513015A67}"/>
              </a:ext>
            </a:extLst>
          </p:cNvPr>
          <p:cNvGrpSpPr/>
          <p:nvPr/>
        </p:nvGrpSpPr>
        <p:grpSpPr>
          <a:xfrm>
            <a:off x="538693" y="1469515"/>
            <a:ext cx="3086100" cy="737365"/>
            <a:chOff x="0" y="0"/>
            <a:chExt cx="812800" cy="19420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58D72D7-C821-B472-1DE7-D34016924408}"/>
                </a:ext>
              </a:extLst>
            </p:cNvPr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2893E32-8BAD-906F-0644-175AFBA63B37}"/>
                </a:ext>
              </a:extLst>
            </p:cNvPr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FF2B5EF4-FFF2-40B4-BE49-F238E27FC236}">
                <a16:creationId xmlns:a16="http://schemas.microsoft.com/office/drawing/2014/main" id="{9A04697B-6B9D-0F28-A053-6E2C1EAC6CE9}"/>
              </a:ext>
            </a:extLst>
          </p:cNvPr>
          <p:cNvSpPr/>
          <p:nvPr/>
        </p:nvSpPr>
        <p:spPr>
          <a:xfrm>
            <a:off x="7332182" y="5301983"/>
            <a:ext cx="3198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CBEF952-24FD-EE95-E009-A00AD75BC17A}"/>
              </a:ext>
            </a:extLst>
          </p:cNvPr>
          <p:cNvSpPr txBox="1"/>
          <p:nvPr/>
        </p:nvSpPr>
        <p:spPr>
          <a:xfrm>
            <a:off x="538693" y="1534613"/>
            <a:ext cx="3086100" cy="55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Eletivo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DSEI </a:t>
            </a:r>
          </a:p>
          <a:p>
            <a:pPr algn="ctr">
              <a:lnSpc>
                <a:spcPts val="2239"/>
              </a:lnSpc>
            </a:pP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Leste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0E924DCA-E154-CE23-DAA4-254B5C8D0C2F}"/>
              </a:ext>
            </a:extLst>
          </p:cNvPr>
          <p:cNvGrpSpPr/>
          <p:nvPr/>
        </p:nvGrpSpPr>
        <p:grpSpPr>
          <a:xfrm>
            <a:off x="261458" y="4757126"/>
            <a:ext cx="2444629" cy="772615"/>
            <a:chOff x="0" y="0"/>
            <a:chExt cx="3259505" cy="1030154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3B6D20F6-F906-2F78-8DBC-2BD8CF5F1F32}"/>
                </a:ext>
              </a:extLst>
            </p:cNvPr>
            <p:cNvGrpSpPr/>
            <p:nvPr/>
          </p:nvGrpSpPr>
          <p:grpSpPr>
            <a:xfrm>
              <a:off x="0" y="0"/>
              <a:ext cx="3259505" cy="1030154"/>
              <a:chOff x="0" y="0"/>
              <a:chExt cx="643853" cy="203487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5A124BDF-40BB-B475-B777-7A662AA35B34}"/>
                  </a:ext>
                </a:extLst>
              </p:cNvPr>
              <p:cNvSpPr/>
              <p:nvPr/>
            </p:nvSpPr>
            <p:spPr>
              <a:xfrm>
                <a:off x="0" y="0"/>
                <a:ext cx="643853" cy="203487"/>
              </a:xfrm>
              <a:custGeom>
                <a:avLst/>
                <a:gdLst/>
                <a:ahLst/>
                <a:cxnLst/>
                <a:rect l="l" t="t" r="r" b="b"/>
                <a:pathLst>
                  <a:path w="643853" h="203487">
                    <a:moveTo>
                      <a:pt x="44337" y="0"/>
                    </a:moveTo>
                    <a:lnTo>
                      <a:pt x="599516" y="0"/>
                    </a:lnTo>
                    <a:cubicBezTo>
                      <a:pt x="611275" y="0"/>
                      <a:pt x="622552" y="4671"/>
                      <a:pt x="630867" y="12986"/>
                    </a:cubicBezTo>
                    <a:cubicBezTo>
                      <a:pt x="639182" y="21301"/>
                      <a:pt x="643853" y="32578"/>
                      <a:pt x="643853" y="44337"/>
                    </a:cubicBezTo>
                    <a:lnTo>
                      <a:pt x="643853" y="159150"/>
                    </a:lnTo>
                    <a:cubicBezTo>
                      <a:pt x="643853" y="170909"/>
                      <a:pt x="639182" y="182186"/>
                      <a:pt x="630867" y="190501"/>
                    </a:cubicBezTo>
                    <a:cubicBezTo>
                      <a:pt x="622552" y="198816"/>
                      <a:pt x="611275" y="203487"/>
                      <a:pt x="599516" y="203487"/>
                    </a:cubicBezTo>
                    <a:lnTo>
                      <a:pt x="44337" y="203487"/>
                    </a:lnTo>
                    <a:cubicBezTo>
                      <a:pt x="32578" y="203487"/>
                      <a:pt x="21301" y="198816"/>
                      <a:pt x="12986" y="190501"/>
                    </a:cubicBezTo>
                    <a:cubicBezTo>
                      <a:pt x="4671" y="182186"/>
                      <a:pt x="0" y="170909"/>
                      <a:pt x="0" y="159150"/>
                    </a:cubicBezTo>
                    <a:lnTo>
                      <a:pt x="0" y="44337"/>
                    </a:lnTo>
                    <a:cubicBezTo>
                      <a:pt x="0" y="32578"/>
                      <a:pt x="4671" y="21301"/>
                      <a:pt x="12986" y="12986"/>
                    </a:cubicBezTo>
                    <a:cubicBezTo>
                      <a:pt x="21301" y="4671"/>
                      <a:pt x="32578" y="0"/>
                      <a:pt x="44337" y="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CFFD1B02-1768-D372-716C-0853A126F15F}"/>
                  </a:ext>
                </a:extLst>
              </p:cNvPr>
              <p:cNvSpPr txBox="1"/>
              <p:nvPr/>
            </p:nvSpPr>
            <p:spPr>
              <a:xfrm>
                <a:off x="0" y="0"/>
                <a:ext cx="643853" cy="20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CDC20A51-28B7-4F92-F833-BCC447EF52E7}"/>
                </a:ext>
              </a:extLst>
            </p:cNvPr>
            <p:cNvSpPr txBox="1"/>
            <p:nvPr/>
          </p:nvSpPr>
          <p:spPr>
            <a:xfrm>
              <a:off x="31837" y="188642"/>
              <a:ext cx="3195831" cy="72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Médico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/</a:t>
              </a: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Enfermeiro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em área</a:t>
              </a:r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BC440B41-898F-CEB2-4CF7-4C7E2D998640}"/>
              </a:ext>
            </a:extLst>
          </p:cNvPr>
          <p:cNvSpPr txBox="1"/>
          <p:nvPr/>
        </p:nvSpPr>
        <p:spPr>
          <a:xfrm>
            <a:off x="4421667" y="3031208"/>
            <a:ext cx="273580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Situação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eletiva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imediata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Paciente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UBSi</a:t>
            </a:r>
            <a:endParaRPr lang="en-US" sz="15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F00839D5-21F1-5251-BECA-D3959FF8494D}"/>
              </a:ext>
            </a:extLst>
          </p:cNvPr>
          <p:cNvGrpSpPr/>
          <p:nvPr/>
        </p:nvGrpSpPr>
        <p:grpSpPr>
          <a:xfrm>
            <a:off x="2755473" y="5016183"/>
            <a:ext cx="1481241" cy="254635"/>
            <a:chOff x="0" y="0"/>
            <a:chExt cx="1974988" cy="339513"/>
          </a:xfrm>
        </p:grpSpPr>
        <p:sp>
          <p:nvSpPr>
            <p:cNvPr id="29" name="AutoShape 29">
              <a:extLst>
                <a:ext uri="{FF2B5EF4-FFF2-40B4-BE49-F238E27FC236}">
                  <a16:creationId xmlns:a16="http://schemas.microsoft.com/office/drawing/2014/main" id="{9DEC5A68-37CC-B701-7B3D-F2A390CB44A4}"/>
                </a:ext>
              </a:extLst>
            </p:cNvPr>
            <p:cNvSpPr/>
            <p:nvPr/>
          </p:nvSpPr>
          <p:spPr>
            <a:xfrm>
              <a:off x="82" y="314113"/>
              <a:ext cx="1974824" cy="1270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2C6988F-956E-83C8-DD73-EA41A54747E2}"/>
                </a:ext>
              </a:extLst>
            </p:cNvPr>
            <p:cNvSpPr txBox="1"/>
            <p:nvPr/>
          </p:nvSpPr>
          <p:spPr>
            <a:xfrm>
              <a:off x="82" y="-47625"/>
              <a:ext cx="1974824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Dúvida</a:t>
              </a: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clínica</a:t>
              </a:r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81DBCFB4-3BCF-26EF-2882-1E806758CB3C}"/>
              </a:ext>
            </a:extLst>
          </p:cNvPr>
          <p:cNvGrpSpPr/>
          <p:nvPr/>
        </p:nvGrpSpPr>
        <p:grpSpPr>
          <a:xfrm>
            <a:off x="10973159" y="3766420"/>
            <a:ext cx="2832150" cy="4090760"/>
            <a:chOff x="11342" y="-47625"/>
            <a:chExt cx="3776200" cy="5454348"/>
          </a:xfrm>
        </p:grpSpPr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50964DC-BAC7-A4D9-C704-E4EF02937306}"/>
                </a:ext>
              </a:extLst>
            </p:cNvPr>
            <p:cNvSpPr txBox="1"/>
            <p:nvPr/>
          </p:nvSpPr>
          <p:spPr>
            <a:xfrm>
              <a:off x="882415" y="1198581"/>
              <a:ext cx="2905127" cy="1466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 b="1">
                  <a:solidFill>
                    <a:srgbClr val="FF5757"/>
                  </a:solidFill>
                  <a:latin typeface="Poppins Semi-Bold"/>
                  <a:ea typeface="Poppins Semi-Bold"/>
                  <a:cs typeface="Poppins Semi-Bold"/>
                  <a:sym typeface="Poppins Semi-Bold"/>
                </a:rPr>
                <a:t>Sugestão de </a:t>
              </a:r>
              <a:r>
                <a:rPr lang="en-US" sz="1599" b="1">
                  <a:solidFill>
                    <a:srgbClr val="FF5757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encaminhamento para especialista presencial</a:t>
              </a:r>
            </a:p>
          </p:txBody>
        </p:sp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304DAB57-D05C-E32C-26F7-1D426B4660DF}"/>
                </a:ext>
              </a:extLst>
            </p:cNvPr>
            <p:cNvSpPr/>
            <p:nvPr/>
          </p:nvSpPr>
          <p:spPr>
            <a:xfrm>
              <a:off x="721892" y="1276754"/>
              <a:ext cx="0" cy="1357565"/>
            </a:xfrm>
            <a:prstGeom prst="line">
              <a:avLst/>
            </a:prstGeom>
            <a:ln w="12700" cap="rnd">
              <a:solidFill>
                <a:srgbClr val="FF575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F929E1F3-735A-05B7-1400-4660E7566005}"/>
                </a:ext>
              </a:extLst>
            </p:cNvPr>
            <p:cNvSpPr txBox="1"/>
            <p:nvPr/>
          </p:nvSpPr>
          <p:spPr>
            <a:xfrm>
              <a:off x="830359" y="3167220"/>
              <a:ext cx="2905127" cy="2239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teleinterconsultoria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assíncrona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por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área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de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especialidade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clínica</a:t>
              </a:r>
              <a:endPara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590ED9A5-727E-C8EF-835C-19AF5AB6665A}"/>
                </a:ext>
              </a:extLst>
            </p:cNvPr>
            <p:cNvSpPr/>
            <p:nvPr/>
          </p:nvSpPr>
          <p:spPr>
            <a:xfrm flipH="1">
              <a:off x="721892" y="3251897"/>
              <a:ext cx="6350" cy="1685498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11C77B6E-57B4-285A-4A6D-5D1D92E7EE8E}"/>
                </a:ext>
              </a:extLst>
            </p:cNvPr>
            <p:cNvSpPr txBox="1"/>
            <p:nvPr/>
          </p:nvSpPr>
          <p:spPr>
            <a:xfrm>
              <a:off x="830359" y="-47625"/>
              <a:ext cx="2340464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manejo em área</a:t>
              </a:r>
            </a:p>
          </p:txBody>
        </p: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4D243D6E-86D1-93CA-9B02-90A125533B94}"/>
                </a:ext>
              </a:extLst>
            </p:cNvPr>
            <p:cNvSpPr/>
            <p:nvPr/>
          </p:nvSpPr>
          <p:spPr>
            <a:xfrm>
              <a:off x="728242" y="17580"/>
              <a:ext cx="0" cy="682527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>
              <a:extLst>
                <a:ext uri="{FF2B5EF4-FFF2-40B4-BE49-F238E27FC236}">
                  <a16:creationId xmlns:a16="http://schemas.microsoft.com/office/drawing/2014/main" id="{1B783AFD-47A2-9819-97E6-00A3B773E642}"/>
                </a:ext>
              </a:extLst>
            </p:cNvPr>
            <p:cNvSpPr/>
            <p:nvPr/>
          </p:nvSpPr>
          <p:spPr>
            <a:xfrm flipV="1">
              <a:off x="11342" y="1999082"/>
              <a:ext cx="539426" cy="0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39" name="AutoShape 39">
              <a:extLst>
                <a:ext uri="{FF2B5EF4-FFF2-40B4-BE49-F238E27FC236}">
                  <a16:creationId xmlns:a16="http://schemas.microsoft.com/office/drawing/2014/main" id="{18F3BFB5-27FC-6DBE-C69E-DF701402E7C9}"/>
                </a:ext>
              </a:extLst>
            </p:cNvPr>
            <p:cNvSpPr/>
            <p:nvPr/>
          </p:nvSpPr>
          <p:spPr>
            <a:xfrm>
              <a:off x="24127" y="2253735"/>
              <a:ext cx="526065" cy="1839775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33B12563-25D8-CE8D-A892-E6A48065508F}"/>
                </a:ext>
              </a:extLst>
            </p:cNvPr>
            <p:cNvSpPr/>
            <p:nvPr/>
          </p:nvSpPr>
          <p:spPr>
            <a:xfrm flipV="1">
              <a:off x="11917" y="343489"/>
              <a:ext cx="538276" cy="1460918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</p:sp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11D66CF2-5E51-2579-25A3-6E92F2938C91}"/>
              </a:ext>
            </a:extLst>
          </p:cNvPr>
          <p:cNvGrpSpPr/>
          <p:nvPr/>
        </p:nvGrpSpPr>
        <p:grpSpPr>
          <a:xfrm>
            <a:off x="13994583" y="4732626"/>
            <a:ext cx="2622789" cy="1119665"/>
            <a:chOff x="0" y="0"/>
            <a:chExt cx="3497053" cy="1492887"/>
          </a:xfrm>
        </p:grpSpPr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D73FB8CD-F353-8B09-AEE5-56E3EFB4B233}"/>
                </a:ext>
              </a:extLst>
            </p:cNvPr>
            <p:cNvGrpSpPr/>
            <p:nvPr/>
          </p:nvGrpSpPr>
          <p:grpSpPr>
            <a:xfrm>
              <a:off x="0" y="0"/>
              <a:ext cx="3497053" cy="1492887"/>
              <a:chOff x="0" y="0"/>
              <a:chExt cx="951982" cy="406400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CAB549E3-D5E8-22E9-C788-5AEEECE43E60}"/>
                  </a:ext>
                </a:extLst>
              </p:cNvPr>
              <p:cNvSpPr/>
              <p:nvPr/>
            </p:nvSpPr>
            <p:spPr>
              <a:xfrm>
                <a:off x="19563" y="0"/>
                <a:ext cx="912857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912857" h="406400">
                    <a:moveTo>
                      <a:pt x="681991" y="0"/>
                    </a:moveTo>
                    <a:lnTo>
                      <a:pt x="230866" y="0"/>
                    </a:lnTo>
                    <a:cubicBezTo>
                      <a:pt x="200626" y="0"/>
                      <a:pt x="171624" y="12013"/>
                      <a:pt x="150241" y="33396"/>
                    </a:cubicBezTo>
                    <a:lnTo>
                      <a:pt x="13833" y="169804"/>
                    </a:lnTo>
                    <a:cubicBezTo>
                      <a:pt x="4976" y="178661"/>
                      <a:pt x="0" y="190674"/>
                      <a:pt x="0" y="203200"/>
                    </a:cubicBezTo>
                    <a:cubicBezTo>
                      <a:pt x="0" y="215726"/>
                      <a:pt x="4976" y="227739"/>
                      <a:pt x="13833" y="236596"/>
                    </a:cubicBezTo>
                    <a:lnTo>
                      <a:pt x="150241" y="373004"/>
                    </a:lnTo>
                    <a:cubicBezTo>
                      <a:pt x="171624" y="394387"/>
                      <a:pt x="200626" y="406400"/>
                      <a:pt x="230866" y="406400"/>
                    </a:cubicBezTo>
                    <a:lnTo>
                      <a:pt x="681991" y="406400"/>
                    </a:lnTo>
                    <a:cubicBezTo>
                      <a:pt x="712231" y="406400"/>
                      <a:pt x="741232" y="394387"/>
                      <a:pt x="762615" y="373004"/>
                    </a:cubicBezTo>
                    <a:lnTo>
                      <a:pt x="899024" y="236596"/>
                    </a:lnTo>
                    <a:cubicBezTo>
                      <a:pt x="907881" y="227739"/>
                      <a:pt x="912857" y="215726"/>
                      <a:pt x="912857" y="203200"/>
                    </a:cubicBezTo>
                    <a:cubicBezTo>
                      <a:pt x="912857" y="190674"/>
                      <a:pt x="907881" y="178661"/>
                      <a:pt x="899024" y="169804"/>
                    </a:cubicBezTo>
                    <a:lnTo>
                      <a:pt x="762615" y="33396"/>
                    </a:lnTo>
                    <a:cubicBezTo>
                      <a:pt x="741232" y="12013"/>
                      <a:pt x="712231" y="0"/>
                      <a:pt x="681991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5AFAC9D5-A893-BD25-2ED6-06FA7D7B96A2}"/>
                  </a:ext>
                </a:extLst>
              </p:cNvPr>
              <p:cNvSpPr txBox="1"/>
              <p:nvPr/>
            </p:nvSpPr>
            <p:spPr>
              <a:xfrm>
                <a:off x="152400" y="0"/>
                <a:ext cx="647182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E98B36E8-766A-53BE-344D-01918B5DF859}"/>
                </a:ext>
              </a:extLst>
            </p:cNvPr>
            <p:cNvSpPr txBox="1"/>
            <p:nvPr/>
          </p:nvSpPr>
          <p:spPr>
            <a:xfrm>
              <a:off x="221852" y="383011"/>
              <a:ext cx="2987205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Agendamento CASAI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Especialidades</a:t>
              </a:r>
            </a:p>
          </p:txBody>
        </p:sp>
      </p:grpSp>
      <p:grpSp>
        <p:nvGrpSpPr>
          <p:cNvPr id="46" name="Group 46">
            <a:extLst>
              <a:ext uri="{FF2B5EF4-FFF2-40B4-BE49-F238E27FC236}">
                <a16:creationId xmlns:a16="http://schemas.microsoft.com/office/drawing/2014/main" id="{6BACB911-44A6-1678-A8B6-BE9409B91EC3}"/>
              </a:ext>
            </a:extLst>
          </p:cNvPr>
          <p:cNvGrpSpPr/>
          <p:nvPr/>
        </p:nvGrpSpPr>
        <p:grpSpPr>
          <a:xfrm>
            <a:off x="4236714" y="3590643"/>
            <a:ext cx="3105713" cy="3105713"/>
            <a:chOff x="0" y="0"/>
            <a:chExt cx="4140951" cy="4140951"/>
          </a:xfrm>
        </p:grpSpPr>
        <p:grpSp>
          <p:nvGrpSpPr>
            <p:cNvPr id="47" name="Group 47">
              <a:extLst>
                <a:ext uri="{FF2B5EF4-FFF2-40B4-BE49-F238E27FC236}">
                  <a16:creationId xmlns:a16="http://schemas.microsoft.com/office/drawing/2014/main" id="{0C987A32-441B-6ADC-315F-D97221A7F076}"/>
                </a:ext>
              </a:extLst>
            </p:cNvPr>
            <p:cNvGrpSpPr/>
            <p:nvPr/>
          </p:nvGrpSpPr>
          <p:grpSpPr>
            <a:xfrm rot="2700000">
              <a:off x="611160" y="601696"/>
              <a:ext cx="2918631" cy="2937558"/>
              <a:chOff x="0" y="0"/>
              <a:chExt cx="576520" cy="580258"/>
            </a:xfrm>
          </p:grpSpPr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91A4C954-3CFE-D54C-A6DF-83D80BC29C74}"/>
                  </a:ext>
                </a:extLst>
              </p:cNvPr>
              <p:cNvSpPr/>
              <p:nvPr/>
            </p:nvSpPr>
            <p:spPr>
              <a:xfrm>
                <a:off x="0" y="0"/>
                <a:ext cx="576520" cy="580258"/>
              </a:xfrm>
              <a:custGeom>
                <a:avLst/>
                <a:gdLst/>
                <a:ahLst/>
                <a:cxnLst/>
                <a:rect l="l" t="t" r="r" b="b"/>
                <a:pathLst>
                  <a:path w="576520" h="580258">
                    <a:moveTo>
                      <a:pt x="84883" y="0"/>
                    </a:moveTo>
                    <a:lnTo>
                      <a:pt x="491637" y="0"/>
                    </a:lnTo>
                    <a:cubicBezTo>
                      <a:pt x="514149" y="0"/>
                      <a:pt x="535739" y="8943"/>
                      <a:pt x="551658" y="24862"/>
                    </a:cubicBezTo>
                    <a:cubicBezTo>
                      <a:pt x="567577" y="40780"/>
                      <a:pt x="576520" y="62370"/>
                      <a:pt x="576520" y="84883"/>
                    </a:cubicBezTo>
                    <a:lnTo>
                      <a:pt x="576520" y="495376"/>
                    </a:lnTo>
                    <a:cubicBezTo>
                      <a:pt x="576520" y="517888"/>
                      <a:pt x="567577" y="539478"/>
                      <a:pt x="551658" y="555397"/>
                    </a:cubicBezTo>
                    <a:cubicBezTo>
                      <a:pt x="535739" y="571315"/>
                      <a:pt x="514149" y="580258"/>
                      <a:pt x="491637" y="580258"/>
                    </a:cubicBezTo>
                    <a:lnTo>
                      <a:pt x="84883" y="580258"/>
                    </a:lnTo>
                    <a:cubicBezTo>
                      <a:pt x="62370" y="580258"/>
                      <a:pt x="40780" y="571315"/>
                      <a:pt x="24862" y="555397"/>
                    </a:cubicBezTo>
                    <a:cubicBezTo>
                      <a:pt x="8943" y="539478"/>
                      <a:pt x="0" y="517888"/>
                      <a:pt x="0" y="495376"/>
                    </a:cubicBezTo>
                    <a:lnTo>
                      <a:pt x="0" y="84883"/>
                    </a:lnTo>
                    <a:cubicBezTo>
                      <a:pt x="0" y="62370"/>
                      <a:pt x="8943" y="40780"/>
                      <a:pt x="24862" y="24862"/>
                    </a:cubicBezTo>
                    <a:cubicBezTo>
                      <a:pt x="40780" y="8943"/>
                      <a:pt x="62370" y="0"/>
                      <a:pt x="8488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2504E328-D257-99C8-AFE5-0229BD44E20B}"/>
                  </a:ext>
                </a:extLst>
              </p:cNvPr>
              <p:cNvSpPr txBox="1"/>
              <p:nvPr/>
            </p:nvSpPr>
            <p:spPr>
              <a:xfrm>
                <a:off x="0" y="0"/>
                <a:ext cx="576520" cy="5802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34222042-FA9B-F996-EC69-6CA09D5D4948}"/>
                </a:ext>
              </a:extLst>
            </p:cNvPr>
            <p:cNvSpPr txBox="1"/>
            <p:nvPr/>
          </p:nvSpPr>
          <p:spPr>
            <a:xfrm>
              <a:off x="238780" y="1926665"/>
              <a:ext cx="3766113" cy="361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TELEINTERCONSULTA</a:t>
              </a:r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346F2311-7913-A2BC-30D4-88CE625C4D38}"/>
                </a:ext>
              </a:extLst>
            </p:cNvPr>
            <p:cNvSpPr txBox="1"/>
            <p:nvPr/>
          </p:nvSpPr>
          <p:spPr>
            <a:xfrm>
              <a:off x="900614" y="1118173"/>
              <a:ext cx="2592733" cy="730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 de apoio por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7651F2A9-6CC3-C6CE-6E9A-06F3BBD7D7B5}"/>
                </a:ext>
              </a:extLst>
            </p:cNvPr>
            <p:cNvSpPr txBox="1"/>
            <p:nvPr/>
          </p:nvSpPr>
          <p:spPr>
            <a:xfrm>
              <a:off x="671185" y="2367851"/>
              <a:ext cx="3051592" cy="361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Consultório Virtual</a:t>
              </a: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40E0E244-F53C-2417-AC63-D17FE68D9D5A}"/>
              </a:ext>
            </a:extLst>
          </p:cNvPr>
          <p:cNvGrpSpPr/>
          <p:nvPr/>
        </p:nvGrpSpPr>
        <p:grpSpPr>
          <a:xfrm>
            <a:off x="7823519" y="4378370"/>
            <a:ext cx="3086100" cy="1847228"/>
            <a:chOff x="0" y="0"/>
            <a:chExt cx="812800" cy="486513"/>
          </a:xfrm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9E4025F1-F7AF-BDB3-3407-3032F1204978}"/>
                </a:ext>
              </a:extLst>
            </p:cNvPr>
            <p:cNvSpPr/>
            <p:nvPr/>
          </p:nvSpPr>
          <p:spPr>
            <a:xfrm>
              <a:off x="0" y="0"/>
              <a:ext cx="812800" cy="486513"/>
            </a:xfrm>
            <a:custGeom>
              <a:avLst/>
              <a:gdLst/>
              <a:ahLst/>
              <a:cxnLst/>
              <a:rect l="l" t="t" r="r" b="b"/>
              <a:pathLst>
                <a:path w="812800" h="486513">
                  <a:moveTo>
                    <a:pt x="60207" y="0"/>
                  </a:moveTo>
                  <a:lnTo>
                    <a:pt x="752593" y="0"/>
                  </a:lnTo>
                  <a:cubicBezTo>
                    <a:pt x="768561" y="0"/>
                    <a:pt x="783875" y="6343"/>
                    <a:pt x="795166" y="17634"/>
                  </a:cubicBezTo>
                  <a:cubicBezTo>
                    <a:pt x="806457" y="28925"/>
                    <a:pt x="812800" y="44239"/>
                    <a:pt x="812800" y="60207"/>
                  </a:cubicBezTo>
                  <a:lnTo>
                    <a:pt x="812800" y="426305"/>
                  </a:lnTo>
                  <a:cubicBezTo>
                    <a:pt x="812800" y="442273"/>
                    <a:pt x="806457" y="457587"/>
                    <a:pt x="795166" y="468878"/>
                  </a:cubicBezTo>
                  <a:cubicBezTo>
                    <a:pt x="783875" y="480169"/>
                    <a:pt x="768561" y="486513"/>
                    <a:pt x="752593" y="486513"/>
                  </a:cubicBezTo>
                  <a:lnTo>
                    <a:pt x="60207" y="486513"/>
                  </a:lnTo>
                  <a:cubicBezTo>
                    <a:pt x="44239" y="486513"/>
                    <a:pt x="28925" y="480169"/>
                    <a:pt x="17634" y="468878"/>
                  </a:cubicBezTo>
                  <a:cubicBezTo>
                    <a:pt x="6343" y="457587"/>
                    <a:pt x="0" y="442273"/>
                    <a:pt x="0" y="426305"/>
                  </a:cubicBezTo>
                  <a:lnTo>
                    <a:pt x="0" y="60207"/>
                  </a:lnTo>
                  <a:cubicBezTo>
                    <a:pt x="0" y="44239"/>
                    <a:pt x="6343" y="28925"/>
                    <a:pt x="17634" y="17634"/>
                  </a:cubicBezTo>
                  <a:cubicBezTo>
                    <a:pt x="28925" y="6343"/>
                    <a:pt x="44239" y="0"/>
                    <a:pt x="60207" y="0"/>
                  </a:cubicBezTo>
                  <a:close/>
                </a:path>
              </a:pathLst>
            </a:custGeom>
            <a:solidFill>
              <a:srgbClr val="7F95E4"/>
            </a:solidFill>
          </p:spPr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55EDCECB-702D-A948-CEDE-9B650CCF4EDE}"/>
                </a:ext>
              </a:extLst>
            </p:cNvPr>
            <p:cNvSpPr txBox="1"/>
            <p:nvPr/>
          </p:nvSpPr>
          <p:spPr>
            <a:xfrm>
              <a:off x="0" y="0"/>
              <a:ext cx="812800" cy="486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grpSp>
        <p:nvGrpSpPr>
          <p:cNvPr id="56" name="Group 56">
            <a:extLst>
              <a:ext uri="{FF2B5EF4-FFF2-40B4-BE49-F238E27FC236}">
                <a16:creationId xmlns:a16="http://schemas.microsoft.com/office/drawing/2014/main" id="{7E47A324-D74D-DE01-72F6-230AD24CB988}"/>
              </a:ext>
            </a:extLst>
          </p:cNvPr>
          <p:cNvGrpSpPr/>
          <p:nvPr/>
        </p:nvGrpSpPr>
        <p:grpSpPr>
          <a:xfrm>
            <a:off x="7998956" y="4639288"/>
            <a:ext cx="2735227" cy="397073"/>
            <a:chOff x="0" y="0"/>
            <a:chExt cx="720389" cy="10457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A16520D-66E0-7BA6-BB98-A564658C10DF}"/>
                </a:ext>
              </a:extLst>
            </p:cNvPr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7D5E8E59-E191-0F69-2AAB-DBA329A8366C}"/>
                </a:ext>
              </a:extLst>
            </p:cNvPr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59" name="TextBox 59">
            <a:extLst>
              <a:ext uri="{FF2B5EF4-FFF2-40B4-BE49-F238E27FC236}">
                <a16:creationId xmlns:a16="http://schemas.microsoft.com/office/drawing/2014/main" id="{DD041D90-BC96-B0F0-B074-5D1A91E80214}"/>
              </a:ext>
            </a:extLst>
          </p:cNvPr>
          <p:cNvSpPr txBox="1"/>
          <p:nvPr/>
        </p:nvSpPr>
        <p:spPr>
          <a:xfrm>
            <a:off x="7823519" y="4672407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Saúde Indígena</a:t>
            </a:r>
          </a:p>
        </p:txBody>
      </p:sp>
      <p:grpSp>
        <p:nvGrpSpPr>
          <p:cNvPr id="60" name="Group 60">
            <a:extLst>
              <a:ext uri="{FF2B5EF4-FFF2-40B4-BE49-F238E27FC236}">
                <a16:creationId xmlns:a16="http://schemas.microsoft.com/office/drawing/2014/main" id="{1BBD1829-A51A-A2E8-26AF-73B839A49222}"/>
              </a:ext>
            </a:extLst>
          </p:cNvPr>
          <p:cNvGrpSpPr/>
          <p:nvPr/>
        </p:nvGrpSpPr>
        <p:grpSpPr>
          <a:xfrm>
            <a:off x="7998956" y="5123419"/>
            <a:ext cx="2735227" cy="397073"/>
            <a:chOff x="0" y="0"/>
            <a:chExt cx="720389" cy="104579"/>
          </a:xfrm>
        </p:grpSpPr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FA26BE4A-32B7-6BFE-A2C8-33312A57C45E}"/>
                </a:ext>
              </a:extLst>
            </p:cNvPr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E3547A4E-CB4C-5323-E127-4CEDBCEE1E49}"/>
                </a:ext>
              </a:extLst>
            </p:cNvPr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63" name="TextBox 63">
            <a:extLst>
              <a:ext uri="{FF2B5EF4-FFF2-40B4-BE49-F238E27FC236}">
                <a16:creationId xmlns:a16="http://schemas.microsoft.com/office/drawing/2014/main" id="{11E3BA2B-6F48-7584-1A0F-C54A87341D18}"/>
              </a:ext>
            </a:extLst>
          </p:cNvPr>
          <p:cNvSpPr txBox="1"/>
          <p:nvPr/>
        </p:nvSpPr>
        <p:spPr>
          <a:xfrm>
            <a:off x="7823519" y="5156538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Pediatria</a:t>
            </a:r>
            <a:endParaRPr lang="en-US" sz="1599" b="1" dirty="0">
              <a:solidFill>
                <a:srgbClr val="004AA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64" name="Group 64">
            <a:extLst>
              <a:ext uri="{FF2B5EF4-FFF2-40B4-BE49-F238E27FC236}">
                <a16:creationId xmlns:a16="http://schemas.microsoft.com/office/drawing/2014/main" id="{00ED608A-7F6B-A004-A50A-ECFBAC0A7A9E}"/>
              </a:ext>
            </a:extLst>
          </p:cNvPr>
          <p:cNvGrpSpPr/>
          <p:nvPr/>
        </p:nvGrpSpPr>
        <p:grpSpPr>
          <a:xfrm>
            <a:off x="8000014" y="5638109"/>
            <a:ext cx="2735227" cy="397073"/>
            <a:chOff x="0" y="0"/>
            <a:chExt cx="720389" cy="104579"/>
          </a:xfrm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CABA4E08-BA63-C55D-4BF3-D3867ACE41AB}"/>
                </a:ext>
              </a:extLst>
            </p:cNvPr>
            <p:cNvSpPr/>
            <p:nvPr/>
          </p:nvSpPr>
          <p:spPr>
            <a:xfrm>
              <a:off x="0" y="0"/>
              <a:ext cx="720389" cy="104579"/>
            </a:xfrm>
            <a:custGeom>
              <a:avLst/>
              <a:gdLst/>
              <a:ahLst/>
              <a:cxnLst/>
              <a:rect l="l" t="t" r="r" b="b"/>
              <a:pathLst>
                <a:path w="720389" h="104579">
                  <a:moveTo>
                    <a:pt x="52290" y="0"/>
                  </a:moveTo>
                  <a:lnTo>
                    <a:pt x="668100" y="0"/>
                  </a:lnTo>
                  <a:cubicBezTo>
                    <a:pt x="681968" y="0"/>
                    <a:pt x="695268" y="5509"/>
                    <a:pt x="705074" y="15315"/>
                  </a:cubicBezTo>
                  <a:cubicBezTo>
                    <a:pt x="714880" y="25121"/>
                    <a:pt x="720389" y="38421"/>
                    <a:pt x="720389" y="52290"/>
                  </a:cubicBezTo>
                  <a:lnTo>
                    <a:pt x="720389" y="52290"/>
                  </a:lnTo>
                  <a:cubicBezTo>
                    <a:pt x="720389" y="81168"/>
                    <a:pt x="696978" y="104579"/>
                    <a:pt x="668100" y="104579"/>
                  </a:cubicBezTo>
                  <a:lnTo>
                    <a:pt x="52290" y="104579"/>
                  </a:lnTo>
                  <a:cubicBezTo>
                    <a:pt x="38421" y="104579"/>
                    <a:pt x="25121" y="99070"/>
                    <a:pt x="15315" y="89264"/>
                  </a:cubicBezTo>
                  <a:cubicBezTo>
                    <a:pt x="5509" y="79458"/>
                    <a:pt x="0" y="66158"/>
                    <a:pt x="0" y="52290"/>
                  </a:cubicBezTo>
                  <a:lnTo>
                    <a:pt x="0" y="52290"/>
                  </a:lnTo>
                  <a:cubicBezTo>
                    <a:pt x="0" y="38421"/>
                    <a:pt x="5509" y="25121"/>
                    <a:pt x="15315" y="15315"/>
                  </a:cubicBezTo>
                  <a:cubicBezTo>
                    <a:pt x="25121" y="5509"/>
                    <a:pt x="38421" y="0"/>
                    <a:pt x="522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0483FA2D-FD8D-D325-604F-0AF55414E6F1}"/>
                </a:ext>
              </a:extLst>
            </p:cNvPr>
            <p:cNvSpPr txBox="1"/>
            <p:nvPr/>
          </p:nvSpPr>
          <p:spPr>
            <a:xfrm>
              <a:off x="0" y="0"/>
              <a:ext cx="720389" cy="10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d</a:t>
              </a:r>
            </a:p>
          </p:txBody>
        </p:sp>
      </p:grpSp>
      <p:sp>
        <p:nvSpPr>
          <p:cNvPr id="67" name="TextBox 67">
            <a:extLst>
              <a:ext uri="{FF2B5EF4-FFF2-40B4-BE49-F238E27FC236}">
                <a16:creationId xmlns:a16="http://schemas.microsoft.com/office/drawing/2014/main" id="{D1CAED5A-2628-90A2-C9FC-FAC5BA8CA349}"/>
              </a:ext>
            </a:extLst>
          </p:cNvPr>
          <p:cNvSpPr txBox="1"/>
          <p:nvPr/>
        </p:nvSpPr>
        <p:spPr>
          <a:xfrm>
            <a:off x="7824578" y="5671228"/>
            <a:ext cx="308610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Infectologia</a:t>
            </a:r>
          </a:p>
        </p:txBody>
      </p:sp>
      <p:sp>
        <p:nvSpPr>
          <p:cNvPr id="68" name="AutoShape 68">
            <a:extLst>
              <a:ext uri="{FF2B5EF4-FFF2-40B4-BE49-F238E27FC236}">
                <a16:creationId xmlns:a16="http://schemas.microsoft.com/office/drawing/2014/main" id="{387FE876-FB94-AA9E-C717-E4F6BE01CAD5}"/>
              </a:ext>
            </a:extLst>
          </p:cNvPr>
          <p:cNvSpPr/>
          <p:nvPr/>
        </p:nvSpPr>
        <p:spPr>
          <a:xfrm>
            <a:off x="13623220" y="5301983"/>
            <a:ext cx="364176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69" name="Group 69">
            <a:extLst>
              <a:ext uri="{FF2B5EF4-FFF2-40B4-BE49-F238E27FC236}">
                <a16:creationId xmlns:a16="http://schemas.microsoft.com/office/drawing/2014/main" id="{D2C42D14-C3C5-9114-3438-BAAEEE56C71B}"/>
              </a:ext>
            </a:extLst>
          </p:cNvPr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D90F178-2859-59AD-021A-C70CF2C1AC6C}"/>
                </a:ext>
              </a:extLst>
            </p:cNvPr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1" name="TextBox 71">
              <a:extLst>
                <a:ext uri="{FF2B5EF4-FFF2-40B4-BE49-F238E27FC236}">
                  <a16:creationId xmlns:a16="http://schemas.microsoft.com/office/drawing/2014/main" id="{2714A755-9285-0995-07F2-F917C56D6F5B}"/>
                </a:ext>
              </a:extLst>
            </p:cNvPr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Fluxos</a:t>
              </a:r>
              <a:r>
                <a:rPr lang="en-US" sz="3000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000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compulsórios</a:t>
              </a:r>
              <a:r>
                <a:rPr lang="en-US" sz="3000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000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em</a:t>
              </a:r>
              <a:r>
                <a:rPr lang="en-US" sz="3000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000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construção</a:t>
              </a:r>
              <a:r>
                <a:rPr lang="en-US" sz="3000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de </a:t>
              </a:r>
              <a:r>
                <a:rPr lang="en-US" sz="3000" b="1" dirty="0" err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teleinterconsultas</a:t>
              </a:r>
              <a:r>
                <a:rPr lang="en-US" sz="3000" dirty="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3000" dirty="0" err="1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eletivas</a:t>
              </a:r>
              <a:endParaRPr lang="en-US" sz="3000" dirty="0">
                <a:solidFill>
                  <a:srgbClr val="4B996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B7C08B7D-CC73-00EC-99CE-6A20DCB9A271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90661F11-EB69-2FBB-28F7-0B8361B1A924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FA5035E6-3DAA-2782-5DBD-E756596F26B7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EFC2A725-83DC-0AD1-930A-8AA08598C5A6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84" name="Imagem 83">
                <a:extLst>
                  <a:ext uri="{FF2B5EF4-FFF2-40B4-BE49-F238E27FC236}">
                    <a16:creationId xmlns:a16="http://schemas.microsoft.com/office/drawing/2014/main" id="{D2AF7DD4-FBEA-FF56-3B79-38AFDD7DB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81" name="Freeform 70">
              <a:extLst>
                <a:ext uri="{FF2B5EF4-FFF2-40B4-BE49-F238E27FC236}">
                  <a16:creationId xmlns:a16="http://schemas.microsoft.com/office/drawing/2014/main" id="{316E05AC-39FE-C431-D4E5-FDBE45DC37CB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84450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8693" y="1469515"/>
            <a:ext cx="3086100" cy="737365"/>
            <a:chOff x="0" y="0"/>
            <a:chExt cx="812800" cy="1942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solidFill>
              <a:srgbClr val="FCEC0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  <a:solidFill>
              <a:srgbClr val="00B0F0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8693" y="1536176"/>
            <a:ext cx="308610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 eletivo estado de Roraima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82126" y="2928953"/>
            <a:ext cx="273580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Situação eletiva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Resposta em até 72 horas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69208" y="4658693"/>
            <a:ext cx="2229134" cy="772748"/>
            <a:chOff x="0" y="0"/>
            <a:chExt cx="587097" cy="20352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87097" cy="203522"/>
            </a:xfrm>
            <a:custGeom>
              <a:avLst/>
              <a:gdLst/>
              <a:ahLst/>
              <a:cxnLst/>
              <a:rect l="l" t="t" r="r" b="b"/>
              <a:pathLst>
                <a:path w="587097" h="203522">
                  <a:moveTo>
                    <a:pt x="48623" y="0"/>
                  </a:moveTo>
                  <a:lnTo>
                    <a:pt x="538474" y="0"/>
                  </a:lnTo>
                  <a:cubicBezTo>
                    <a:pt x="551370" y="0"/>
                    <a:pt x="563737" y="5123"/>
                    <a:pt x="572856" y="14241"/>
                  </a:cubicBezTo>
                  <a:cubicBezTo>
                    <a:pt x="581974" y="23360"/>
                    <a:pt x="587097" y="35727"/>
                    <a:pt x="587097" y="48623"/>
                  </a:cubicBezTo>
                  <a:lnTo>
                    <a:pt x="587097" y="154899"/>
                  </a:lnTo>
                  <a:cubicBezTo>
                    <a:pt x="587097" y="167795"/>
                    <a:pt x="581974" y="180162"/>
                    <a:pt x="572856" y="189281"/>
                  </a:cubicBezTo>
                  <a:cubicBezTo>
                    <a:pt x="563737" y="198399"/>
                    <a:pt x="551370" y="203522"/>
                    <a:pt x="538474" y="203522"/>
                  </a:cubicBezTo>
                  <a:lnTo>
                    <a:pt x="48623" y="203522"/>
                  </a:lnTo>
                  <a:cubicBezTo>
                    <a:pt x="35727" y="203522"/>
                    <a:pt x="23360" y="198399"/>
                    <a:pt x="14241" y="189281"/>
                  </a:cubicBezTo>
                  <a:cubicBezTo>
                    <a:pt x="5123" y="180162"/>
                    <a:pt x="0" y="167795"/>
                    <a:pt x="0" y="154899"/>
                  </a:cubicBezTo>
                  <a:lnTo>
                    <a:pt x="0" y="48623"/>
                  </a:lnTo>
                  <a:cubicBezTo>
                    <a:pt x="0" y="35727"/>
                    <a:pt x="5123" y="23360"/>
                    <a:pt x="14241" y="14241"/>
                  </a:cubicBezTo>
                  <a:cubicBezTo>
                    <a:pt x="23360" y="5123"/>
                    <a:pt x="35727" y="0"/>
                    <a:pt x="48623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587097" cy="203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9208" y="4741537"/>
            <a:ext cx="2229134" cy="55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| </a:t>
            </a: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Enfermeiro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 área</a:t>
            </a:r>
          </a:p>
        </p:txBody>
      </p:sp>
      <p:grpSp>
        <p:nvGrpSpPr>
          <p:cNvPr id="26" name="Group 26"/>
          <p:cNvGrpSpPr/>
          <p:nvPr/>
        </p:nvGrpSpPr>
        <p:grpSpPr>
          <a:xfrm rot="2700000">
            <a:off x="4487823" y="3939661"/>
            <a:ext cx="2188973" cy="2203169"/>
            <a:chOff x="0" y="0"/>
            <a:chExt cx="576520" cy="58025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76520" cy="580258"/>
            </a:xfrm>
            <a:custGeom>
              <a:avLst/>
              <a:gdLst/>
              <a:ahLst/>
              <a:cxnLst/>
              <a:rect l="l" t="t" r="r" b="b"/>
              <a:pathLst>
                <a:path w="576520" h="580258">
                  <a:moveTo>
                    <a:pt x="84883" y="0"/>
                  </a:moveTo>
                  <a:lnTo>
                    <a:pt x="491637" y="0"/>
                  </a:lnTo>
                  <a:cubicBezTo>
                    <a:pt x="514149" y="0"/>
                    <a:pt x="535739" y="8943"/>
                    <a:pt x="551658" y="24862"/>
                  </a:cubicBezTo>
                  <a:cubicBezTo>
                    <a:pt x="567577" y="40780"/>
                    <a:pt x="576520" y="62370"/>
                    <a:pt x="576520" y="84883"/>
                  </a:cubicBezTo>
                  <a:lnTo>
                    <a:pt x="576520" y="495376"/>
                  </a:lnTo>
                  <a:cubicBezTo>
                    <a:pt x="576520" y="517888"/>
                    <a:pt x="567577" y="539478"/>
                    <a:pt x="551658" y="555397"/>
                  </a:cubicBezTo>
                  <a:cubicBezTo>
                    <a:pt x="535739" y="571315"/>
                    <a:pt x="514149" y="580258"/>
                    <a:pt x="491637" y="580258"/>
                  </a:cubicBezTo>
                  <a:lnTo>
                    <a:pt x="84883" y="580258"/>
                  </a:lnTo>
                  <a:cubicBezTo>
                    <a:pt x="62370" y="580258"/>
                    <a:pt x="40780" y="571315"/>
                    <a:pt x="24862" y="555397"/>
                  </a:cubicBezTo>
                  <a:cubicBezTo>
                    <a:pt x="8943" y="539478"/>
                    <a:pt x="0" y="517888"/>
                    <a:pt x="0" y="495376"/>
                  </a:cubicBezTo>
                  <a:lnTo>
                    <a:pt x="0" y="84883"/>
                  </a:lnTo>
                  <a:cubicBezTo>
                    <a:pt x="0" y="62370"/>
                    <a:pt x="8943" y="40780"/>
                    <a:pt x="24862" y="24862"/>
                  </a:cubicBezTo>
                  <a:cubicBezTo>
                    <a:pt x="40780" y="8943"/>
                    <a:pt x="62370" y="0"/>
                    <a:pt x="8488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576520" cy="580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049066" y="4664289"/>
            <a:ext cx="3086100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 de apoio por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TELECONSULTORIA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(STT)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811610" y="3716642"/>
            <a:ext cx="3086100" cy="2891469"/>
            <a:chOff x="0" y="0"/>
            <a:chExt cx="4114800" cy="385529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114800" cy="3855293"/>
              <a:chOff x="0" y="0"/>
              <a:chExt cx="812800" cy="761539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76153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61539">
                    <a:moveTo>
                      <a:pt x="35121" y="0"/>
                    </a:moveTo>
                    <a:lnTo>
                      <a:pt x="777679" y="0"/>
                    </a:lnTo>
                    <a:cubicBezTo>
                      <a:pt x="797076" y="0"/>
                      <a:pt x="812800" y="15724"/>
                      <a:pt x="812800" y="35121"/>
                    </a:cubicBezTo>
                    <a:lnTo>
                      <a:pt x="812800" y="726418"/>
                    </a:lnTo>
                    <a:cubicBezTo>
                      <a:pt x="812800" y="745815"/>
                      <a:pt x="797076" y="761539"/>
                      <a:pt x="777679" y="761539"/>
                    </a:cubicBezTo>
                    <a:lnTo>
                      <a:pt x="35121" y="761539"/>
                    </a:lnTo>
                    <a:cubicBezTo>
                      <a:pt x="15724" y="761539"/>
                      <a:pt x="0" y="745815"/>
                      <a:pt x="0" y="726418"/>
                    </a:cubicBezTo>
                    <a:lnTo>
                      <a:pt x="0" y="35121"/>
                    </a:lnTo>
                    <a:cubicBezTo>
                      <a:pt x="0" y="15724"/>
                      <a:pt x="15724" y="0"/>
                      <a:pt x="35121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0"/>
                <a:ext cx="812800" cy="7615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0" y="65614"/>
              <a:ext cx="4114800" cy="3676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Médico de</a:t>
              </a: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referência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Especialidades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SESAU (?) 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Em pactuação conforme Plano de Ação de Transformação para a Saúde Digital</a:t>
              </a:r>
            </a:p>
            <a:p>
              <a:pPr marL="345436" lvl="1" indent="-172718" algn="ctr">
                <a:lnSpc>
                  <a:spcPts val="2239"/>
                </a:lnSpc>
                <a:buFont typeface="Arial"/>
                <a:buChar char="•"/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Cardiologia</a:t>
              </a:r>
            </a:p>
            <a:p>
              <a:pPr marL="345436" lvl="1" indent="-172718" algn="ctr">
                <a:lnSpc>
                  <a:spcPts val="2239"/>
                </a:lnSpc>
                <a:buFont typeface="Arial"/>
                <a:buChar char="•"/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Neurologia</a:t>
              </a:r>
            </a:p>
            <a:p>
              <a:pPr marL="345436" lvl="1" indent="-172718" algn="ctr">
                <a:lnSpc>
                  <a:spcPts val="2239"/>
                </a:lnSpc>
                <a:buFont typeface="Arial"/>
                <a:buChar char="•"/>
              </a:pPr>
              <a:r>
                <a:rPr lang="en-US" sz="1599" b="1">
                  <a:solidFill>
                    <a:srgbClr val="FD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Ginecologia </a:t>
              </a:r>
              <a:r>
                <a:rPr lang="en-US" sz="1599">
                  <a:solidFill>
                    <a:srgbClr val="FD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406860" y="3252470"/>
            <a:ext cx="1973796" cy="582303"/>
            <a:chOff x="0" y="0"/>
            <a:chExt cx="2631727" cy="776404"/>
          </a:xfrm>
        </p:grpSpPr>
        <p:sp>
          <p:nvSpPr>
            <p:cNvPr id="36" name="AutoShape 36"/>
            <p:cNvSpPr/>
            <p:nvPr/>
          </p:nvSpPr>
          <p:spPr>
            <a:xfrm>
              <a:off x="12700" y="0"/>
              <a:ext cx="0" cy="776404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131757" y="-1113"/>
              <a:ext cx="2499970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manejo em área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403649" y="4353850"/>
            <a:ext cx="2257556" cy="1296301"/>
            <a:chOff x="0" y="0"/>
            <a:chExt cx="3010074" cy="1728401"/>
          </a:xfrm>
        </p:grpSpPr>
        <p:sp>
          <p:nvSpPr>
            <p:cNvPr id="39" name="AutoShape 39"/>
            <p:cNvSpPr/>
            <p:nvPr/>
          </p:nvSpPr>
          <p:spPr>
            <a:xfrm>
              <a:off x="12700" y="70"/>
              <a:ext cx="9515" cy="1728261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136515" y="-32572"/>
              <a:ext cx="2873559" cy="146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solicitação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de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b="1" dirty="0" err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teleinterconsulta</a:t>
              </a:r>
              <a:r>
                <a:rPr lang="en-US" sz="1599" b="1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por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área</a:t>
              </a:r>
              <a:r>
                <a:rPr lang="en-US" sz="1599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599" dirty="0" err="1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clínica</a:t>
              </a:r>
              <a:endPara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373923" y="5913802"/>
            <a:ext cx="1957789" cy="1310280"/>
            <a:chOff x="0" y="0"/>
            <a:chExt cx="2610385" cy="1747040"/>
          </a:xfrm>
        </p:grpSpPr>
        <p:sp>
          <p:nvSpPr>
            <p:cNvPr id="42" name="AutoShape 42"/>
            <p:cNvSpPr/>
            <p:nvPr/>
          </p:nvSpPr>
          <p:spPr>
            <a:xfrm flipH="1">
              <a:off x="12700" y="0"/>
              <a:ext cx="0" cy="1747040"/>
            </a:xfrm>
            <a:prstGeom prst="line">
              <a:avLst/>
            </a:prstGeom>
            <a:ln w="25400" cap="rnd">
              <a:solidFill>
                <a:srgbClr val="FF575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131757" y="88874"/>
              <a:ext cx="2478627" cy="146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encaminhamento para </a:t>
              </a:r>
              <a:r>
                <a:rPr lang="en-US" sz="1599" b="1">
                  <a:solidFill>
                    <a:srgbClr val="FF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especialista presencial</a:t>
              </a:r>
            </a:p>
          </p:txBody>
        </p:sp>
      </p:grpSp>
      <p:sp>
        <p:nvSpPr>
          <p:cNvPr id="44" name="AutoShape 44"/>
          <p:cNvSpPr/>
          <p:nvPr/>
        </p:nvSpPr>
        <p:spPr>
          <a:xfrm>
            <a:off x="2597595" y="5162377"/>
            <a:ext cx="129850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5" name="TextBox 45"/>
          <p:cNvSpPr txBox="1"/>
          <p:nvPr/>
        </p:nvSpPr>
        <p:spPr>
          <a:xfrm>
            <a:off x="2484067" y="4802401"/>
            <a:ext cx="1497761" cy="28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Dúvida clínica</a:t>
            </a:r>
          </a:p>
        </p:txBody>
      </p:sp>
      <p:sp>
        <p:nvSpPr>
          <p:cNvPr id="46" name="AutoShape 46"/>
          <p:cNvSpPr/>
          <p:nvPr/>
        </p:nvSpPr>
        <p:spPr>
          <a:xfrm flipV="1">
            <a:off x="11002563" y="3802303"/>
            <a:ext cx="269894" cy="314492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7" name="AutoShape 47"/>
          <p:cNvSpPr/>
          <p:nvPr/>
        </p:nvSpPr>
        <p:spPr>
          <a:xfrm>
            <a:off x="11002563" y="5028293"/>
            <a:ext cx="353383" cy="144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8" name="AutoShape 48"/>
          <p:cNvSpPr/>
          <p:nvPr/>
        </p:nvSpPr>
        <p:spPr>
          <a:xfrm>
            <a:off x="11002563" y="5759309"/>
            <a:ext cx="269894" cy="39598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9" name="AutoShape 49"/>
          <p:cNvSpPr/>
          <p:nvPr/>
        </p:nvSpPr>
        <p:spPr>
          <a:xfrm>
            <a:off x="13331711" y="6549893"/>
            <a:ext cx="4929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0" name="AutoShape 50"/>
          <p:cNvSpPr/>
          <p:nvPr/>
        </p:nvSpPr>
        <p:spPr>
          <a:xfrm flipV="1">
            <a:off x="7156495" y="5162377"/>
            <a:ext cx="528150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51" name="Group 51"/>
          <p:cNvGrpSpPr/>
          <p:nvPr/>
        </p:nvGrpSpPr>
        <p:grpSpPr>
          <a:xfrm>
            <a:off x="13923248" y="6009110"/>
            <a:ext cx="2622789" cy="1119665"/>
            <a:chOff x="0" y="0"/>
            <a:chExt cx="951982" cy="406400"/>
          </a:xfrm>
        </p:grpSpPr>
        <p:sp>
          <p:nvSpPr>
            <p:cNvPr id="52" name="Freeform 52"/>
            <p:cNvSpPr/>
            <p:nvPr/>
          </p:nvSpPr>
          <p:spPr>
            <a:xfrm>
              <a:off x="19563" y="0"/>
              <a:ext cx="912857" cy="406400"/>
            </a:xfrm>
            <a:custGeom>
              <a:avLst/>
              <a:gdLst/>
              <a:ahLst/>
              <a:cxnLst/>
              <a:rect l="l" t="t" r="r" b="b"/>
              <a:pathLst>
                <a:path w="912857" h="406400">
                  <a:moveTo>
                    <a:pt x="681991" y="0"/>
                  </a:moveTo>
                  <a:lnTo>
                    <a:pt x="230866" y="0"/>
                  </a:lnTo>
                  <a:cubicBezTo>
                    <a:pt x="200626" y="0"/>
                    <a:pt x="171624" y="12013"/>
                    <a:pt x="150241" y="33396"/>
                  </a:cubicBezTo>
                  <a:lnTo>
                    <a:pt x="13833" y="169804"/>
                  </a:lnTo>
                  <a:cubicBezTo>
                    <a:pt x="4976" y="178661"/>
                    <a:pt x="0" y="190674"/>
                    <a:pt x="0" y="203200"/>
                  </a:cubicBezTo>
                  <a:cubicBezTo>
                    <a:pt x="0" y="215726"/>
                    <a:pt x="4976" y="227739"/>
                    <a:pt x="13833" y="236596"/>
                  </a:cubicBezTo>
                  <a:lnTo>
                    <a:pt x="150241" y="373004"/>
                  </a:lnTo>
                  <a:cubicBezTo>
                    <a:pt x="171624" y="394387"/>
                    <a:pt x="200626" y="406400"/>
                    <a:pt x="230866" y="406400"/>
                  </a:cubicBezTo>
                  <a:lnTo>
                    <a:pt x="681991" y="406400"/>
                  </a:lnTo>
                  <a:cubicBezTo>
                    <a:pt x="712231" y="406400"/>
                    <a:pt x="741232" y="394387"/>
                    <a:pt x="762615" y="373004"/>
                  </a:cubicBezTo>
                  <a:lnTo>
                    <a:pt x="899024" y="236596"/>
                  </a:lnTo>
                  <a:cubicBezTo>
                    <a:pt x="907881" y="227739"/>
                    <a:pt x="912857" y="215726"/>
                    <a:pt x="912857" y="203200"/>
                  </a:cubicBezTo>
                  <a:cubicBezTo>
                    <a:pt x="912857" y="190674"/>
                    <a:pt x="907881" y="178661"/>
                    <a:pt x="899024" y="169804"/>
                  </a:cubicBezTo>
                  <a:lnTo>
                    <a:pt x="762615" y="33396"/>
                  </a:lnTo>
                  <a:cubicBezTo>
                    <a:pt x="741232" y="12013"/>
                    <a:pt x="712231" y="0"/>
                    <a:pt x="681991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152400" y="0"/>
              <a:ext cx="64718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4089637" y="6284462"/>
            <a:ext cx="2240404" cy="8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Agendamento</a:t>
            </a:r>
            <a:r>
              <a:rPr lang="en-US" sz="1599" b="1" dirty="0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nas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Especialidades</a:t>
            </a:r>
            <a:endParaRPr lang="en-US" sz="1599" dirty="0">
              <a:solidFill>
                <a:srgbClr val="FD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SISREG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 compulsório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Teleconsultoria</a:t>
              </a:r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46600" y="7719327"/>
            <a:ext cx="531011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SESAU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Secretaria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Estadual</a:t>
            </a:r>
            <a:r>
              <a:rPr lang="en-US" sz="15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5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Saúde</a:t>
            </a:r>
            <a:endParaRPr lang="en-US" sz="15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B36BDDD3-D70E-F4E2-169F-F84A09F1FF42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63295A40-D3A4-6EC4-B963-DAC91CDC3FA3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6AD2DA43-C2D4-6E1E-C2A9-68A5A0B0A64F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79D4111E-1511-5497-22D8-61807875B84F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71" name="Imagem 70">
                <a:extLst>
                  <a:ext uri="{FF2B5EF4-FFF2-40B4-BE49-F238E27FC236}">
                    <a16:creationId xmlns:a16="http://schemas.microsoft.com/office/drawing/2014/main" id="{9D4BA616-6A40-B52D-EFAC-4540E5D19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08BBADF5-B57F-B1DD-6137-30253D55C90D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BDC4F30B-5041-D4CD-AABF-6CC6A1F06F28}"/>
              </a:ext>
            </a:extLst>
          </p:cNvPr>
          <p:cNvSpPr txBox="1"/>
          <p:nvPr/>
        </p:nvSpPr>
        <p:spPr>
          <a:xfrm>
            <a:off x="711761" y="7984328"/>
            <a:ext cx="13569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000000"/>
                </a:solidFill>
                <a:effectLst/>
                <a:latin typeface="+mj-lt"/>
              </a:rPr>
              <a:t>PLANO DE AÇÃO DE TRANSFORMAÇÃO PARA A SAÚDE DIGITAL</a:t>
            </a:r>
          </a:p>
          <a:p>
            <a:r>
              <a:rPr lang="pt-BR" dirty="0">
                <a:latin typeface="+mj-lt"/>
              </a:rPr>
              <a:t>Macrorregião: MACRO-RORAIMA</a:t>
            </a:r>
          </a:p>
          <a:p>
            <a:r>
              <a:rPr lang="pt-BR" dirty="0">
                <a:latin typeface="+mj-lt"/>
              </a:rPr>
              <a:t>Quantidade de Municípios:  15 Municípios</a:t>
            </a:r>
          </a:p>
          <a:p>
            <a:r>
              <a:rPr lang="pt-BR" dirty="0">
                <a:latin typeface="+mj-lt"/>
              </a:rPr>
              <a:t>População: 652713 pessoas </a:t>
            </a:r>
            <a:br>
              <a:rPr lang="pt-BR" dirty="0"/>
            </a:b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4A5EE332-B556-89A3-A61D-324428B33D96}"/>
              </a:ext>
            </a:extLst>
          </p:cNvPr>
          <p:cNvSpPr txBox="1"/>
          <p:nvPr/>
        </p:nvSpPr>
        <p:spPr>
          <a:xfrm>
            <a:off x="5789077" y="8849678"/>
            <a:ext cx="931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000000"/>
                </a:solidFill>
                <a:effectLst/>
                <a:latin typeface="+mj-lt"/>
              </a:rPr>
              <a:t>Rede de Atenção Materno Infantil como prioridade</a:t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46037" y="0"/>
            <a:ext cx="1780063" cy="10431661"/>
          </a:xfrm>
          <a:custGeom>
            <a:avLst/>
            <a:gdLst/>
            <a:ahLst/>
            <a:cxnLst/>
            <a:rect l="l" t="t" r="r" b="b"/>
            <a:pathLst>
              <a:path w="1780063" h="10431661">
                <a:moveTo>
                  <a:pt x="0" y="0"/>
                </a:moveTo>
                <a:lnTo>
                  <a:pt x="1780063" y="0"/>
                </a:lnTo>
                <a:lnTo>
                  <a:pt x="1780063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04324" y="0"/>
            <a:ext cx="1502726" cy="10450711"/>
          </a:xfrm>
          <a:custGeom>
            <a:avLst/>
            <a:gdLst/>
            <a:ahLst/>
            <a:cxnLst/>
            <a:rect l="l" t="t" r="r" b="b"/>
            <a:pathLst>
              <a:path w="1502726" h="10450711">
                <a:moveTo>
                  <a:pt x="0" y="0"/>
                </a:moveTo>
                <a:lnTo>
                  <a:pt x="1502726" y="0"/>
                </a:lnTo>
                <a:lnTo>
                  <a:pt x="1502726" y="10450711"/>
                </a:lnTo>
                <a:lnTo>
                  <a:pt x="0" y="1045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98763" y="608488"/>
            <a:ext cx="4008287" cy="38100"/>
            <a:chOff x="0" y="0"/>
            <a:chExt cx="5344383" cy="50800"/>
          </a:xfrm>
        </p:grpSpPr>
        <p:sp>
          <p:nvSpPr>
            <p:cNvPr id="5" name="Freeform 5"/>
            <p:cNvSpPr/>
            <p:nvPr/>
          </p:nvSpPr>
          <p:spPr>
            <a:xfrm>
              <a:off x="25400" y="0"/>
              <a:ext cx="5293614" cy="50800"/>
            </a:xfrm>
            <a:custGeom>
              <a:avLst/>
              <a:gdLst/>
              <a:ahLst/>
              <a:cxnLst/>
              <a:rect l="l" t="t" r="r" b="b"/>
              <a:pathLst>
                <a:path w="5293614" h="50800">
                  <a:moveTo>
                    <a:pt x="0" y="0"/>
                  </a:moveTo>
                  <a:lnTo>
                    <a:pt x="5293614" y="0"/>
                  </a:lnTo>
                  <a:lnTo>
                    <a:pt x="5293614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856585" y="0"/>
            <a:ext cx="1469515" cy="1469515"/>
            <a:chOff x="0" y="0"/>
            <a:chExt cx="1959353" cy="19593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9356" cy="1959356"/>
            </a:xfrm>
            <a:custGeom>
              <a:avLst/>
              <a:gdLst/>
              <a:ahLst/>
              <a:cxnLst/>
              <a:rect l="l" t="t" r="r" b="b"/>
              <a:pathLst>
                <a:path w="1959356" h="1959356">
                  <a:moveTo>
                    <a:pt x="0" y="0"/>
                  </a:moveTo>
                  <a:lnTo>
                    <a:pt x="1959356" y="0"/>
                  </a:lnTo>
                  <a:lnTo>
                    <a:pt x="1959356" y="1959356"/>
                  </a:lnTo>
                  <a:lnTo>
                    <a:pt x="0" y="1959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93200" cy="10431661"/>
          </a:xfrm>
          <a:custGeom>
            <a:avLst/>
            <a:gdLst/>
            <a:ahLst/>
            <a:cxnLst/>
            <a:rect l="l" t="t" r="r" b="b"/>
            <a:pathLst>
              <a:path w="93200" h="10431661">
                <a:moveTo>
                  <a:pt x="0" y="0"/>
                </a:moveTo>
                <a:lnTo>
                  <a:pt x="93200" y="0"/>
                </a:lnTo>
                <a:lnTo>
                  <a:pt x="9320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4150" y="608488"/>
            <a:ext cx="7298350" cy="68643"/>
            <a:chOff x="0" y="0"/>
            <a:chExt cx="9731133" cy="91524"/>
          </a:xfrm>
        </p:grpSpPr>
        <p:sp>
          <p:nvSpPr>
            <p:cNvPr id="10" name="Freeform 10"/>
            <p:cNvSpPr/>
            <p:nvPr/>
          </p:nvSpPr>
          <p:spPr>
            <a:xfrm>
              <a:off x="25273" y="0"/>
              <a:ext cx="9680575" cy="91567"/>
            </a:xfrm>
            <a:custGeom>
              <a:avLst/>
              <a:gdLst/>
              <a:ahLst/>
              <a:cxnLst/>
              <a:rect l="l" t="t" r="r" b="b"/>
              <a:pathLst>
                <a:path w="9680575" h="91567">
                  <a:moveTo>
                    <a:pt x="0" y="40767"/>
                  </a:moveTo>
                  <a:lnTo>
                    <a:pt x="9680321" y="0"/>
                  </a:lnTo>
                  <a:lnTo>
                    <a:pt x="9680575" y="50800"/>
                  </a:lnTo>
                  <a:lnTo>
                    <a:pt x="254" y="91567"/>
                  </a:lnTo>
                  <a:close/>
                </a:path>
              </a:pathLst>
            </a:custGeom>
            <a:solidFill>
              <a:srgbClr val="039B5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608841" y="245369"/>
            <a:ext cx="6453662" cy="638607"/>
            <a:chOff x="0" y="0"/>
            <a:chExt cx="8604883" cy="851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4883" cy="851476"/>
            </a:xfrm>
            <a:custGeom>
              <a:avLst/>
              <a:gdLst/>
              <a:ahLst/>
              <a:cxnLst/>
              <a:rect l="l" t="t" r="r" b="b"/>
              <a:pathLst>
                <a:path w="8604883" h="851476">
                  <a:moveTo>
                    <a:pt x="0" y="0"/>
                  </a:moveTo>
                  <a:lnTo>
                    <a:pt x="8604883" y="0"/>
                  </a:lnTo>
                  <a:lnTo>
                    <a:pt x="8604883" y="851476"/>
                  </a:lnTo>
                  <a:lnTo>
                    <a:pt x="0" y="851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604883" cy="9276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226"/>
                </a:lnSpc>
              </a:pPr>
              <a:r>
                <a:rPr lang="en-US" sz="3732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Apresentação </a:t>
              </a:r>
              <a:r>
                <a:rPr lang="en-US" sz="3732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institucional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2513643" y="5174657"/>
            <a:ext cx="10059653" cy="1478290"/>
            <a:chOff x="0" y="0"/>
            <a:chExt cx="13412871" cy="1971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2871" cy="1971054"/>
            </a:xfrm>
            <a:custGeom>
              <a:avLst/>
              <a:gdLst/>
              <a:ahLst/>
              <a:cxnLst/>
              <a:rect l="l" t="t" r="r" b="b"/>
              <a:pathLst>
                <a:path w="13412871" h="1971054">
                  <a:moveTo>
                    <a:pt x="0" y="0"/>
                  </a:moveTo>
                  <a:lnTo>
                    <a:pt x="13412871" y="0"/>
                  </a:lnTo>
                  <a:lnTo>
                    <a:pt x="13412871" y="1971054"/>
                  </a:lnTo>
                  <a:lnTo>
                    <a:pt x="0" y="1971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33350"/>
              <a:ext cx="13412871" cy="18377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27"/>
                </a:lnSpc>
              </a:pPr>
              <a:r>
                <a:rPr lang="en-US" sz="6926" b="1">
                  <a:solidFill>
                    <a:srgbClr val="FD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TELESSAÚDE UFRR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9208" y="4658693"/>
            <a:ext cx="2229134" cy="772748"/>
            <a:chOff x="0" y="0"/>
            <a:chExt cx="587097" cy="2035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7097" cy="203522"/>
            </a:xfrm>
            <a:custGeom>
              <a:avLst/>
              <a:gdLst/>
              <a:ahLst/>
              <a:cxnLst/>
              <a:rect l="l" t="t" r="r" b="b"/>
              <a:pathLst>
                <a:path w="587097" h="203522">
                  <a:moveTo>
                    <a:pt x="48623" y="0"/>
                  </a:moveTo>
                  <a:lnTo>
                    <a:pt x="538474" y="0"/>
                  </a:lnTo>
                  <a:cubicBezTo>
                    <a:pt x="551370" y="0"/>
                    <a:pt x="563737" y="5123"/>
                    <a:pt x="572856" y="14241"/>
                  </a:cubicBezTo>
                  <a:cubicBezTo>
                    <a:pt x="581974" y="23360"/>
                    <a:pt x="587097" y="35727"/>
                    <a:pt x="587097" y="48623"/>
                  </a:cubicBezTo>
                  <a:lnTo>
                    <a:pt x="587097" y="154899"/>
                  </a:lnTo>
                  <a:cubicBezTo>
                    <a:pt x="587097" y="167795"/>
                    <a:pt x="581974" y="180162"/>
                    <a:pt x="572856" y="189281"/>
                  </a:cubicBezTo>
                  <a:cubicBezTo>
                    <a:pt x="563737" y="198399"/>
                    <a:pt x="551370" y="203522"/>
                    <a:pt x="538474" y="203522"/>
                  </a:cubicBezTo>
                  <a:lnTo>
                    <a:pt x="48623" y="203522"/>
                  </a:lnTo>
                  <a:cubicBezTo>
                    <a:pt x="35727" y="203522"/>
                    <a:pt x="23360" y="198399"/>
                    <a:pt x="14241" y="189281"/>
                  </a:cubicBezTo>
                  <a:cubicBezTo>
                    <a:pt x="5123" y="180162"/>
                    <a:pt x="0" y="167795"/>
                    <a:pt x="0" y="154899"/>
                  </a:cubicBezTo>
                  <a:lnTo>
                    <a:pt x="0" y="48623"/>
                  </a:lnTo>
                  <a:cubicBezTo>
                    <a:pt x="0" y="35727"/>
                    <a:pt x="5123" y="23360"/>
                    <a:pt x="14241" y="14241"/>
                  </a:cubicBezTo>
                  <a:cubicBezTo>
                    <a:pt x="23360" y="5123"/>
                    <a:pt x="35727" y="0"/>
                    <a:pt x="48623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587097" cy="203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9208" y="4741537"/>
            <a:ext cx="2229134" cy="55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Médico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| </a:t>
            </a: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Enfermeiro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em área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868760" y="4362818"/>
            <a:ext cx="2886244" cy="1550984"/>
            <a:chOff x="0" y="0"/>
            <a:chExt cx="760163" cy="4084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60163" cy="408490"/>
            </a:xfrm>
            <a:custGeom>
              <a:avLst/>
              <a:gdLst/>
              <a:ahLst/>
              <a:cxnLst/>
              <a:rect l="l" t="t" r="r" b="b"/>
              <a:pathLst>
                <a:path w="760163" h="408490">
                  <a:moveTo>
                    <a:pt x="37553" y="0"/>
                  </a:moveTo>
                  <a:lnTo>
                    <a:pt x="722610" y="0"/>
                  </a:lnTo>
                  <a:cubicBezTo>
                    <a:pt x="743350" y="0"/>
                    <a:pt x="760163" y="16813"/>
                    <a:pt x="760163" y="37553"/>
                  </a:cubicBezTo>
                  <a:lnTo>
                    <a:pt x="760163" y="370937"/>
                  </a:lnTo>
                  <a:cubicBezTo>
                    <a:pt x="760163" y="391677"/>
                    <a:pt x="743350" y="408490"/>
                    <a:pt x="722610" y="408490"/>
                  </a:cubicBezTo>
                  <a:lnTo>
                    <a:pt x="37553" y="408490"/>
                  </a:lnTo>
                  <a:cubicBezTo>
                    <a:pt x="27593" y="408490"/>
                    <a:pt x="18042" y="404533"/>
                    <a:pt x="10999" y="397491"/>
                  </a:cubicBezTo>
                  <a:cubicBezTo>
                    <a:pt x="3956" y="390448"/>
                    <a:pt x="0" y="380896"/>
                    <a:pt x="0" y="370937"/>
                  </a:cubicBezTo>
                  <a:lnTo>
                    <a:pt x="0" y="37553"/>
                  </a:lnTo>
                  <a:cubicBezTo>
                    <a:pt x="0" y="16813"/>
                    <a:pt x="16813" y="0"/>
                    <a:pt x="3755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760163" cy="408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68760" y="4510349"/>
            <a:ext cx="3086100" cy="252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Médico de </a:t>
            </a:r>
            <a:r>
              <a:rPr lang="en-US" sz="1599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referência</a:t>
            </a:r>
            <a:r>
              <a:rPr lang="en-US" sz="15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Especialidades</a:t>
            </a:r>
            <a:endParaRPr lang="en-US" sz="1599" b="1" dirty="0">
              <a:solidFill>
                <a:schemeClr val="bg1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239"/>
              </a:lnSpc>
            </a:pPr>
            <a:r>
              <a:rPr lang="en-US" sz="1599" b="1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SMSA?</a:t>
            </a:r>
          </a:p>
          <a:p>
            <a:pPr algn="ctr">
              <a:lnSpc>
                <a:spcPts val="2239"/>
              </a:lnSpc>
            </a:pPr>
            <a:r>
              <a:rPr lang="en-US" sz="15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Em </a:t>
            </a:r>
            <a:r>
              <a:rPr lang="en-US" sz="1599" dirty="0" err="1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pactuação</a:t>
            </a:r>
            <a:r>
              <a:rPr lang="en-US" sz="15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239"/>
              </a:lnSpc>
            </a:pPr>
            <a:endParaRPr lang="en-US" sz="1599" dirty="0"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endParaRPr lang="en-US" sz="1599" dirty="0"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>
                <a:latin typeface="Poppins"/>
                <a:ea typeface="Poppins"/>
                <a:cs typeface="Poppins"/>
                <a:sym typeface="Poppins"/>
              </a:rPr>
              <a:t>PMMB –</a:t>
            </a:r>
            <a:r>
              <a:rPr lang="en-US" sz="1599" dirty="0" err="1">
                <a:latin typeface="Poppins"/>
                <a:ea typeface="Poppins"/>
                <a:cs typeface="Poppins"/>
                <a:sym typeface="Poppins"/>
              </a:rPr>
              <a:t>formação</a:t>
            </a:r>
            <a:endParaRPr lang="en-US" sz="1599" dirty="0"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239"/>
              </a:lnSpc>
            </a:pPr>
            <a:r>
              <a:rPr lang="en-US" sz="1599" dirty="0" err="1">
                <a:latin typeface="Poppins"/>
                <a:ea typeface="Poppins"/>
                <a:cs typeface="Poppins"/>
                <a:sym typeface="Poppins"/>
              </a:rPr>
              <a:t>Especialidades</a:t>
            </a:r>
            <a:r>
              <a:rPr lang="en-US" sz="1599" dirty="0">
                <a:latin typeface="Poppins"/>
                <a:ea typeface="Poppins"/>
                <a:cs typeface="Poppins"/>
                <a:sym typeface="Poppins"/>
              </a:rPr>
              <a:t> -</a:t>
            </a:r>
          </a:p>
          <a:p>
            <a:pPr algn="ctr">
              <a:lnSpc>
                <a:spcPts val="2239"/>
              </a:lnSpc>
            </a:pPr>
            <a:endParaRPr lang="en-US" sz="1599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2597595" y="5162377"/>
            <a:ext cx="1298509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6" name="TextBox 26"/>
          <p:cNvSpPr txBox="1"/>
          <p:nvPr/>
        </p:nvSpPr>
        <p:spPr>
          <a:xfrm>
            <a:off x="2484067" y="4802401"/>
            <a:ext cx="1497761" cy="283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Dúvida clínica</a:t>
            </a:r>
          </a:p>
        </p:txBody>
      </p:sp>
      <p:sp>
        <p:nvSpPr>
          <p:cNvPr id="27" name="AutoShape 27"/>
          <p:cNvSpPr/>
          <p:nvPr/>
        </p:nvSpPr>
        <p:spPr>
          <a:xfrm flipV="1">
            <a:off x="7156495" y="5085810"/>
            <a:ext cx="528150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35" name="Group 35"/>
          <p:cNvGrpSpPr/>
          <p:nvPr/>
        </p:nvGrpSpPr>
        <p:grpSpPr>
          <a:xfrm>
            <a:off x="3723325" y="1518894"/>
            <a:ext cx="12822712" cy="641624"/>
            <a:chOff x="0" y="0"/>
            <a:chExt cx="17096949" cy="85549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096949" cy="855499"/>
            </a:xfrm>
            <a:custGeom>
              <a:avLst/>
              <a:gdLst/>
              <a:ahLst/>
              <a:cxnLst/>
              <a:rect l="l" t="t" r="r" b="b"/>
              <a:pathLst>
                <a:path w="17096949" h="855499">
                  <a:moveTo>
                    <a:pt x="0" y="0"/>
                  </a:moveTo>
                  <a:lnTo>
                    <a:pt x="17096949" y="0"/>
                  </a:lnTo>
                  <a:lnTo>
                    <a:pt x="17096949" y="855499"/>
                  </a:lnTo>
                  <a:lnTo>
                    <a:pt x="0" y="8554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7096949" cy="9126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4B9960"/>
                  </a:solidFill>
                  <a:latin typeface="Tahoma"/>
                  <a:ea typeface="Tahoma"/>
                  <a:cs typeface="Tahoma"/>
                  <a:sym typeface="Tahoma"/>
                </a:rPr>
                <a:t>Fluxo compulsório de </a:t>
              </a:r>
              <a:r>
                <a:rPr lang="en-US" sz="3000" b="1">
                  <a:solidFill>
                    <a:srgbClr val="4B996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Teleconsultoria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38693" y="1469515"/>
            <a:ext cx="3086100" cy="737365"/>
            <a:chOff x="0" y="0"/>
            <a:chExt cx="812800" cy="194203"/>
          </a:xfrm>
          <a:solidFill>
            <a:srgbClr val="00B0F0"/>
          </a:solidFill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194203"/>
            </a:xfrm>
            <a:custGeom>
              <a:avLst/>
              <a:gdLst/>
              <a:ahLst/>
              <a:cxnLst/>
              <a:rect l="l" t="t" r="r" b="b"/>
              <a:pathLst>
                <a:path w="812800" h="194203">
                  <a:moveTo>
                    <a:pt x="35121" y="0"/>
                  </a:moveTo>
                  <a:lnTo>
                    <a:pt x="777679" y="0"/>
                  </a:lnTo>
                  <a:cubicBezTo>
                    <a:pt x="797076" y="0"/>
                    <a:pt x="812800" y="15724"/>
                    <a:pt x="812800" y="35121"/>
                  </a:cubicBezTo>
                  <a:lnTo>
                    <a:pt x="812800" y="159082"/>
                  </a:lnTo>
                  <a:cubicBezTo>
                    <a:pt x="812800" y="168397"/>
                    <a:pt x="809100" y="177330"/>
                    <a:pt x="802513" y="183916"/>
                  </a:cubicBezTo>
                  <a:cubicBezTo>
                    <a:pt x="795927" y="190503"/>
                    <a:pt x="786994" y="194203"/>
                    <a:pt x="777679" y="194203"/>
                  </a:cubicBezTo>
                  <a:lnTo>
                    <a:pt x="35121" y="194203"/>
                  </a:lnTo>
                  <a:cubicBezTo>
                    <a:pt x="15724" y="194203"/>
                    <a:pt x="0" y="178479"/>
                    <a:pt x="0" y="159082"/>
                  </a:cubicBezTo>
                  <a:lnTo>
                    <a:pt x="0" y="35121"/>
                  </a:lnTo>
                  <a:cubicBezTo>
                    <a:pt x="0" y="15724"/>
                    <a:pt x="15724" y="0"/>
                    <a:pt x="35121" y="0"/>
                  </a:cubicBezTo>
                  <a:close/>
                </a:path>
              </a:pathLst>
            </a:custGeom>
            <a:grpFill/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812800" cy="1942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538693" y="1536176"/>
            <a:ext cx="308610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Fluxo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eletivo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1599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Município</a:t>
            </a:r>
            <a:r>
              <a:rPr lang="en-US" sz="15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de Boa Vista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346305" y="3051865"/>
            <a:ext cx="2735808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Situação eletiva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Resposta em até 72 horas</a:t>
            </a:r>
          </a:p>
        </p:txBody>
      </p:sp>
      <p:grpSp>
        <p:nvGrpSpPr>
          <p:cNvPr id="43" name="Group 43"/>
          <p:cNvGrpSpPr/>
          <p:nvPr/>
        </p:nvGrpSpPr>
        <p:grpSpPr>
          <a:xfrm rot="2700000">
            <a:off x="4452002" y="4062573"/>
            <a:ext cx="2188973" cy="2203169"/>
            <a:chOff x="0" y="0"/>
            <a:chExt cx="576520" cy="58025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76520" cy="580258"/>
            </a:xfrm>
            <a:custGeom>
              <a:avLst/>
              <a:gdLst/>
              <a:ahLst/>
              <a:cxnLst/>
              <a:rect l="l" t="t" r="r" b="b"/>
              <a:pathLst>
                <a:path w="576520" h="580258">
                  <a:moveTo>
                    <a:pt x="84883" y="0"/>
                  </a:moveTo>
                  <a:lnTo>
                    <a:pt x="491637" y="0"/>
                  </a:lnTo>
                  <a:cubicBezTo>
                    <a:pt x="514149" y="0"/>
                    <a:pt x="535739" y="8943"/>
                    <a:pt x="551658" y="24862"/>
                  </a:cubicBezTo>
                  <a:cubicBezTo>
                    <a:pt x="567577" y="40780"/>
                    <a:pt x="576520" y="62370"/>
                    <a:pt x="576520" y="84883"/>
                  </a:cubicBezTo>
                  <a:lnTo>
                    <a:pt x="576520" y="495376"/>
                  </a:lnTo>
                  <a:cubicBezTo>
                    <a:pt x="576520" y="517888"/>
                    <a:pt x="567577" y="539478"/>
                    <a:pt x="551658" y="555397"/>
                  </a:cubicBezTo>
                  <a:cubicBezTo>
                    <a:pt x="535739" y="571315"/>
                    <a:pt x="514149" y="580258"/>
                    <a:pt x="491637" y="580258"/>
                  </a:cubicBezTo>
                  <a:lnTo>
                    <a:pt x="84883" y="580258"/>
                  </a:lnTo>
                  <a:cubicBezTo>
                    <a:pt x="62370" y="580258"/>
                    <a:pt x="40780" y="571315"/>
                    <a:pt x="24862" y="555397"/>
                  </a:cubicBezTo>
                  <a:cubicBezTo>
                    <a:pt x="8943" y="539478"/>
                    <a:pt x="0" y="517888"/>
                    <a:pt x="0" y="495376"/>
                  </a:cubicBezTo>
                  <a:lnTo>
                    <a:pt x="0" y="84883"/>
                  </a:lnTo>
                  <a:cubicBezTo>
                    <a:pt x="0" y="62370"/>
                    <a:pt x="8943" y="40780"/>
                    <a:pt x="24862" y="24862"/>
                  </a:cubicBezTo>
                  <a:cubicBezTo>
                    <a:pt x="40780" y="8943"/>
                    <a:pt x="62370" y="0"/>
                    <a:pt x="8488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576520" cy="580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4013245" y="4787201"/>
            <a:ext cx="3086100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Solicitação de apoio por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TELECONSULTORIA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(STT)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1260767" y="3355396"/>
            <a:ext cx="1973796" cy="582303"/>
            <a:chOff x="0" y="0"/>
            <a:chExt cx="2631727" cy="776404"/>
          </a:xfrm>
        </p:grpSpPr>
        <p:sp>
          <p:nvSpPr>
            <p:cNvPr id="48" name="AutoShape 48"/>
            <p:cNvSpPr/>
            <p:nvPr/>
          </p:nvSpPr>
          <p:spPr>
            <a:xfrm>
              <a:off x="12700" y="0"/>
              <a:ext cx="0" cy="776404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131757" y="-1113"/>
              <a:ext cx="2499970" cy="730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manejo em área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257556" y="4456776"/>
            <a:ext cx="2257556" cy="1296301"/>
            <a:chOff x="0" y="0"/>
            <a:chExt cx="3010074" cy="1728401"/>
          </a:xfrm>
        </p:grpSpPr>
        <p:sp>
          <p:nvSpPr>
            <p:cNvPr id="51" name="AutoShape 51"/>
            <p:cNvSpPr/>
            <p:nvPr/>
          </p:nvSpPr>
          <p:spPr>
            <a:xfrm>
              <a:off x="12700" y="70"/>
              <a:ext cx="9515" cy="1728261"/>
            </a:xfrm>
            <a:prstGeom prst="line">
              <a:avLst/>
            </a:prstGeom>
            <a:ln w="254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136515" y="-32572"/>
              <a:ext cx="2873559" cy="146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solicitação de</a:t>
              </a:r>
              <a:r>
                <a:rPr lang="en-US" sz="15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teleinterconsulta </a:t>
              </a: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por área clínica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1227830" y="6016728"/>
            <a:ext cx="1957789" cy="1310280"/>
            <a:chOff x="0" y="0"/>
            <a:chExt cx="2610385" cy="1747040"/>
          </a:xfrm>
        </p:grpSpPr>
        <p:sp>
          <p:nvSpPr>
            <p:cNvPr id="54" name="AutoShape 54"/>
            <p:cNvSpPr/>
            <p:nvPr/>
          </p:nvSpPr>
          <p:spPr>
            <a:xfrm flipH="1">
              <a:off x="12700" y="0"/>
              <a:ext cx="0" cy="1747040"/>
            </a:xfrm>
            <a:prstGeom prst="line">
              <a:avLst/>
            </a:prstGeom>
            <a:ln w="25400" cap="rnd">
              <a:solidFill>
                <a:srgbClr val="FF575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131757" y="88874"/>
              <a:ext cx="2478627" cy="146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FF0000"/>
                  </a:solidFill>
                  <a:latin typeface="Poppins"/>
                  <a:ea typeface="Poppins"/>
                  <a:cs typeface="Poppins"/>
                  <a:sym typeface="Poppins"/>
                </a:rPr>
                <a:t>Sugestão de encaminhamento para </a:t>
              </a:r>
              <a:r>
                <a:rPr lang="en-US" sz="1599" b="1">
                  <a:solidFill>
                    <a:srgbClr val="FF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especialista presencial</a:t>
              </a:r>
            </a:p>
          </p:txBody>
        </p:sp>
      </p:grpSp>
      <p:sp>
        <p:nvSpPr>
          <p:cNvPr id="56" name="AutoShape 56"/>
          <p:cNvSpPr/>
          <p:nvPr/>
        </p:nvSpPr>
        <p:spPr>
          <a:xfrm flipV="1">
            <a:off x="10856470" y="3905229"/>
            <a:ext cx="269894" cy="314492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7" name="AutoShape 57"/>
          <p:cNvSpPr/>
          <p:nvPr/>
        </p:nvSpPr>
        <p:spPr>
          <a:xfrm>
            <a:off x="10856470" y="5131219"/>
            <a:ext cx="353383" cy="1445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8" name="AutoShape 58"/>
          <p:cNvSpPr/>
          <p:nvPr/>
        </p:nvSpPr>
        <p:spPr>
          <a:xfrm>
            <a:off x="10856470" y="5862235"/>
            <a:ext cx="269894" cy="395989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9" name="AutoShape 59"/>
          <p:cNvSpPr/>
          <p:nvPr/>
        </p:nvSpPr>
        <p:spPr>
          <a:xfrm>
            <a:off x="13185619" y="6652818"/>
            <a:ext cx="492984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60" name="Group 60"/>
          <p:cNvGrpSpPr/>
          <p:nvPr/>
        </p:nvGrpSpPr>
        <p:grpSpPr>
          <a:xfrm>
            <a:off x="13777155" y="6112036"/>
            <a:ext cx="2622789" cy="1119665"/>
            <a:chOff x="0" y="0"/>
            <a:chExt cx="951982" cy="406400"/>
          </a:xfrm>
        </p:grpSpPr>
        <p:sp>
          <p:nvSpPr>
            <p:cNvPr id="61" name="Freeform 61"/>
            <p:cNvSpPr/>
            <p:nvPr/>
          </p:nvSpPr>
          <p:spPr>
            <a:xfrm>
              <a:off x="19563" y="0"/>
              <a:ext cx="912857" cy="406400"/>
            </a:xfrm>
            <a:custGeom>
              <a:avLst/>
              <a:gdLst/>
              <a:ahLst/>
              <a:cxnLst/>
              <a:rect l="l" t="t" r="r" b="b"/>
              <a:pathLst>
                <a:path w="912857" h="406400">
                  <a:moveTo>
                    <a:pt x="681991" y="0"/>
                  </a:moveTo>
                  <a:lnTo>
                    <a:pt x="230866" y="0"/>
                  </a:lnTo>
                  <a:cubicBezTo>
                    <a:pt x="200626" y="0"/>
                    <a:pt x="171624" y="12013"/>
                    <a:pt x="150241" y="33396"/>
                  </a:cubicBezTo>
                  <a:lnTo>
                    <a:pt x="13833" y="169804"/>
                  </a:lnTo>
                  <a:cubicBezTo>
                    <a:pt x="4976" y="178661"/>
                    <a:pt x="0" y="190674"/>
                    <a:pt x="0" y="203200"/>
                  </a:cubicBezTo>
                  <a:cubicBezTo>
                    <a:pt x="0" y="215726"/>
                    <a:pt x="4976" y="227739"/>
                    <a:pt x="13833" y="236596"/>
                  </a:cubicBezTo>
                  <a:lnTo>
                    <a:pt x="150241" y="373004"/>
                  </a:lnTo>
                  <a:cubicBezTo>
                    <a:pt x="171624" y="394387"/>
                    <a:pt x="200626" y="406400"/>
                    <a:pt x="230866" y="406400"/>
                  </a:cubicBezTo>
                  <a:lnTo>
                    <a:pt x="681991" y="406400"/>
                  </a:lnTo>
                  <a:cubicBezTo>
                    <a:pt x="712231" y="406400"/>
                    <a:pt x="741232" y="394387"/>
                    <a:pt x="762615" y="373004"/>
                  </a:cubicBezTo>
                  <a:lnTo>
                    <a:pt x="899024" y="236596"/>
                  </a:lnTo>
                  <a:cubicBezTo>
                    <a:pt x="907881" y="227739"/>
                    <a:pt x="912857" y="215726"/>
                    <a:pt x="912857" y="203200"/>
                  </a:cubicBezTo>
                  <a:cubicBezTo>
                    <a:pt x="912857" y="190674"/>
                    <a:pt x="907881" y="178661"/>
                    <a:pt x="899024" y="169804"/>
                  </a:cubicBezTo>
                  <a:lnTo>
                    <a:pt x="762615" y="33396"/>
                  </a:lnTo>
                  <a:cubicBezTo>
                    <a:pt x="741232" y="12013"/>
                    <a:pt x="712231" y="0"/>
                    <a:pt x="681991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152400" y="0"/>
              <a:ext cx="64718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3943544" y="6387388"/>
            <a:ext cx="2240404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FDFFFF"/>
                </a:solidFill>
                <a:latin typeface="Poppins Bold"/>
                <a:ea typeface="Poppins Bold"/>
                <a:cs typeface="Poppins Bold"/>
                <a:sym typeface="Poppins Bold"/>
              </a:rPr>
              <a:t>Agendamento </a:t>
            </a: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nas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DFFFF"/>
                </a:solidFill>
                <a:latin typeface="Poppins"/>
                <a:ea typeface="Poppins"/>
                <a:cs typeface="Poppins"/>
                <a:sym typeface="Poppins"/>
              </a:rPr>
              <a:t>Especialidades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77889" y="8069564"/>
            <a:ext cx="5310116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SMSA </a:t>
            </a: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Secretaria Municipal de Saúde de Boa Vista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(80% da demanda de Roraima)</a:t>
            </a:r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24B16173-F83A-49AA-3477-61B898BD5CB7}"/>
              </a:ext>
            </a:extLst>
          </p:cNvPr>
          <p:cNvGrpSpPr/>
          <p:nvPr/>
        </p:nvGrpSpPr>
        <p:grpSpPr>
          <a:xfrm>
            <a:off x="0" y="9364050"/>
            <a:ext cx="9657510" cy="891615"/>
            <a:chOff x="0" y="9364050"/>
            <a:chExt cx="9657510" cy="891615"/>
          </a:xfrm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33586A02-947D-7EC9-33C2-E7A6F27D1907}"/>
                </a:ext>
              </a:extLst>
            </p:cNvPr>
            <p:cNvGrpSpPr/>
            <p:nvPr/>
          </p:nvGrpSpPr>
          <p:grpSpPr>
            <a:xfrm>
              <a:off x="0" y="9364050"/>
              <a:ext cx="9657510" cy="891615"/>
              <a:chOff x="93105" y="9355537"/>
              <a:chExt cx="9657510" cy="891615"/>
            </a:xfrm>
          </p:grpSpPr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21332725-BF6D-9212-4713-CB62C0A63F20}"/>
                  </a:ext>
                </a:extLst>
              </p:cNvPr>
              <p:cNvSpPr/>
              <p:nvPr/>
            </p:nvSpPr>
            <p:spPr>
              <a:xfrm>
                <a:off x="93105" y="9355537"/>
                <a:ext cx="2492872" cy="821643"/>
              </a:xfrm>
              <a:custGeom>
                <a:avLst/>
                <a:gdLst/>
                <a:ahLst/>
                <a:cxnLst/>
                <a:rect l="l" t="t" r="r" b="b"/>
                <a:pathLst>
                  <a:path w="3323829" h="1095523">
                    <a:moveTo>
                      <a:pt x="0" y="0"/>
                    </a:moveTo>
                    <a:lnTo>
                      <a:pt x="3323830" y="0"/>
                    </a:lnTo>
                    <a:lnTo>
                      <a:pt x="3323830" y="1095523"/>
                    </a:lnTo>
                    <a:lnTo>
                      <a:pt x="0" y="10955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1273" t="-11896" r="-1273" b="-12617"/>
                </a:stretch>
              </a:blipFill>
            </p:spPr>
            <p:txBody>
              <a:bodyPr/>
              <a:lstStyle/>
              <a:p>
                <a:endParaRPr lang="pt-BR">
                  <a:latin typeface="+mj-lt"/>
                </a:endParaRPr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1CEA0645-AE40-A265-4D21-797F6EA539EC}"/>
                  </a:ext>
                </a:extLst>
              </p:cNvPr>
              <p:cNvSpPr/>
              <p:nvPr/>
            </p:nvSpPr>
            <p:spPr>
              <a:xfrm>
                <a:off x="4767476" y="9355537"/>
                <a:ext cx="4983139" cy="891615"/>
              </a:xfrm>
              <a:custGeom>
                <a:avLst/>
                <a:gdLst/>
                <a:ahLst/>
                <a:cxnLst/>
                <a:rect l="l" t="t" r="r" b="b"/>
                <a:pathLst>
                  <a:path w="6806005" h="1358878">
                    <a:moveTo>
                      <a:pt x="0" y="0"/>
                    </a:moveTo>
                    <a:lnTo>
                      <a:pt x="6806005" y="0"/>
                    </a:lnTo>
                    <a:lnTo>
                      <a:pt x="6806005" y="1358878"/>
                    </a:lnTo>
                    <a:lnTo>
                      <a:pt x="0" y="13588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dirty="0">
                  <a:latin typeface="+mj-lt"/>
                </a:endParaRPr>
              </a:p>
            </p:txBody>
          </p:sp>
          <p:pic>
            <p:nvPicPr>
              <p:cNvPr id="70" name="Imagem 69">
                <a:extLst>
                  <a:ext uri="{FF2B5EF4-FFF2-40B4-BE49-F238E27FC236}">
                    <a16:creationId xmlns:a16="http://schemas.microsoft.com/office/drawing/2014/main" id="{10238436-7941-A833-46C4-0C4DF2EC08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0988" y="9404999"/>
                <a:ext cx="1503219" cy="658580"/>
              </a:xfrm>
              <a:prstGeom prst="rect">
                <a:avLst/>
              </a:prstGeom>
            </p:spPr>
          </p:pic>
        </p:grp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273AE0F9-5511-B05B-3D3D-5B3363D8202B}"/>
                </a:ext>
              </a:extLst>
            </p:cNvPr>
            <p:cNvSpPr/>
            <p:nvPr/>
          </p:nvSpPr>
          <p:spPr>
            <a:xfrm>
              <a:off x="2576734" y="9455452"/>
              <a:ext cx="1503219" cy="708810"/>
            </a:xfrm>
            <a:custGeom>
              <a:avLst/>
              <a:gdLst/>
              <a:ahLst/>
              <a:cxnLst/>
              <a:rect l="l" t="t" r="r" b="b"/>
              <a:pathLst>
                <a:path w="2435232" h="1053992">
                  <a:moveTo>
                    <a:pt x="0" y="0"/>
                  </a:moveTo>
                  <a:lnTo>
                    <a:pt x="2435232" y="0"/>
                  </a:lnTo>
                  <a:lnTo>
                    <a:pt x="2435232" y="1053992"/>
                  </a:lnTo>
                  <a:lnTo>
                    <a:pt x="0" y="1053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101308" y="275912"/>
            <a:ext cx="3028390" cy="68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4032">
                <a:solidFill>
                  <a:srgbClr val="0D7D46"/>
                </a:solidFill>
                <a:latin typeface="Tahoma Bold"/>
              </a:rPr>
              <a:t>Web</a:t>
            </a:r>
            <a:r>
              <a:rPr lang="en-US" sz="4032">
                <a:solidFill>
                  <a:srgbClr val="0D7D46"/>
                </a:solidFill>
                <a:latin typeface="Tahoma"/>
              </a:rPr>
              <a:t>palestra</a:t>
            </a:r>
          </a:p>
        </p:txBody>
      </p: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TELE-EDUCAÇÃO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A6698F4-542F-FD39-F62E-BB8E4C6F4016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7A986AE-A910-D627-291C-5130B729EA34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3F262E4-2FDC-350C-7D22-9E3FD97425A6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6A2920A4-45AC-05EA-9A22-F7AE4516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4100" name="Picture 4" descr="Instagram Icon, Social Media, Logo PNG ...">
            <a:extLst>
              <a:ext uri="{FF2B5EF4-FFF2-40B4-BE49-F238E27FC236}">
                <a16:creationId xmlns:a16="http://schemas.microsoft.com/office/drawing/2014/main" id="{D0F0625E-15C1-08ED-9511-E3A35793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4" y="4434770"/>
            <a:ext cx="5297080" cy="17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99F15DF7-5A76-D7EA-FAD8-2A7A14C974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259"/>
          <a:stretch/>
        </p:blipFill>
        <p:spPr>
          <a:xfrm>
            <a:off x="6629400" y="1120760"/>
            <a:ext cx="9861972" cy="438198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87837BB-4AE6-9712-9B10-DB9FD58299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54" t="67328" r="9003" b="-1"/>
          <a:stretch/>
        </p:blipFill>
        <p:spPr>
          <a:xfrm>
            <a:off x="10516865" y="7425464"/>
            <a:ext cx="5256535" cy="2254763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BFDA314-7C4F-28EB-E77B-FA5C562AD1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6573"/>
          <a:stretch/>
        </p:blipFill>
        <p:spPr>
          <a:xfrm>
            <a:off x="10218965" y="5095973"/>
            <a:ext cx="6070487" cy="229219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777C82C-EAE4-13F9-A711-E8DFEFC643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662" t="89266" r="26799"/>
          <a:stretch/>
        </p:blipFill>
        <p:spPr>
          <a:xfrm>
            <a:off x="10611384" y="4275313"/>
            <a:ext cx="5015101" cy="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0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AA2B-9EDE-909F-91D9-DCD76EE06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B9269A55-4BE7-532B-B9CC-529639E51C32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7836E35-0C65-1D8C-D826-49E254DA1EE1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3E9B065-E5FF-DDDC-C44D-D43B76ADE97A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44304974-03E6-5E10-733C-EE80E1B6F61B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0CB65B7-DF67-00B4-88A8-2B7B76009D20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1470608-12EC-4C8F-1406-9870012768BE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9789316-A6E2-DE0A-7967-062112E51FCC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DAE63A2A-F9FC-24F4-021A-B9506D6E3872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DC20C3B7-4951-1F42-5B61-F9AD8F2EBEED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F785205-3E8A-4528-9DCA-78E418A57508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E3F263C-2AD7-24DB-C1F8-26F11A458917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E99A546-AA4F-F1D5-AC1D-CA5B7376B779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F125CD7B-D603-B3CB-D10A-3FBE04081B53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B4E6BD-95E9-9471-792F-4A083D7BCDAF}"/>
              </a:ext>
            </a:extLst>
          </p:cNvPr>
          <p:cNvSpPr txBox="1"/>
          <p:nvPr/>
        </p:nvSpPr>
        <p:spPr>
          <a:xfrm>
            <a:off x="272492" y="6015094"/>
            <a:ext cx="16218655" cy="310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900"/>
              </a:spcAft>
              <a:buNone/>
            </a:pPr>
            <a:r>
              <a:rPr lang="pt-BR" sz="2400" b="1" u="none" strike="noStrike" dirty="0">
                <a:solidFill>
                  <a:srgbClr val="0C326F"/>
                </a:solidFill>
                <a:effectLst/>
                <a:latin typeface="+mj-lt"/>
                <a:hlinkClick r:id="rId3" tooltip="Link"/>
              </a:rPr>
              <a:t>Portaria GM/MS nº 3.691, de 23 de maio de 2024</a:t>
            </a:r>
            <a:endParaRPr lang="pt-BR" sz="2400" b="1" dirty="0">
              <a:solidFill>
                <a:srgbClr val="0C326F"/>
              </a:solidFill>
              <a:effectLst/>
              <a:latin typeface="+mj-lt"/>
            </a:endParaRPr>
          </a:p>
          <a:p>
            <a:pPr fontAlgn="base">
              <a:buNone/>
            </a:pPr>
            <a:r>
              <a:rPr lang="pt-BR" sz="2000" b="0" dirty="0">
                <a:effectLst/>
                <a:latin typeface="+mj-lt"/>
              </a:rPr>
              <a:t>Altera a Portaria de Consolidação GM/MS nº 5, de 28 de setembro de 2017, para </a:t>
            </a:r>
            <a:r>
              <a:rPr lang="pt-BR" sz="2000" b="1" dirty="0">
                <a:effectLst/>
                <a:latin typeface="+mj-lt"/>
              </a:rPr>
              <a:t>instituir a Ação Estratégica SUS Digital - Telessaúde</a:t>
            </a:r>
            <a:r>
              <a:rPr lang="pt-BR" sz="2000" b="0" dirty="0">
                <a:effectLst/>
                <a:latin typeface="+mj-lt"/>
              </a:rPr>
              <a:t>.</a:t>
            </a:r>
            <a:endParaRPr lang="pt-BR" sz="2000" dirty="0">
              <a:effectLst/>
              <a:latin typeface="+mj-lt"/>
            </a:endParaRP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algn="just">
              <a:buNone/>
            </a:pPr>
            <a:r>
              <a:rPr lang="pt-BR" sz="2400" b="1" i="0" dirty="0">
                <a:solidFill>
                  <a:srgbClr val="000000"/>
                </a:solidFill>
                <a:effectLst/>
                <a:latin typeface="+mj-lt"/>
              </a:rPr>
              <a:t>Da Ação Estratégica SUS Digital - Telessaúde</a:t>
            </a:r>
          </a:p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Art. 447. Fica instituída a Ação Estratégica SUS Digital - Telessaúde, no âmbito do Programa SUS Digital, de que trata o Anexo CVIII a esta Portaria, com o objetivo de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+mj-lt"/>
              </a:rPr>
              <a:t>apoiar a consolidação das redes de atenção à saúde e do Subsistema de Saúde Indígena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+mj-lt"/>
              </a:rPr>
              <a:t>, por meio do estabelecimento de diretrizes e da oferta de serviços que promovam a integralidade e a continuidade do cuidado entre todos os níveis de atenção no Sistema Único de Saúde - SUS.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A3F01E-1DD2-A92B-C1CD-E284B7B180DA}"/>
              </a:ext>
            </a:extLst>
          </p:cNvPr>
          <p:cNvSpPr txBox="1"/>
          <p:nvPr/>
        </p:nvSpPr>
        <p:spPr>
          <a:xfrm>
            <a:off x="262967" y="431734"/>
            <a:ext cx="16218655" cy="7286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endParaRPr lang="pt-BR" sz="2400" dirty="0">
              <a:effectLst/>
              <a:latin typeface="+mj-lt"/>
            </a:endParaRPr>
          </a:p>
          <a:p>
            <a:pPr fontAlgn="base">
              <a:spcAft>
                <a:spcPts val="900"/>
              </a:spcAft>
              <a:buNone/>
            </a:pPr>
            <a:r>
              <a:rPr lang="pt-BR" sz="2400" b="1" u="none" strike="noStrike" dirty="0">
                <a:solidFill>
                  <a:srgbClr val="0C326F"/>
                </a:solidFill>
                <a:effectLst/>
                <a:latin typeface="+mj-lt"/>
                <a:hlinkClick r:id="rId4" tooltip="Link"/>
              </a:rPr>
              <a:t>Portaria GM/MS nº 3.232, 01 de março de 2024</a:t>
            </a:r>
            <a:endParaRPr lang="pt-BR" sz="2400" b="1" dirty="0">
              <a:solidFill>
                <a:srgbClr val="0C326F"/>
              </a:solidFill>
              <a:effectLst/>
              <a:latin typeface="+mj-lt"/>
            </a:endParaRPr>
          </a:p>
          <a:p>
            <a:pPr fontAlgn="base">
              <a:buNone/>
            </a:pPr>
            <a:r>
              <a:rPr lang="pt-BR" sz="2000" dirty="0">
                <a:latin typeface="+mj-lt"/>
              </a:rPr>
              <a:t>Altera a Portaria de Consolidação GM/MS nº 5, de 28 de setembro de 2017, para </a:t>
            </a:r>
            <a:r>
              <a:rPr lang="pt-BR" sz="2000" b="1" dirty="0">
                <a:latin typeface="+mj-lt"/>
              </a:rPr>
              <a:t>instituir o Programa SUS Digital</a:t>
            </a:r>
            <a:r>
              <a:rPr lang="pt-BR" sz="2000" dirty="0">
                <a:latin typeface="+mj-lt"/>
              </a:rPr>
              <a:t>.</a:t>
            </a:r>
          </a:p>
          <a:p>
            <a:pPr fontAlgn="base"/>
            <a:r>
              <a:rPr lang="pt-BR" sz="2000" b="1" dirty="0"/>
              <a:t>Eixo 1:</a:t>
            </a:r>
            <a:r>
              <a:rPr lang="pt-BR" sz="2000" dirty="0"/>
              <a:t> cultura de saúde digital, formação e educação permanente em saúde; </a:t>
            </a:r>
            <a:r>
              <a:rPr lang="pt-BR" sz="2000" b="1" dirty="0"/>
              <a:t>Eixo 2:</a:t>
            </a:r>
            <a:r>
              <a:rPr lang="pt-BR" sz="2000" dirty="0"/>
              <a:t> soluções tecnológicas e serviços de saúde digital no âmbito do SUS; </a:t>
            </a:r>
            <a:r>
              <a:rPr lang="pt-BR" sz="2000" b="1" dirty="0"/>
              <a:t>Eixo 3:</a:t>
            </a:r>
            <a:r>
              <a:rPr lang="pt-BR" sz="2000" dirty="0"/>
              <a:t> interoperabilidade, análise e disseminação de dados e informações de saúde</a:t>
            </a: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r>
              <a:rPr lang="pt-BR" sz="2400" b="1" dirty="0">
                <a:latin typeface="+mj-lt"/>
              </a:rPr>
              <a:t>Dos objetivos</a:t>
            </a:r>
          </a:p>
          <a:p>
            <a:pPr fontAlgn="base">
              <a:buNone/>
            </a:pPr>
            <a:r>
              <a:rPr lang="pt-BR" sz="2400" dirty="0">
                <a:latin typeface="+mj-lt"/>
              </a:rPr>
              <a:t>Art. 1º O Programa SUS Digital tem por objetivo geral </a:t>
            </a:r>
            <a:r>
              <a:rPr lang="pt-BR" sz="2400" b="1" dirty="0">
                <a:latin typeface="+mj-lt"/>
              </a:rPr>
              <a:t>promover a transformação digital no âmbito do Sistema Único de Saúde - SUS para ampliar o acesso da população às suas ações e serviços, com vistas à integralidade e resolubilidade da atenção à saúde.</a:t>
            </a:r>
          </a:p>
          <a:p>
            <a:pPr fontAlgn="base">
              <a:buNone/>
            </a:pPr>
            <a:r>
              <a:rPr lang="pt-BR" sz="2400" dirty="0">
                <a:latin typeface="+mj-lt"/>
              </a:rPr>
              <a:t>PU: A transformação digital no SUS aplica-se ao campo da saúde como um todo, incluindo a atenção integral à saúde, a vigilância em saúde, a formação e educação permanente dos trabalhadores e profissionais de saúde, a gestão do SUS em seus diversos níveis e esferas, e o planejamento, monitoramento, avaliação, pesquisa, desenvolvimento e inovação em saúde, mas sem se restringir a estes.</a:t>
            </a: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endParaRPr lang="pt-BR" sz="2400" dirty="0">
              <a:latin typeface="+mj-lt"/>
            </a:endParaRPr>
          </a:p>
          <a:p>
            <a:pPr fontAlgn="base">
              <a:buNone/>
            </a:pPr>
            <a:endParaRPr lang="pt-BR" sz="2400" dirty="0">
              <a:latin typeface="+mj-lt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3344BF86-C677-0460-1E24-79140802CD9B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1021C36-6BD7-C9BD-9B0C-35C9ECB95871}"/>
              </a:ext>
            </a:extLst>
          </p:cNvPr>
          <p:cNvGrpSpPr/>
          <p:nvPr/>
        </p:nvGrpSpPr>
        <p:grpSpPr>
          <a:xfrm>
            <a:off x="222495" y="9258376"/>
            <a:ext cx="12428696" cy="897389"/>
            <a:chOff x="222495" y="9258376"/>
            <a:chExt cx="12428696" cy="897389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EC286E1-39D2-13B3-3E25-B1CEA8340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5819" y="9264149"/>
              <a:ext cx="4068883" cy="891616"/>
            </a:xfrm>
            <a:prstGeom prst="rect">
              <a:avLst/>
            </a:prstGeom>
          </p:spPr>
        </p:pic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B3278A2-FE8E-1AB4-B2E4-101681246355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A071FE89-70C6-FA13-B3B7-A4FB12D1E52A}"/>
                </a:ext>
              </a:extLst>
            </p:cNvPr>
            <p:cNvSpPr/>
            <p:nvPr/>
          </p:nvSpPr>
          <p:spPr>
            <a:xfrm>
              <a:off x="7668052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0FCC25D7-D994-D76A-33D6-3D9B8A99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9765" y="9401138"/>
              <a:ext cx="1503219" cy="658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05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101308" y="275912"/>
            <a:ext cx="3028390" cy="68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4032">
                <a:solidFill>
                  <a:srgbClr val="0D7D46"/>
                </a:solidFill>
                <a:latin typeface="Tahoma Bold"/>
              </a:rPr>
              <a:t>Web</a:t>
            </a:r>
            <a:r>
              <a:rPr lang="en-US" sz="4032">
                <a:solidFill>
                  <a:srgbClr val="0D7D46"/>
                </a:solidFill>
                <a:latin typeface="Tahoma"/>
              </a:rPr>
              <a:t>palestra</a:t>
            </a:r>
          </a:p>
        </p:txBody>
      </p: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7EF3D02-62AE-434D-0181-C65B7BE1E38F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5B5159D-5F3F-81BF-FFEC-1DBA3559F832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30E119C-C8A2-F6CA-8047-E2D8C5580228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A4D18A11-BA88-FAC4-0F93-1F9FC6B2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29" name="Imagem 28">
            <a:extLst>
              <a:ext uri="{FF2B5EF4-FFF2-40B4-BE49-F238E27FC236}">
                <a16:creationId xmlns:a16="http://schemas.microsoft.com/office/drawing/2014/main" id="{E32E6261-FC3D-0645-6878-8A0E41119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202" y="845435"/>
            <a:ext cx="10156285" cy="84944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A681959-07CA-D262-B891-2E7BC67A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4" y="5049571"/>
            <a:ext cx="4610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61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101308" y="275912"/>
            <a:ext cx="3028390" cy="68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4032">
                <a:solidFill>
                  <a:srgbClr val="0D7D46"/>
                </a:solidFill>
                <a:latin typeface="Tahoma Bold"/>
              </a:rPr>
              <a:t>Web</a:t>
            </a:r>
            <a:r>
              <a:rPr lang="en-US" sz="4032">
                <a:solidFill>
                  <a:srgbClr val="0D7D46"/>
                </a:solidFill>
                <a:latin typeface="Tahoma"/>
              </a:rPr>
              <a:t>palestra</a:t>
            </a:r>
          </a:p>
        </p:txBody>
      </p:sp>
      <p:sp>
        <p:nvSpPr>
          <p:cNvPr id="24" name="TextBox 24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A868D80-B6D7-E9D1-0FCE-37171F1E5DC5}"/>
              </a:ext>
            </a:extLst>
          </p:cNvPr>
          <p:cNvSpPr txBox="1"/>
          <p:nvPr/>
        </p:nvSpPr>
        <p:spPr>
          <a:xfrm>
            <a:off x="291461" y="4620768"/>
            <a:ext cx="645999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Comic Sans MS" panose="030F0702030302020204" pitchFamily="66" charset="0"/>
              </a:rPr>
              <a:t>https://ufrr.br/telessaude/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D16159-0B32-2E20-E3B8-45DE99CB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55" y="1280701"/>
            <a:ext cx="9058275" cy="856297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C855FD1-4CE0-DCB2-699B-9CE6E01A8976}"/>
              </a:ext>
            </a:extLst>
          </p:cNvPr>
          <p:cNvGrpSpPr/>
          <p:nvPr/>
        </p:nvGrpSpPr>
        <p:grpSpPr>
          <a:xfrm>
            <a:off x="222495" y="9258377"/>
            <a:ext cx="7075703" cy="878966"/>
            <a:chOff x="222495" y="9258376"/>
            <a:chExt cx="7808643" cy="89161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F1509951-2F61-D03E-7CDF-CEAB6A785B4C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D561D86-773E-F5DC-1A4C-9DDDF226F67C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09B70B3C-69A6-D6AE-21E1-871531D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432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FCC5B-F6AE-1985-A05B-2AAC7348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1B63621D-0E7D-0AA5-8004-537520B73A4B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66A144E-7E1D-3FA2-30C4-069D3B09308A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1A54B09-425B-2F9A-C718-B5D164735741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59849C4A-E029-B9EA-16B9-40DDF02D953A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14366E2-DE40-EE59-B135-6A214D356C07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70273BF-CEF1-7A3E-9443-2CBF513D290F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2398BAA-2294-5105-9A97-1C526280DA79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47E9889-4027-E5B4-7C26-A323A7192232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991DA1E2-7490-B87E-147C-F0B7EABFDD09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C24A9BF-2B3E-3A35-7606-583F8813362C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9D32DF4-36F7-C312-0145-33244C7B9FD6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8C09EDB-73D3-9ED8-79B1-0C70A0F07C82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0CEFDC87-7958-ADA9-A0A4-974CE329005E}"/>
              </a:ext>
            </a:extLst>
          </p:cNvPr>
          <p:cNvSpPr txBox="1"/>
          <p:nvPr/>
        </p:nvSpPr>
        <p:spPr>
          <a:xfrm>
            <a:off x="9101308" y="275912"/>
            <a:ext cx="30283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4032" dirty="0" err="1">
                <a:solidFill>
                  <a:srgbClr val="0D7D46"/>
                </a:solidFill>
                <a:latin typeface="Tahoma Bold"/>
              </a:rPr>
              <a:t>Dashboard</a:t>
            </a:r>
            <a:r>
              <a:rPr lang="en-US" sz="4032" dirty="0" err="1">
                <a:solidFill>
                  <a:srgbClr val="0D7D46"/>
                </a:solidFill>
                <a:latin typeface="Tahoma"/>
              </a:rPr>
              <a:t>palestra</a:t>
            </a:r>
            <a:endParaRPr lang="en-US" sz="4032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681946DB-2A07-DE6E-28ED-6DB0AB558B7E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493477-06B8-5E21-666A-08EB7DF94C62}"/>
              </a:ext>
            </a:extLst>
          </p:cNvPr>
          <p:cNvGrpSpPr/>
          <p:nvPr/>
        </p:nvGrpSpPr>
        <p:grpSpPr>
          <a:xfrm>
            <a:off x="222495" y="9258377"/>
            <a:ext cx="7075703" cy="878966"/>
            <a:chOff x="222495" y="9258376"/>
            <a:chExt cx="7808643" cy="891615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ED9E641-DD59-3773-320E-CB7C9AA5F469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A146BC94-20AC-6A75-B2F7-34D983D2F104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65D637A6-C224-51FD-7732-CE5E65291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2C4AD71A-5925-1F95-1F6A-1952DA9AD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76" y="836312"/>
            <a:ext cx="14859000" cy="84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7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D598-429F-78D5-D6FA-CCEFE554B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97C483A9-9161-3527-AD38-DCAA2656E9B4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C0DCB69-4C6A-9A7E-69F0-905062D2D13A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6AE0113-503E-3535-D86C-4D6442CC7CF9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C4FAF08-24D9-27E4-1750-8144D28D2FDF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B73AEF4-37BC-6918-0A3A-E4E4F06AC285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B9E0324-3BDD-01D5-4E34-F9754E08A346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0AE0495-A13F-C745-77B7-963570956A6F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A57C391E-38B8-B523-6AE2-D4467C94C2CE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587EE3EF-7EC3-B1DF-7473-12AF9B686317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204FDDE-EEAB-D705-409A-F4E7E52CB93D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293B251-75A8-6501-4BFF-1F05965F993C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726A329-A8BB-B988-B074-1A14BF2915E2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0AD478F5-6CBD-F806-A387-7BA99651DDDE}"/>
              </a:ext>
            </a:extLst>
          </p:cNvPr>
          <p:cNvSpPr txBox="1"/>
          <p:nvPr/>
        </p:nvSpPr>
        <p:spPr>
          <a:xfrm>
            <a:off x="9101308" y="275912"/>
            <a:ext cx="3028390" cy="64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4032" dirty="0">
                <a:solidFill>
                  <a:srgbClr val="0D7D46"/>
                </a:solidFill>
                <a:latin typeface="Tahoma Bold"/>
              </a:rPr>
              <a:t>Dashboard</a:t>
            </a:r>
            <a:endParaRPr lang="en-US" sz="4032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90E21D7-314D-1AAC-7898-76AF8F3EE7BF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8870A0-A642-38B1-B9CA-1A82698A1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01634"/>
            <a:ext cx="15601607" cy="94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03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9000" y="2069104"/>
            <a:ext cx="6730265" cy="1617662"/>
            <a:chOff x="0" y="0"/>
            <a:chExt cx="1772580" cy="4260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2580" cy="426051"/>
            </a:xfrm>
            <a:custGeom>
              <a:avLst/>
              <a:gdLst/>
              <a:ahLst/>
              <a:cxnLst/>
              <a:rect l="l" t="t" r="r" b="b"/>
              <a:pathLst>
                <a:path w="1772580" h="426051">
                  <a:moveTo>
                    <a:pt x="57516" y="0"/>
                  </a:moveTo>
                  <a:lnTo>
                    <a:pt x="1715065" y="0"/>
                  </a:lnTo>
                  <a:cubicBezTo>
                    <a:pt x="1730319" y="0"/>
                    <a:pt x="1744948" y="6060"/>
                    <a:pt x="1755734" y="16846"/>
                  </a:cubicBezTo>
                  <a:cubicBezTo>
                    <a:pt x="1766520" y="27632"/>
                    <a:pt x="1772580" y="42262"/>
                    <a:pt x="1772580" y="57516"/>
                  </a:cubicBezTo>
                  <a:lnTo>
                    <a:pt x="1772580" y="368535"/>
                  </a:lnTo>
                  <a:cubicBezTo>
                    <a:pt x="1772580" y="400300"/>
                    <a:pt x="1746830" y="426051"/>
                    <a:pt x="1715065" y="426051"/>
                  </a:cubicBezTo>
                  <a:lnTo>
                    <a:pt x="57516" y="426051"/>
                  </a:lnTo>
                  <a:cubicBezTo>
                    <a:pt x="42262" y="426051"/>
                    <a:pt x="27632" y="419991"/>
                    <a:pt x="16846" y="409205"/>
                  </a:cubicBezTo>
                  <a:cubicBezTo>
                    <a:pt x="6060" y="398419"/>
                    <a:pt x="0" y="383789"/>
                    <a:pt x="0" y="368535"/>
                  </a:cubicBezTo>
                  <a:lnTo>
                    <a:pt x="0" y="57516"/>
                  </a:lnTo>
                  <a:cubicBezTo>
                    <a:pt x="0" y="42262"/>
                    <a:pt x="6060" y="27632"/>
                    <a:pt x="16846" y="16846"/>
                  </a:cubicBezTo>
                  <a:cubicBezTo>
                    <a:pt x="27632" y="6060"/>
                    <a:pt x="42262" y="0"/>
                    <a:pt x="57516" y="0"/>
                  </a:cubicBezTo>
                  <a:close/>
                </a:path>
              </a:pathLst>
            </a:custGeom>
            <a:solidFill>
              <a:srgbClr val="0D7D4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72580" cy="473676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marL="0" lvl="0" indent="0" algn="ctr">
                <a:lnSpc>
                  <a:spcPts val="5399"/>
                </a:lnSpc>
              </a:pPr>
              <a:r>
                <a:rPr lang="en-US" sz="3999" spc="199">
                  <a:solidFill>
                    <a:srgbClr val="FFFFFF"/>
                  </a:solidFill>
                  <a:latin typeface="Tahoma Bold"/>
                </a:rPr>
                <a:t>Siga nossas redes sociais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275376" y="5431056"/>
            <a:ext cx="12295876" cy="10509296"/>
          </a:xfrm>
          <a:custGeom>
            <a:avLst/>
            <a:gdLst/>
            <a:ahLst/>
            <a:cxnLst/>
            <a:rect l="l" t="t" r="r" b="b"/>
            <a:pathLst>
              <a:path w="12295876" h="10509296">
                <a:moveTo>
                  <a:pt x="0" y="0"/>
                </a:moveTo>
                <a:lnTo>
                  <a:pt x="12295876" y="0"/>
                </a:lnTo>
                <a:lnTo>
                  <a:pt x="12295876" y="10509295"/>
                </a:lnTo>
                <a:lnTo>
                  <a:pt x="0" y="10509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49539" y="1407997"/>
            <a:ext cx="5147465" cy="10460936"/>
            <a:chOff x="0" y="0"/>
            <a:chExt cx="5001260" cy="101638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867" t="-4179" r="-86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 rot="2700000">
            <a:off x="14358374" y="715202"/>
            <a:ext cx="1286811" cy="1099839"/>
          </a:xfrm>
          <a:custGeom>
            <a:avLst/>
            <a:gdLst/>
            <a:ahLst/>
            <a:cxnLst/>
            <a:rect l="l" t="t" r="r" b="b"/>
            <a:pathLst>
              <a:path w="1286811" h="1099839">
                <a:moveTo>
                  <a:pt x="0" y="0"/>
                </a:moveTo>
                <a:lnTo>
                  <a:pt x="1286812" y="0"/>
                </a:lnTo>
                <a:lnTo>
                  <a:pt x="1286812" y="1099839"/>
                </a:lnTo>
                <a:lnTo>
                  <a:pt x="0" y="109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2189000" y="4001092"/>
            <a:ext cx="1141817" cy="1141817"/>
          </a:xfrm>
          <a:custGeom>
            <a:avLst/>
            <a:gdLst/>
            <a:ahLst/>
            <a:cxnLst/>
            <a:rect l="l" t="t" r="r" b="b"/>
            <a:pathLst>
              <a:path w="1141817" h="1141817">
                <a:moveTo>
                  <a:pt x="0" y="0"/>
                </a:moveTo>
                <a:lnTo>
                  <a:pt x="1141817" y="0"/>
                </a:lnTo>
                <a:lnTo>
                  <a:pt x="1141817" y="1141816"/>
                </a:lnTo>
                <a:lnTo>
                  <a:pt x="0" y="1141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2210057" y="5418508"/>
            <a:ext cx="1099703" cy="478407"/>
            <a:chOff x="0" y="0"/>
            <a:chExt cx="289634" cy="12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9634" cy="126000"/>
            </a:xfrm>
            <a:custGeom>
              <a:avLst/>
              <a:gdLst/>
              <a:ahLst/>
              <a:cxnLst/>
              <a:rect l="l" t="t" r="r" b="b"/>
              <a:pathLst>
                <a:path w="289634" h="126000">
                  <a:moveTo>
                    <a:pt x="63000" y="0"/>
                  </a:moveTo>
                  <a:lnTo>
                    <a:pt x="226634" y="0"/>
                  </a:lnTo>
                  <a:cubicBezTo>
                    <a:pt x="243342" y="0"/>
                    <a:pt x="259367" y="6637"/>
                    <a:pt x="271181" y="18452"/>
                  </a:cubicBezTo>
                  <a:cubicBezTo>
                    <a:pt x="282996" y="30267"/>
                    <a:pt x="289634" y="46291"/>
                    <a:pt x="289634" y="63000"/>
                  </a:cubicBezTo>
                  <a:lnTo>
                    <a:pt x="289634" y="63000"/>
                  </a:lnTo>
                  <a:cubicBezTo>
                    <a:pt x="289634" y="79709"/>
                    <a:pt x="282996" y="95733"/>
                    <a:pt x="271181" y="107548"/>
                  </a:cubicBezTo>
                  <a:cubicBezTo>
                    <a:pt x="259367" y="119363"/>
                    <a:pt x="243342" y="126000"/>
                    <a:pt x="226634" y="126000"/>
                  </a:cubicBezTo>
                  <a:lnTo>
                    <a:pt x="63000" y="126000"/>
                  </a:lnTo>
                  <a:cubicBezTo>
                    <a:pt x="46291" y="126000"/>
                    <a:pt x="30267" y="119363"/>
                    <a:pt x="18452" y="107548"/>
                  </a:cubicBezTo>
                  <a:cubicBezTo>
                    <a:pt x="6637" y="95733"/>
                    <a:pt x="0" y="79709"/>
                    <a:pt x="0" y="63000"/>
                  </a:cubicBezTo>
                  <a:lnTo>
                    <a:pt x="0" y="63000"/>
                  </a:lnTo>
                  <a:cubicBezTo>
                    <a:pt x="0" y="46291"/>
                    <a:pt x="6637" y="30267"/>
                    <a:pt x="18452" y="18452"/>
                  </a:cubicBezTo>
                  <a:cubicBezTo>
                    <a:pt x="30267" y="6637"/>
                    <a:pt x="46291" y="0"/>
                    <a:pt x="63000" y="0"/>
                  </a:cubicBezTo>
                  <a:close/>
                </a:path>
              </a:pathLst>
            </a:custGeom>
            <a:solidFill>
              <a:srgbClr val="151D7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9634" cy="164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Open Sans Bold"/>
                </a:rPr>
                <a:t>https://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2355353" y="6172515"/>
            <a:ext cx="809112" cy="809112"/>
          </a:xfrm>
          <a:custGeom>
            <a:avLst/>
            <a:gdLst/>
            <a:ahLst/>
            <a:cxnLst/>
            <a:rect l="l" t="t" r="r" b="b"/>
            <a:pathLst>
              <a:path w="809112" h="809112">
                <a:moveTo>
                  <a:pt x="0" y="0"/>
                </a:moveTo>
                <a:lnTo>
                  <a:pt x="809112" y="0"/>
                </a:lnTo>
                <a:lnTo>
                  <a:pt x="809112" y="809112"/>
                </a:lnTo>
                <a:lnTo>
                  <a:pt x="0" y="809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3544175" y="4162743"/>
            <a:ext cx="655937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spcBef>
                <a:spcPct val="0"/>
              </a:spcBef>
            </a:pPr>
            <a:r>
              <a:rPr lang="en-US" sz="3500" spc="21">
                <a:solidFill>
                  <a:srgbClr val="231F20"/>
                </a:solidFill>
                <a:latin typeface="Canva Sans Bold"/>
              </a:rPr>
              <a:t>ufrr.telessaude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44175" y="5181780"/>
            <a:ext cx="655937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spcBef>
                <a:spcPct val="0"/>
              </a:spcBef>
            </a:pPr>
            <a:r>
              <a:rPr lang="en-US" sz="3500" spc="21">
                <a:solidFill>
                  <a:srgbClr val="231F20"/>
                </a:solidFill>
                <a:latin typeface="Canva Sans Bold"/>
              </a:rPr>
              <a:t>ufrr.br/telessaude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44175" y="6200320"/>
            <a:ext cx="655937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spcBef>
                <a:spcPct val="0"/>
              </a:spcBef>
            </a:pPr>
            <a:r>
              <a:rPr lang="en-US" sz="3500" spc="21">
                <a:solidFill>
                  <a:srgbClr val="231F20"/>
                </a:solidFill>
                <a:latin typeface="Canva Sans Bold"/>
              </a:rPr>
              <a:t>ufrr.telessaude</a:t>
            </a:r>
          </a:p>
        </p:txBody>
      </p:sp>
      <p:sp>
        <p:nvSpPr>
          <p:cNvPr id="18" name="Freeform 18"/>
          <p:cNvSpPr/>
          <p:nvPr/>
        </p:nvSpPr>
        <p:spPr>
          <a:xfrm>
            <a:off x="2251382" y="7257226"/>
            <a:ext cx="1017053" cy="743774"/>
          </a:xfrm>
          <a:custGeom>
            <a:avLst/>
            <a:gdLst/>
            <a:ahLst/>
            <a:cxnLst/>
            <a:rect l="l" t="t" r="r" b="b"/>
            <a:pathLst>
              <a:path w="1017053" h="743774">
                <a:moveTo>
                  <a:pt x="0" y="0"/>
                </a:moveTo>
                <a:lnTo>
                  <a:pt x="1017053" y="0"/>
                </a:lnTo>
                <a:lnTo>
                  <a:pt x="1017053" y="743774"/>
                </a:lnTo>
                <a:lnTo>
                  <a:pt x="0" y="743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278" t="-50729" r="-43680" b="-5443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3544175" y="7218860"/>
            <a:ext cx="655937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spcBef>
                <a:spcPct val="0"/>
              </a:spcBef>
            </a:pPr>
            <a:r>
              <a:rPr lang="en-US" sz="3500" spc="21">
                <a:solidFill>
                  <a:srgbClr val="231F20"/>
                </a:solidFill>
                <a:latin typeface="Canva Sans Bold"/>
              </a:rPr>
              <a:t>Telessaúde UFRR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7288E41-7D43-4CD4-D9B6-7DD8CCA712AD}"/>
              </a:ext>
            </a:extLst>
          </p:cNvPr>
          <p:cNvGrpSpPr/>
          <p:nvPr/>
        </p:nvGrpSpPr>
        <p:grpSpPr>
          <a:xfrm>
            <a:off x="125586" y="9375353"/>
            <a:ext cx="7808643" cy="891615"/>
            <a:chOff x="222495" y="9258376"/>
            <a:chExt cx="7808643" cy="891615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578FDFC-C40A-E3D4-2606-968BBAB391C7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6EF4C2C-6456-33D5-E95D-869075C427AC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9961DAE7-A471-668B-F29C-C18E8DA7C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925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399" y="3868509"/>
            <a:ext cx="16359638" cy="155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D7D46"/>
                </a:solidFill>
                <a:latin typeface="Tahoma Bold"/>
              </a:rPr>
              <a:t>DÚVIDAS?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AutoShape 18"/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Tahoma Bold"/>
              </a:rPr>
              <a:t>TELESSAÚDE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AD10029-1CF7-2DF8-0E0F-4BE47ED589B4}"/>
              </a:ext>
            </a:extLst>
          </p:cNvPr>
          <p:cNvGrpSpPr/>
          <p:nvPr/>
        </p:nvGrpSpPr>
        <p:grpSpPr>
          <a:xfrm>
            <a:off x="3886200" y="5595848"/>
            <a:ext cx="9253728" cy="2297918"/>
            <a:chOff x="3886200" y="5595848"/>
            <a:chExt cx="9253728" cy="2297918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22CC5A0-DBDE-36A1-4AC5-653BAFCA0DB8}"/>
                </a:ext>
              </a:extLst>
            </p:cNvPr>
            <p:cNvSpPr txBox="1"/>
            <p:nvPr/>
          </p:nvSpPr>
          <p:spPr>
            <a:xfrm>
              <a:off x="6905928" y="6819899"/>
              <a:ext cx="28273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009845"/>
                  </a:solidFill>
                </a:rPr>
                <a:t>+55 95 9156-0043</a:t>
              </a: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5682727-47E8-3919-D8E7-C7CB9598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83110" y="6439541"/>
              <a:ext cx="1733639" cy="1454225"/>
            </a:xfrm>
            <a:prstGeom prst="rect">
              <a:avLst/>
            </a:prstGeom>
          </p:spPr>
        </p:pic>
        <p:pic>
          <p:nvPicPr>
            <p:cNvPr id="1026" name="Picture 2" descr="Whatsapp PNG Transparent Images Free ...">
              <a:extLst>
                <a:ext uri="{FF2B5EF4-FFF2-40B4-BE49-F238E27FC236}">
                  <a16:creationId xmlns:a16="http://schemas.microsoft.com/office/drawing/2014/main" id="{63AA9A38-D71C-BFF8-17CC-4FA67D93C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171" y="6553486"/>
              <a:ext cx="1056047" cy="105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16D468D-D623-CE38-AC22-E4E1494FD103}"/>
                </a:ext>
              </a:extLst>
            </p:cNvPr>
            <p:cNvSpPr txBox="1"/>
            <p:nvPr/>
          </p:nvSpPr>
          <p:spPr>
            <a:xfrm>
              <a:off x="3886200" y="5595848"/>
              <a:ext cx="9253728" cy="736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99" b="0" i="0" u="none" strike="noStrike" kern="1200" cap="none" spc="0" normalizeH="0" baseline="0" noProof="0" dirty="0">
                  <a:ln>
                    <a:noFill/>
                  </a:ln>
                  <a:solidFill>
                    <a:srgbClr val="039B5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telessaude.ufrr@gmail.com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E4707B7-431C-88BB-A33C-65E71E38BAFF}"/>
              </a:ext>
            </a:extLst>
          </p:cNvPr>
          <p:cNvGrpSpPr/>
          <p:nvPr/>
        </p:nvGrpSpPr>
        <p:grpSpPr>
          <a:xfrm>
            <a:off x="4461897" y="9334500"/>
            <a:ext cx="7808643" cy="891615"/>
            <a:chOff x="222495" y="9258376"/>
            <a:chExt cx="7808643" cy="891615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94ADA98-3753-E34D-C394-91F984996A78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50CC0DFD-5735-BF39-7F62-63C5DA09749B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9DA072D5-4880-4201-2653-FDCB1A60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69F28C86-7CCE-A08E-A0A3-88B4E8C5638B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F2A5A-4394-5D9A-7BC1-C600F9574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8AD41F83-1154-3D87-5809-3BE8896B2078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937B6C5-22C9-FBC3-95AF-8085E27563B9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C7B916E-6D2A-45E4-E602-4D141ED71981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536658FB-3C02-874F-C49B-A0A2C8349117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79B6324-C991-3F12-64F4-2148D4DE45A5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BF2ED43-84F4-52D7-9310-8E13580B2CD1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CAC3B0F-A3E3-EFC5-457F-8008EA2F42F4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A89E3552-3B23-E932-4A9C-EFB1E56E8C47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43473B76-5298-96C0-FC21-52B26B2C8564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C5FA327-3BA1-3720-AA69-D3FF78487AC1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9753CAD-B487-4368-E2CC-862C20E11198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4B826114-CEF5-02FA-CE95-E801043BD3D8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EEF69B7F-6907-C6AB-9AE6-C0A1AF77FAAF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B09267C-B146-4322-A19D-D61D5AF6C4AB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8D35FF-8EE8-44DD-B7A8-18C0BAA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6" r="12602"/>
          <a:stretch>
            <a:fillRect/>
          </a:stretch>
        </p:blipFill>
        <p:spPr>
          <a:xfrm>
            <a:off x="317144" y="863421"/>
            <a:ext cx="10201990" cy="84214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A8E40A-94C5-12DC-DE1A-CB64EA0A2B99}"/>
              </a:ext>
            </a:extLst>
          </p:cNvPr>
          <p:cNvSpPr txBox="1"/>
          <p:nvPr/>
        </p:nvSpPr>
        <p:spPr>
          <a:xfrm>
            <a:off x="10555545" y="5918180"/>
            <a:ext cx="58321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+mj-lt"/>
              </a:rPr>
              <a:t>Imagem gerada por IA</a:t>
            </a:r>
            <a:r>
              <a:rPr lang="pt-BR" dirty="0">
                <a:latin typeface="+mj-lt"/>
              </a:rPr>
              <a:t>, conforme comando: </a:t>
            </a:r>
          </a:p>
          <a:p>
            <a:pPr algn="just"/>
            <a:r>
              <a:rPr lang="pt-BR" dirty="0">
                <a:latin typeface="+mj-lt"/>
              </a:rPr>
              <a:t>Crie um infográfico original que correlacione o ecossistema de saúde, no contexto Digital Health. Preciso que incluindo temas como Inteligência Artificial, Cirurgia Robótica, Telediagnóstico, </a:t>
            </a:r>
            <a:r>
              <a:rPr lang="pt-BR" b="1" dirty="0">
                <a:latin typeface="+mj-lt"/>
              </a:rPr>
              <a:t>Prontuário Eletrônico</a:t>
            </a:r>
            <a:r>
              <a:rPr lang="pt-BR" dirty="0">
                <a:latin typeface="+mj-lt"/>
              </a:rPr>
              <a:t>, Sistemas de Informação em Saúde, Educação em Saúde, Padronização de Informação, </a:t>
            </a:r>
            <a:r>
              <a:rPr lang="pt-BR" dirty="0" err="1">
                <a:latin typeface="+mj-lt"/>
              </a:rPr>
              <a:t>IoMT</a:t>
            </a:r>
            <a:r>
              <a:rPr lang="pt-BR" dirty="0">
                <a:latin typeface="+mj-lt"/>
              </a:rPr>
              <a:t> (Internet das Coisas Médicas), </a:t>
            </a:r>
            <a:r>
              <a:rPr lang="pt-BR" b="1" dirty="0">
                <a:latin typeface="+mj-lt"/>
              </a:rPr>
              <a:t>Processamento de Imagens Médicas</a:t>
            </a:r>
            <a:r>
              <a:rPr lang="pt-BR" dirty="0">
                <a:latin typeface="+mj-lt"/>
              </a:rPr>
              <a:t>, Cloud Saúde, 5G e Conectividade, Certificação Digital, plataformas de dados, Sistemas de apoio à decisão clínica. A infográfico deve ter o formato em rede conforme a complexidade e interrelações dos sistemas.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965AA8F-C4C7-ADE8-4423-3282DBBA6EC4}"/>
              </a:ext>
            </a:extLst>
          </p:cNvPr>
          <p:cNvSpPr txBox="1"/>
          <p:nvPr/>
        </p:nvSpPr>
        <p:spPr>
          <a:xfrm>
            <a:off x="10835911" y="2293316"/>
            <a:ext cx="5393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+mj-lt"/>
              </a:rPr>
              <a:t>A </a:t>
            </a:r>
            <a:r>
              <a:rPr lang="pt-BR" sz="2400" b="1" dirty="0">
                <a:latin typeface="+mj-lt"/>
              </a:rPr>
              <a:t>Telessaúde e a Telemedicina </a:t>
            </a:r>
            <a:r>
              <a:rPr lang="pt-BR" sz="2400" dirty="0">
                <a:latin typeface="+mj-lt"/>
              </a:rPr>
              <a:t>não visam redução de custos. </a:t>
            </a:r>
          </a:p>
          <a:p>
            <a:pPr algn="ctr"/>
            <a:endParaRPr lang="pt-BR" sz="2400" dirty="0">
              <a:latin typeface="+mj-lt"/>
            </a:endParaRPr>
          </a:p>
          <a:p>
            <a:pPr algn="ctr"/>
            <a:r>
              <a:rPr lang="pt-BR" sz="2400" dirty="0">
                <a:latin typeface="+mj-lt"/>
              </a:rPr>
              <a:t>A </a:t>
            </a:r>
            <a:r>
              <a:rPr lang="pt-BR" sz="2400" b="1" dirty="0">
                <a:latin typeface="+mj-lt"/>
              </a:rPr>
              <a:t>Inovação tecnológica </a:t>
            </a:r>
            <a:r>
              <a:rPr lang="pt-BR" sz="2400" dirty="0">
                <a:latin typeface="+mj-lt"/>
              </a:rPr>
              <a:t>proporciona aumento no </a:t>
            </a:r>
            <a:r>
              <a:rPr lang="pt-BR" sz="2400" b="1" dirty="0">
                <a:latin typeface="+mj-lt"/>
              </a:rPr>
              <a:t>acesso à saúde</a:t>
            </a:r>
            <a:r>
              <a:rPr lang="pt-BR" sz="2400" dirty="0">
                <a:latin typeface="+mj-lt"/>
              </a:rPr>
              <a:t>, aumento da </a:t>
            </a:r>
            <a:r>
              <a:rPr lang="pt-BR" sz="2400" b="1" dirty="0">
                <a:latin typeface="+mj-lt"/>
              </a:rPr>
              <a:t>eficiência</a:t>
            </a:r>
            <a:r>
              <a:rPr lang="pt-BR" sz="2400" dirty="0">
                <a:latin typeface="+mj-lt"/>
              </a:rPr>
              <a:t> e </a:t>
            </a:r>
            <a:r>
              <a:rPr lang="pt-BR" sz="2400" b="1" dirty="0">
                <a:latin typeface="+mj-lt"/>
              </a:rPr>
              <a:t>redução do desperdício</a:t>
            </a:r>
            <a:r>
              <a:rPr lang="pt-BR" sz="2400" dirty="0">
                <a:latin typeface="+mj-lt"/>
              </a:rPr>
              <a:t>. 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1F952DE-F404-C533-3BCA-60FC8D2851FD}"/>
              </a:ext>
            </a:extLst>
          </p:cNvPr>
          <p:cNvGrpSpPr/>
          <p:nvPr/>
        </p:nvGrpSpPr>
        <p:grpSpPr>
          <a:xfrm>
            <a:off x="222495" y="9334500"/>
            <a:ext cx="12428696" cy="897389"/>
            <a:chOff x="222495" y="9258376"/>
            <a:chExt cx="12428696" cy="89738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8CE20E7-18CB-1EC3-9927-99529FC32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5819" y="9264149"/>
              <a:ext cx="4068883" cy="891616"/>
            </a:xfrm>
            <a:prstGeom prst="rect">
              <a:avLst/>
            </a:prstGeom>
          </p:spPr>
        </p:pic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AD18886-8C28-083E-ECD9-7A77FDABEBD0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214914F-6DE5-E611-9F05-6C6012931D8B}"/>
                </a:ext>
              </a:extLst>
            </p:cNvPr>
            <p:cNvSpPr/>
            <p:nvPr/>
          </p:nvSpPr>
          <p:spPr>
            <a:xfrm>
              <a:off x="7668052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D977DE2-9832-4584-7CD4-3E7FF782D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9765" y="9401138"/>
              <a:ext cx="1503219" cy="658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16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EFC1C-EA4E-209C-48F9-5637B45B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B0FD2CB7-E7CB-05C9-0478-F3437CA3CA18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9E50CBF-16EE-0C45-97AD-DB16B01BBD25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26D91A5-91E5-EA04-7C31-F47FDE540F72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B4458656-6B0C-8F00-F433-CF44DAA21B5B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FE6CE95-3F4C-F055-DEEA-7379DD8D19E9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1C2C2D7-3BAF-A3BD-32DB-C56D3D8EB952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32FD17E-1615-A78F-6679-25349BFEE18D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321E501-A4C6-BDEB-30B9-3FA8BF5BFC98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C6931A4E-8E82-DCA2-1D87-E552F11F3B8F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DF6803C3-CB8E-6C9B-64A6-46C8FED5B487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8BCE433-4BF0-A4A1-41B0-EAD97EF4D600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69E555F8-996B-1DFD-483F-3E51C9F95EBC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9202407B-8165-3DCF-DC7C-75136FBC414C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9208F830-5590-1E19-230E-05384FD6E8C8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D9DB01-DCB3-86BD-72A3-7B8C31E862C1}"/>
              </a:ext>
            </a:extLst>
          </p:cNvPr>
          <p:cNvSpPr txBox="1"/>
          <p:nvPr/>
        </p:nvSpPr>
        <p:spPr>
          <a:xfrm>
            <a:off x="1993402" y="1007557"/>
            <a:ext cx="16214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pt-BR" sz="6600" b="1" dirty="0">
                <a:solidFill>
                  <a:srgbClr val="3153A0"/>
                </a:solidFill>
                <a:latin typeface="Arial Black" panose="020B0A04020102020204" pitchFamily="34" charset="0"/>
              </a:rPr>
              <a:t>O que a telessaúde oferta?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61D9FFE-2500-F1B2-B38A-4D51343B569F}"/>
              </a:ext>
            </a:extLst>
          </p:cNvPr>
          <p:cNvGrpSpPr/>
          <p:nvPr/>
        </p:nvGrpSpPr>
        <p:grpSpPr>
          <a:xfrm>
            <a:off x="-152400" y="2552701"/>
            <a:ext cx="3861375" cy="2617925"/>
            <a:chOff x="291543" y="2517325"/>
            <a:chExt cx="2574250" cy="1745283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0063BB3-9043-D8C4-CA8A-BC56AED82E02}"/>
                </a:ext>
              </a:extLst>
            </p:cNvPr>
            <p:cNvSpPr txBox="1"/>
            <p:nvPr/>
          </p:nvSpPr>
          <p:spPr>
            <a:xfrm>
              <a:off x="291543" y="3708610"/>
              <a:ext cx="25742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Teleconsultoria </a:t>
              </a:r>
            </a:p>
            <a:p>
              <a:pPr algn="ctr" defTabSz="1371600">
                <a:defRPr/>
              </a:pPr>
              <a:r>
                <a:rPr lang="pt-BR" sz="24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(síncrona e assíncrona)</a:t>
              </a:r>
              <a:endParaRPr lang="pt-BR" sz="24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9C1A960A-A520-35C7-9343-71BECB908E9D}"/>
                </a:ext>
              </a:extLst>
            </p:cNvPr>
            <p:cNvGrpSpPr/>
            <p:nvPr/>
          </p:nvGrpSpPr>
          <p:grpSpPr>
            <a:xfrm>
              <a:off x="1038668" y="2517325"/>
              <a:ext cx="1080000" cy="1080000"/>
              <a:chOff x="1038668" y="2541211"/>
              <a:chExt cx="1080000" cy="1080000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2307FD83-274F-B644-E15C-D493476F6396}"/>
                  </a:ext>
                </a:extLst>
              </p:cNvPr>
              <p:cNvSpPr/>
              <p:nvPr/>
            </p:nvSpPr>
            <p:spPr>
              <a:xfrm>
                <a:off x="1038668" y="2541211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9" name="Imagem 8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DAFA7955-F07E-91AC-F25F-9B4BAEFECA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7" r="69025" b="50000"/>
              <a:stretch/>
            </p:blipFill>
            <p:spPr>
              <a:xfrm>
                <a:off x="1115817" y="2654426"/>
                <a:ext cx="984692" cy="853569"/>
              </a:xfrm>
              <a:prstGeom prst="rect">
                <a:avLst/>
              </a:prstGeom>
            </p:spPr>
          </p:pic>
        </p:grp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A123CF0-DB72-12BD-EE93-D963FC59D3C8}"/>
              </a:ext>
            </a:extLst>
          </p:cNvPr>
          <p:cNvGrpSpPr/>
          <p:nvPr/>
        </p:nvGrpSpPr>
        <p:grpSpPr>
          <a:xfrm>
            <a:off x="3640788" y="2552700"/>
            <a:ext cx="3297701" cy="2248593"/>
            <a:chOff x="2696426" y="2517325"/>
            <a:chExt cx="2198467" cy="1499062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F2C2908-5D32-DCEE-2541-23C93377262E}"/>
                </a:ext>
              </a:extLst>
            </p:cNvPr>
            <p:cNvSpPr txBox="1"/>
            <p:nvPr/>
          </p:nvSpPr>
          <p:spPr>
            <a:xfrm>
              <a:off x="2696426" y="3708610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Teletriagem</a:t>
              </a:r>
              <a:endParaRPr lang="pt-BR" sz="2400" b="1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3BCBEDBB-FF95-F2A1-5689-B01BB74CE89D}"/>
                </a:ext>
              </a:extLst>
            </p:cNvPr>
            <p:cNvGrpSpPr/>
            <p:nvPr/>
          </p:nvGrpSpPr>
          <p:grpSpPr>
            <a:xfrm>
              <a:off x="3255659" y="2517325"/>
              <a:ext cx="1080000" cy="1080000"/>
              <a:chOff x="3255659" y="2529268"/>
              <a:chExt cx="1080000" cy="1080000"/>
            </a:xfrm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E6DBA5BE-0BBE-56B4-5BDF-3EE278C143F0}"/>
                  </a:ext>
                </a:extLst>
              </p:cNvPr>
              <p:cNvSpPr/>
              <p:nvPr/>
            </p:nvSpPr>
            <p:spPr>
              <a:xfrm>
                <a:off x="3255659" y="2529268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Imagem 31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981EB7C5-23E7-E750-E02C-719019768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56" t="2520" r="35969" b="49747"/>
              <a:stretch/>
            </p:blipFill>
            <p:spPr>
              <a:xfrm>
                <a:off x="3332627" y="2679836"/>
                <a:ext cx="926064" cy="802748"/>
              </a:xfrm>
              <a:prstGeom prst="rect">
                <a:avLst/>
              </a:prstGeom>
            </p:spPr>
          </p:pic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57502FF-0CA2-6BB3-2728-58F4D5B4C6FF}"/>
              </a:ext>
            </a:extLst>
          </p:cNvPr>
          <p:cNvGrpSpPr/>
          <p:nvPr/>
        </p:nvGrpSpPr>
        <p:grpSpPr>
          <a:xfrm>
            <a:off x="6870302" y="2552700"/>
            <a:ext cx="3297701" cy="2248593"/>
            <a:chOff x="4913417" y="2517325"/>
            <a:chExt cx="2198467" cy="1499062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6D2C62DA-D8E8-3331-80D9-A4BBBCAD9F91}"/>
                </a:ext>
              </a:extLst>
            </p:cNvPr>
            <p:cNvSpPr txBox="1"/>
            <p:nvPr/>
          </p:nvSpPr>
          <p:spPr>
            <a:xfrm>
              <a:off x="4913417" y="3708610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Teleconsulta</a:t>
              </a:r>
              <a:endParaRPr lang="pt-BR" sz="2400" b="1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E8B24DE8-E843-4F4E-6E73-DC6DF59E0485}"/>
                </a:ext>
              </a:extLst>
            </p:cNvPr>
            <p:cNvGrpSpPr/>
            <p:nvPr/>
          </p:nvGrpSpPr>
          <p:grpSpPr>
            <a:xfrm>
              <a:off x="5472650" y="2517325"/>
              <a:ext cx="1080000" cy="1080000"/>
              <a:chOff x="5472650" y="2517325"/>
              <a:chExt cx="1080000" cy="1080000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D0673F6F-5FD4-ED11-388A-BA7A7F6F17ED}"/>
                  </a:ext>
                </a:extLst>
              </p:cNvPr>
              <p:cNvSpPr/>
              <p:nvPr/>
            </p:nvSpPr>
            <p:spPr>
              <a:xfrm>
                <a:off x="5472650" y="2517325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37" name="Imagem 36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75D17542-7846-A856-F29B-8F404EBB05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24" t="1557" r="2701" b="50710"/>
              <a:stretch/>
            </p:blipFill>
            <p:spPr>
              <a:xfrm>
                <a:off x="5579115" y="2705568"/>
                <a:ext cx="871025" cy="755038"/>
              </a:xfrm>
              <a:prstGeom prst="rect">
                <a:avLst/>
              </a:prstGeom>
            </p:spPr>
          </p:pic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7430B84-6F52-F0FD-6E7C-FCE2FCDE1CAE}"/>
              </a:ext>
            </a:extLst>
          </p:cNvPr>
          <p:cNvGrpSpPr/>
          <p:nvPr/>
        </p:nvGrpSpPr>
        <p:grpSpPr>
          <a:xfrm>
            <a:off x="10099815" y="2552700"/>
            <a:ext cx="3297701" cy="2248593"/>
            <a:chOff x="7130408" y="2517325"/>
            <a:chExt cx="2198467" cy="1499062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91FC56A-3B33-3B16-C399-6843AF8AFFF1}"/>
                </a:ext>
              </a:extLst>
            </p:cNvPr>
            <p:cNvSpPr txBox="1"/>
            <p:nvPr/>
          </p:nvSpPr>
          <p:spPr>
            <a:xfrm>
              <a:off x="7130408" y="3708610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Telediagnóstico</a:t>
              </a: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8609F448-0F7B-C9D3-8175-464A87D2BD51}"/>
                </a:ext>
              </a:extLst>
            </p:cNvPr>
            <p:cNvGrpSpPr/>
            <p:nvPr/>
          </p:nvGrpSpPr>
          <p:grpSpPr>
            <a:xfrm>
              <a:off x="7689641" y="2517325"/>
              <a:ext cx="1080000" cy="1080000"/>
              <a:chOff x="7689641" y="2505382"/>
              <a:chExt cx="1080000" cy="1080000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90DC0691-902F-E3BB-0726-2515D66080D3}"/>
                  </a:ext>
                </a:extLst>
              </p:cNvPr>
              <p:cNvSpPr/>
              <p:nvPr/>
            </p:nvSpPr>
            <p:spPr>
              <a:xfrm>
                <a:off x="7689641" y="2505382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42" name="Imagem 41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4D13FAA0-96EF-490E-A313-B2ADE1A49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0" t="49167" r="68085" b="3100"/>
              <a:stretch/>
            </p:blipFill>
            <p:spPr>
              <a:xfrm>
                <a:off x="7819998" y="2648199"/>
                <a:ext cx="871025" cy="755038"/>
              </a:xfrm>
              <a:prstGeom prst="rect">
                <a:avLst/>
              </a:prstGeom>
            </p:spPr>
          </p:pic>
        </p:grp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339BE33-F2F5-D5A9-F07B-789AF9A449BF}"/>
              </a:ext>
            </a:extLst>
          </p:cNvPr>
          <p:cNvGrpSpPr/>
          <p:nvPr/>
        </p:nvGrpSpPr>
        <p:grpSpPr>
          <a:xfrm>
            <a:off x="13329327" y="2552700"/>
            <a:ext cx="3499986" cy="2248593"/>
            <a:chOff x="9279361" y="2517325"/>
            <a:chExt cx="2333324" cy="1499062"/>
          </a:xfrm>
        </p:grpSpPr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5008D0BC-884E-44E1-EB33-9FA54BE1C7AA}"/>
                </a:ext>
              </a:extLst>
            </p:cNvPr>
            <p:cNvSpPr txBox="1"/>
            <p:nvPr/>
          </p:nvSpPr>
          <p:spPr>
            <a:xfrm>
              <a:off x="9279361" y="3708610"/>
              <a:ext cx="23333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err="1">
                  <a:ea typeface="Calibri" panose="020F0502020204030204" pitchFamily="34" charset="0"/>
                  <a:cs typeface="Arial" panose="020B0604020202020204" pitchFamily="34" charset="0"/>
                </a:rPr>
                <a:t>Telemonitoramento</a:t>
              </a:r>
              <a:endParaRPr lang="pt-BR" sz="24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D08C4CBC-875A-D933-9FAC-33C7C498ACB9}"/>
                </a:ext>
              </a:extLst>
            </p:cNvPr>
            <p:cNvGrpSpPr/>
            <p:nvPr/>
          </p:nvGrpSpPr>
          <p:grpSpPr>
            <a:xfrm>
              <a:off x="9906023" y="2517325"/>
              <a:ext cx="1080000" cy="1080000"/>
              <a:chOff x="9906632" y="2493439"/>
              <a:chExt cx="1080000" cy="1080000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BF402A92-BFC9-9728-0FC6-7FC2C87BB52D}"/>
                  </a:ext>
                </a:extLst>
              </p:cNvPr>
              <p:cNvSpPr/>
              <p:nvPr/>
            </p:nvSpPr>
            <p:spPr>
              <a:xfrm>
                <a:off x="9906632" y="2493439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47" name="Imagem 46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D8114CC1-E717-C092-A523-32C22072B0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39" t="49385" r="34986" b="2882"/>
              <a:stretch/>
            </p:blipFill>
            <p:spPr>
              <a:xfrm>
                <a:off x="10037727" y="2677792"/>
                <a:ext cx="871025" cy="755038"/>
              </a:xfrm>
              <a:prstGeom prst="rect">
                <a:avLst/>
              </a:prstGeom>
            </p:spPr>
          </p:pic>
        </p:grp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C53BA1F3-80E1-2A14-89F5-140C5F508BF1}"/>
              </a:ext>
            </a:extLst>
          </p:cNvPr>
          <p:cNvGrpSpPr/>
          <p:nvPr/>
        </p:nvGrpSpPr>
        <p:grpSpPr>
          <a:xfrm>
            <a:off x="129437" y="5950959"/>
            <a:ext cx="3297701" cy="2245925"/>
            <a:chOff x="479434" y="4782831"/>
            <a:chExt cx="2198467" cy="1497283"/>
          </a:xfrm>
        </p:grpSpPr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684AF6DF-B5A6-66A1-95A8-91629A070F44}"/>
                </a:ext>
              </a:extLst>
            </p:cNvPr>
            <p:cNvSpPr txBox="1"/>
            <p:nvPr/>
          </p:nvSpPr>
          <p:spPr>
            <a:xfrm>
              <a:off x="479434" y="5972337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Teleorientação</a:t>
              </a:r>
              <a:endParaRPr lang="pt-BR" sz="2400" b="1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DB0569F9-E7F0-A9DB-0F35-141AD34EC790}"/>
                </a:ext>
              </a:extLst>
            </p:cNvPr>
            <p:cNvGrpSpPr/>
            <p:nvPr/>
          </p:nvGrpSpPr>
          <p:grpSpPr>
            <a:xfrm>
              <a:off x="1038667" y="4782831"/>
              <a:ext cx="1080000" cy="1080000"/>
              <a:chOff x="1038668" y="4782831"/>
              <a:chExt cx="1080000" cy="1080000"/>
            </a:xfrm>
          </p:grpSpPr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962DFBB1-1DA6-B84E-9D19-BE13356684E5}"/>
                  </a:ext>
                </a:extLst>
              </p:cNvPr>
              <p:cNvSpPr/>
              <p:nvPr/>
            </p:nvSpPr>
            <p:spPr>
              <a:xfrm>
                <a:off x="1038668" y="4782831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Imagem 51" descr="Texto&#10;&#10;Descrição gerada automaticamente com confiança baixa">
                <a:extLst>
                  <a:ext uri="{FF2B5EF4-FFF2-40B4-BE49-F238E27FC236}">
                    <a16:creationId xmlns:a16="http://schemas.microsoft.com/office/drawing/2014/main" id="{4C3A4099-730F-FB28-4804-FA10E4A5C7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18" t="46182" r="1407" b="6085"/>
              <a:stretch/>
            </p:blipFill>
            <p:spPr>
              <a:xfrm>
                <a:off x="1182482" y="4897540"/>
                <a:ext cx="871025" cy="755038"/>
              </a:xfrm>
              <a:prstGeom prst="rect">
                <a:avLst/>
              </a:prstGeom>
            </p:spPr>
          </p:pic>
        </p:grp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10FA4BE-A62A-44E4-C409-28F890664A43}"/>
              </a:ext>
            </a:extLst>
          </p:cNvPr>
          <p:cNvGrpSpPr/>
          <p:nvPr/>
        </p:nvGrpSpPr>
        <p:grpSpPr>
          <a:xfrm>
            <a:off x="3461870" y="5933044"/>
            <a:ext cx="3297701" cy="2263839"/>
            <a:chOff x="2696426" y="4770888"/>
            <a:chExt cx="2198467" cy="1509226"/>
          </a:xfrm>
        </p:grpSpPr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29382615-014F-CBF8-3FE4-26D3E7E87839}"/>
                </a:ext>
              </a:extLst>
            </p:cNvPr>
            <p:cNvSpPr txBox="1"/>
            <p:nvPr/>
          </p:nvSpPr>
          <p:spPr>
            <a:xfrm>
              <a:off x="2696426" y="5972337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Teleinterconsulta</a:t>
              </a:r>
            </a:p>
          </p:txBody>
        </p: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2468DACE-EDB3-8A8A-DED1-4A8ABBAD79D9}"/>
                </a:ext>
              </a:extLst>
            </p:cNvPr>
            <p:cNvGrpSpPr/>
            <p:nvPr/>
          </p:nvGrpSpPr>
          <p:grpSpPr>
            <a:xfrm>
              <a:off x="3255659" y="4770888"/>
              <a:ext cx="1080000" cy="1080000"/>
              <a:chOff x="3255659" y="4770888"/>
              <a:chExt cx="1080000" cy="1080000"/>
            </a:xfrm>
          </p:grpSpPr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0615A909-ECBB-E52E-3FD7-76EC4706CE8E}"/>
                  </a:ext>
                </a:extLst>
              </p:cNvPr>
              <p:cNvSpPr/>
              <p:nvPr/>
            </p:nvSpPr>
            <p:spPr>
              <a:xfrm>
                <a:off x="3255659" y="4770888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57" name="Imagem 56" descr="Uma imagem contendo Código QR&#10;&#10;Descrição gerada automaticamente">
                <a:extLst>
                  <a:ext uri="{FF2B5EF4-FFF2-40B4-BE49-F238E27FC236}">
                    <a16:creationId xmlns:a16="http://schemas.microsoft.com/office/drawing/2014/main" id="{147C9848-7542-3CDA-F527-1CE1182D3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" t="7639" r="67135" b="46373"/>
              <a:stretch/>
            </p:blipFill>
            <p:spPr>
              <a:xfrm>
                <a:off x="3322795" y="4913977"/>
                <a:ext cx="974061" cy="813485"/>
              </a:xfrm>
              <a:prstGeom prst="rect">
                <a:avLst/>
              </a:prstGeom>
            </p:spPr>
          </p:pic>
        </p:grp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6FB32926-1002-E264-3D62-8B9E71C8DD87}"/>
              </a:ext>
            </a:extLst>
          </p:cNvPr>
          <p:cNvGrpSpPr/>
          <p:nvPr/>
        </p:nvGrpSpPr>
        <p:grpSpPr>
          <a:xfrm>
            <a:off x="6794303" y="5915130"/>
            <a:ext cx="3297701" cy="2281754"/>
            <a:chOff x="4996766" y="4758945"/>
            <a:chExt cx="2198467" cy="1521169"/>
          </a:xfrm>
        </p:grpSpPr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D107F292-4F26-1946-D7A4-A7EB480067E8}"/>
                </a:ext>
              </a:extLst>
            </p:cNvPr>
            <p:cNvSpPr txBox="1"/>
            <p:nvPr/>
          </p:nvSpPr>
          <p:spPr>
            <a:xfrm>
              <a:off x="4996766" y="5972337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Tele-educação</a:t>
              </a:r>
            </a:p>
          </p:txBody>
        </p: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97B1746F-D407-E396-8208-324CD605B049}"/>
                </a:ext>
              </a:extLst>
            </p:cNvPr>
            <p:cNvGrpSpPr/>
            <p:nvPr/>
          </p:nvGrpSpPr>
          <p:grpSpPr>
            <a:xfrm>
              <a:off x="5555999" y="4758945"/>
              <a:ext cx="1080000" cy="1080000"/>
              <a:chOff x="5472650" y="4758945"/>
              <a:chExt cx="1080000" cy="1080000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C9D48ED0-A861-3848-03BA-356EAE37C50A}"/>
                  </a:ext>
                </a:extLst>
              </p:cNvPr>
              <p:cNvSpPr/>
              <p:nvPr/>
            </p:nvSpPr>
            <p:spPr>
              <a:xfrm>
                <a:off x="5472650" y="4758945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Imagem 61" descr="Uma imagem contendo Código QR&#10;&#10;Descrição gerada automaticamente">
                <a:extLst>
                  <a:ext uri="{FF2B5EF4-FFF2-40B4-BE49-F238E27FC236}">
                    <a16:creationId xmlns:a16="http://schemas.microsoft.com/office/drawing/2014/main" id="{0C16101E-2370-7F49-99B0-797E0542BD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75" t="8110" r="34250" b="45902"/>
              <a:stretch/>
            </p:blipFill>
            <p:spPr>
              <a:xfrm>
                <a:off x="5585411" y="4969740"/>
                <a:ext cx="876488" cy="731998"/>
              </a:xfrm>
              <a:prstGeom prst="rect">
                <a:avLst/>
              </a:prstGeom>
            </p:spPr>
          </p:pic>
        </p:grp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8540024-1F49-F5BD-266A-05A0236D9B28}"/>
              </a:ext>
            </a:extLst>
          </p:cNvPr>
          <p:cNvGrpSpPr/>
          <p:nvPr/>
        </p:nvGrpSpPr>
        <p:grpSpPr>
          <a:xfrm>
            <a:off x="10126736" y="5897216"/>
            <a:ext cx="3297701" cy="2669000"/>
            <a:chOff x="7130407" y="4747002"/>
            <a:chExt cx="2198467" cy="1779333"/>
          </a:xfrm>
        </p:grpSpPr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2F88FD38-0087-1341-5B8D-54029C04BE2B}"/>
                </a:ext>
              </a:extLst>
            </p:cNvPr>
            <p:cNvSpPr txBox="1"/>
            <p:nvPr/>
          </p:nvSpPr>
          <p:spPr>
            <a:xfrm>
              <a:off x="7130407" y="5972337"/>
              <a:ext cx="219846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Segunda Opinião Formativa</a:t>
              </a:r>
            </a:p>
          </p:txBody>
        </p:sp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06218971-B457-F8A5-10AE-F88DCD780D92}"/>
                </a:ext>
              </a:extLst>
            </p:cNvPr>
            <p:cNvGrpSpPr/>
            <p:nvPr/>
          </p:nvGrpSpPr>
          <p:grpSpPr>
            <a:xfrm>
              <a:off x="7689640" y="4747002"/>
              <a:ext cx="1080000" cy="1080000"/>
              <a:chOff x="7689641" y="4747002"/>
              <a:chExt cx="1080000" cy="1080000"/>
            </a:xfrm>
          </p:grpSpPr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ED4FB04D-2010-9469-A867-D9D7A7123C92}"/>
                  </a:ext>
                </a:extLst>
              </p:cNvPr>
              <p:cNvSpPr/>
              <p:nvPr/>
            </p:nvSpPr>
            <p:spPr>
              <a:xfrm>
                <a:off x="7689641" y="4747002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67" name="Imagem 66" descr="Uma imagem contendo Código QR&#10;&#10;Descrição gerada automaticamente">
                <a:extLst>
                  <a:ext uri="{FF2B5EF4-FFF2-40B4-BE49-F238E27FC236}">
                    <a16:creationId xmlns:a16="http://schemas.microsoft.com/office/drawing/2014/main" id="{6C9A8F84-4483-8117-FB9F-C38C054350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46" t="6101" r="2879" b="47911"/>
              <a:stretch/>
            </p:blipFill>
            <p:spPr>
              <a:xfrm>
                <a:off x="7780670" y="4964747"/>
                <a:ext cx="811830" cy="677999"/>
              </a:xfrm>
              <a:prstGeom prst="rect">
                <a:avLst/>
              </a:prstGeom>
            </p:spPr>
          </p:pic>
        </p:grp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B2482135-056A-4608-97A2-2D937D6FCD28}"/>
              </a:ext>
            </a:extLst>
          </p:cNvPr>
          <p:cNvGrpSpPr/>
          <p:nvPr/>
        </p:nvGrpSpPr>
        <p:grpSpPr>
          <a:xfrm>
            <a:off x="13459167" y="5879301"/>
            <a:ext cx="3297701" cy="2317583"/>
            <a:chOff x="9365921" y="4735059"/>
            <a:chExt cx="2198467" cy="1545055"/>
          </a:xfrm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E0F8674-2FAB-F19C-0455-B7CF947C5DA0}"/>
                </a:ext>
              </a:extLst>
            </p:cNvPr>
            <p:cNvSpPr txBox="1"/>
            <p:nvPr/>
          </p:nvSpPr>
          <p:spPr>
            <a:xfrm>
              <a:off x="9365921" y="5972337"/>
              <a:ext cx="2198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pt-BR" sz="2400" b="1" err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Teleregulação</a:t>
              </a:r>
              <a:endParaRPr lang="pt-BR" sz="2400" b="1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0" name="Agrupar 69">
              <a:extLst>
                <a:ext uri="{FF2B5EF4-FFF2-40B4-BE49-F238E27FC236}">
                  <a16:creationId xmlns:a16="http://schemas.microsoft.com/office/drawing/2014/main" id="{425296E5-4543-D01F-B61F-59FAB7DEE48A}"/>
                </a:ext>
              </a:extLst>
            </p:cNvPr>
            <p:cNvGrpSpPr/>
            <p:nvPr/>
          </p:nvGrpSpPr>
          <p:grpSpPr>
            <a:xfrm>
              <a:off x="9925154" y="4735059"/>
              <a:ext cx="1080000" cy="1080000"/>
              <a:chOff x="9906632" y="4735059"/>
              <a:chExt cx="1080000" cy="1080000"/>
            </a:xfrm>
          </p:grpSpPr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35D955E7-E417-CFA7-9F25-13F13C3106CF}"/>
                  </a:ext>
                </a:extLst>
              </p:cNvPr>
              <p:cNvSpPr/>
              <p:nvPr/>
            </p:nvSpPr>
            <p:spPr>
              <a:xfrm>
                <a:off x="9906632" y="4735059"/>
                <a:ext cx="1080000" cy="1080000"/>
              </a:xfrm>
              <a:prstGeom prst="ellipse">
                <a:avLst/>
              </a:prstGeom>
              <a:solidFill>
                <a:srgbClr val="F07A1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pt-BR" sz="270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pic>
            <p:nvPicPr>
              <p:cNvPr id="72" name="Imagem 71" descr="Uma imagem contendo Código QR&#10;&#10;Descrição gerada automaticamente">
                <a:extLst>
                  <a:ext uri="{FF2B5EF4-FFF2-40B4-BE49-F238E27FC236}">
                    <a16:creationId xmlns:a16="http://schemas.microsoft.com/office/drawing/2014/main" id="{CFD523DC-15A0-7C49-4045-1631CF375F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2" t="50436" r="32344" b="3576"/>
              <a:stretch/>
            </p:blipFill>
            <p:spPr>
              <a:xfrm>
                <a:off x="10010510" y="4959945"/>
                <a:ext cx="871025" cy="677999"/>
              </a:xfrm>
              <a:prstGeom prst="rect">
                <a:avLst/>
              </a:prstGeom>
            </p:spPr>
          </p:pic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9F7C67D-437B-44A0-4745-E43FAD4B94AC}"/>
              </a:ext>
            </a:extLst>
          </p:cNvPr>
          <p:cNvGrpSpPr/>
          <p:nvPr/>
        </p:nvGrpSpPr>
        <p:grpSpPr>
          <a:xfrm>
            <a:off x="222495" y="9258376"/>
            <a:ext cx="12428696" cy="897389"/>
            <a:chOff x="222495" y="9258376"/>
            <a:chExt cx="12428696" cy="897389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07294C5-7DF4-8986-F3FC-535B4680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25819" y="9264149"/>
              <a:ext cx="4068883" cy="891616"/>
            </a:xfrm>
            <a:prstGeom prst="rect">
              <a:avLst/>
            </a:prstGeom>
          </p:spPr>
        </p:pic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30012888-0063-3727-50E6-C19FB8E8661A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7435B782-BFC4-8A50-576E-5B9716751DDE}"/>
                </a:ext>
              </a:extLst>
            </p:cNvPr>
            <p:cNvSpPr/>
            <p:nvPr/>
          </p:nvSpPr>
          <p:spPr>
            <a:xfrm>
              <a:off x="7668052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B06F02F4-FAFF-76F4-3CDE-A1086ECC4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09765" y="9401138"/>
              <a:ext cx="1503219" cy="658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6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90673-E680-EE74-818F-CFA184F00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6185F4B7-2E15-346F-E142-9CA8308AEACA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B17B25A-8BE8-8CBF-8F3C-40322856063C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F26A45C-43BD-1968-6580-0D49E634AC54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638DE8C8-A8C7-C354-BE20-DE6198D16D7D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37C2E8C-B1DB-ABD1-7FB0-FF1AD1B6E020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8D3C03E-16E6-5C49-6965-9B06F833F211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D803526-5AEA-7A2C-B208-2317551EB21F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98BD8368-B5FE-BF1F-8E7A-D206D0C8C2BD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41CFF54-28CF-E6C9-7B6C-AF3152B1910D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57E7356-2226-36D9-68F6-5B1AEA485C63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FC90CFF-2968-847D-4634-E26C76DE96A5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9967B89E-3E42-2B77-3595-977E849DC082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80139E2-72FA-9582-57F2-018766A7C1BE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4E9665C9-4C8C-1388-CD30-9A17AB4454FC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23DEB21C-0F9F-4313-8D3F-E0D58897694D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>
                <a:latin typeface="+mj-lt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E96B278-B02F-1A26-6902-BCA60F6C8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1A377B0B-B6EF-5564-0FDD-0D8088298B31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73" name="Espaço Reservado para Texto 2">
            <a:extLst>
              <a:ext uri="{FF2B5EF4-FFF2-40B4-BE49-F238E27FC236}">
                <a16:creationId xmlns:a16="http://schemas.microsoft.com/office/drawing/2014/main" id="{F9FC4ACB-7CE6-3CEA-3345-6A252C9893E2}"/>
              </a:ext>
            </a:extLst>
          </p:cNvPr>
          <p:cNvSpPr txBox="1">
            <a:spLocks/>
          </p:cNvSpPr>
          <p:nvPr/>
        </p:nvSpPr>
        <p:spPr>
          <a:xfrm>
            <a:off x="532513" y="985464"/>
            <a:ext cx="11296930" cy="166199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kern="0" dirty="0">
                <a:solidFill>
                  <a:srgbClr val="324798"/>
                </a:solidFill>
                <a:latin typeface="Arial Black" panose="020B0A04020102020204" pitchFamily="34" charset="0"/>
              </a:rPr>
              <a:t>Oferta Nacional de Telediagnóstico</a:t>
            </a:r>
          </a:p>
        </p:txBody>
      </p:sp>
      <p:pic>
        <p:nvPicPr>
          <p:cNvPr id="74" name="Imagem 73">
            <a:extLst>
              <a:ext uri="{FF2B5EF4-FFF2-40B4-BE49-F238E27FC236}">
                <a16:creationId xmlns:a16="http://schemas.microsoft.com/office/drawing/2014/main" id="{F2EC4917-B24B-CB41-9D65-D2FC9391BC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9" b="13619"/>
          <a:stretch/>
        </p:blipFill>
        <p:spPr>
          <a:xfrm>
            <a:off x="12414844" y="3325260"/>
            <a:ext cx="5887511" cy="3212259"/>
          </a:xfrm>
          <a:prstGeom prst="roundRect">
            <a:avLst/>
          </a:prstGeom>
        </p:spPr>
      </p:pic>
      <p:pic>
        <p:nvPicPr>
          <p:cNvPr id="75" name="Imagem 74">
            <a:extLst>
              <a:ext uri="{FF2B5EF4-FFF2-40B4-BE49-F238E27FC236}">
                <a16:creationId xmlns:a16="http://schemas.microsoft.com/office/drawing/2014/main" id="{52AF4B4B-C6E4-E007-3053-9C6DC6DD6B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0" b="16316"/>
          <a:stretch/>
        </p:blipFill>
        <p:spPr>
          <a:xfrm>
            <a:off x="12414844" y="0"/>
            <a:ext cx="5887511" cy="3212259"/>
          </a:xfrm>
          <a:prstGeom prst="round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ACB9FAA4-72E3-DE14-E880-6D01EACFCC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41937" r="10315" b="21315"/>
          <a:stretch/>
        </p:blipFill>
        <p:spPr>
          <a:xfrm>
            <a:off x="12438499" y="6650520"/>
            <a:ext cx="5863856" cy="3636480"/>
          </a:xfrm>
          <a:prstGeom prst="roundRect">
            <a:avLst/>
          </a:prstGeom>
        </p:spPr>
      </p:pic>
      <p:sp>
        <p:nvSpPr>
          <p:cNvPr id="77" name="CaixaDeTexto 76">
            <a:extLst>
              <a:ext uri="{FF2B5EF4-FFF2-40B4-BE49-F238E27FC236}">
                <a16:creationId xmlns:a16="http://schemas.microsoft.com/office/drawing/2014/main" id="{002414FB-1656-4C95-E126-548BAA274D70}"/>
              </a:ext>
            </a:extLst>
          </p:cNvPr>
          <p:cNvSpPr txBox="1"/>
          <p:nvPr/>
        </p:nvSpPr>
        <p:spPr>
          <a:xfrm>
            <a:off x="13037270" y="2795370"/>
            <a:ext cx="4825428" cy="369332"/>
          </a:xfrm>
          <a:prstGeom prst="rect">
            <a:avLst/>
          </a:prstGeom>
          <a:solidFill>
            <a:srgbClr val="595959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CASAI Juara/MT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CFCACC4C-D94A-792A-5AFE-98DD8069FD04}"/>
              </a:ext>
            </a:extLst>
          </p:cNvPr>
          <p:cNvSpPr txBox="1"/>
          <p:nvPr/>
        </p:nvSpPr>
        <p:spPr>
          <a:xfrm>
            <a:off x="13037270" y="6128723"/>
            <a:ext cx="4825428" cy="369332"/>
          </a:xfrm>
          <a:prstGeom prst="rect">
            <a:avLst/>
          </a:prstGeom>
          <a:solidFill>
            <a:srgbClr val="595959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CASAI Colíder/MT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DA77CFA4-8AEA-EFF2-B4C3-EE0B09E8D61A}"/>
              </a:ext>
            </a:extLst>
          </p:cNvPr>
          <p:cNvSpPr txBox="1"/>
          <p:nvPr/>
        </p:nvSpPr>
        <p:spPr>
          <a:xfrm>
            <a:off x="13037270" y="9867112"/>
            <a:ext cx="4825428" cy="369332"/>
          </a:xfrm>
          <a:prstGeom prst="rect">
            <a:avLst/>
          </a:prstGeom>
          <a:solidFill>
            <a:srgbClr val="595959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>
                <a:solidFill>
                  <a:schemeClr val="bg1"/>
                </a:solidFill>
                <a:latin typeface="Montserrat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CASAI Peixoto de Azevedo/MT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8FD6536-B91B-51FD-DCEB-F4DE80764B2D}"/>
              </a:ext>
            </a:extLst>
          </p:cNvPr>
          <p:cNvSpPr txBox="1"/>
          <p:nvPr/>
        </p:nvSpPr>
        <p:spPr>
          <a:xfrm>
            <a:off x="8031138" y="7798748"/>
            <a:ext cx="2990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Dados do MS</a:t>
            </a:r>
          </a:p>
          <a:p>
            <a:pPr algn="r"/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Recorte: jan./2023 a set/2024</a:t>
            </a: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9F7F42A-3D1A-9499-267C-14E8DCADCBAC}"/>
              </a:ext>
            </a:extLst>
          </p:cNvPr>
          <p:cNvGrpSpPr/>
          <p:nvPr/>
        </p:nvGrpSpPr>
        <p:grpSpPr>
          <a:xfrm>
            <a:off x="802120" y="2151092"/>
            <a:ext cx="10219362" cy="1512617"/>
            <a:chOff x="921578" y="2015493"/>
            <a:chExt cx="6812908" cy="1008411"/>
          </a:xfrm>
        </p:grpSpPr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08015678-92CE-3A3D-CB9C-00542DC4CFFA}"/>
                </a:ext>
              </a:extLst>
            </p:cNvPr>
            <p:cNvGrpSpPr/>
            <p:nvPr/>
          </p:nvGrpSpPr>
          <p:grpSpPr>
            <a:xfrm>
              <a:off x="3648175" y="2529731"/>
              <a:ext cx="4086311" cy="486424"/>
              <a:chOff x="3867435" y="2529731"/>
              <a:chExt cx="4086311" cy="486424"/>
            </a:xfrm>
          </p:grpSpPr>
          <p:sp>
            <p:nvSpPr>
              <p:cNvPr id="87" name="Retângulo: Cantos Arredondados 86">
                <a:extLst>
                  <a:ext uri="{FF2B5EF4-FFF2-40B4-BE49-F238E27FC236}">
                    <a16:creationId xmlns:a16="http://schemas.microsoft.com/office/drawing/2014/main" id="{38E8A81D-5671-AB3B-D522-85AEDB876A39}"/>
                  </a:ext>
                </a:extLst>
              </p:cNvPr>
              <p:cNvSpPr/>
              <p:nvPr/>
            </p:nvSpPr>
            <p:spPr>
              <a:xfrm>
                <a:off x="4018761" y="2529731"/>
                <a:ext cx="3934985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Telediagnósticos</a:t>
                </a:r>
              </a:p>
            </p:txBody>
          </p:sp>
          <p:sp>
            <p:nvSpPr>
              <p:cNvPr id="88" name="Retângulo: Cantos Arredondados 87">
                <a:extLst>
                  <a:ext uri="{FF2B5EF4-FFF2-40B4-BE49-F238E27FC236}">
                    <a16:creationId xmlns:a16="http://schemas.microsoft.com/office/drawing/2014/main" id="{B10AAAC0-CFC0-F895-398B-8596DDCFC942}"/>
                  </a:ext>
                </a:extLst>
              </p:cNvPr>
              <p:cNvSpPr/>
              <p:nvPr/>
            </p:nvSpPr>
            <p:spPr>
              <a:xfrm>
                <a:off x="3867435" y="2530155"/>
                <a:ext cx="1878032" cy="486000"/>
              </a:xfrm>
              <a:prstGeom prst="roundRect">
                <a:avLst/>
              </a:prstGeom>
              <a:solidFill>
                <a:srgbClr val="3153A0"/>
              </a:solidFill>
              <a:ln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1371600">
                  <a:defRPr/>
                </a:pPr>
                <a:r>
                  <a:rPr lang="pt-BR" sz="420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15.928</a:t>
                </a:r>
              </a:p>
            </p:txBody>
          </p:sp>
        </p:grp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1B0FABA7-7500-07E9-9C84-9133B5AC56BA}"/>
                </a:ext>
              </a:extLst>
            </p:cNvPr>
            <p:cNvSpPr txBox="1"/>
            <p:nvPr/>
          </p:nvSpPr>
          <p:spPr>
            <a:xfrm>
              <a:off x="921578" y="2015493"/>
              <a:ext cx="3452936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defTabSz="1371600">
                <a:defRPr/>
              </a:pPr>
              <a:r>
                <a:rPr lang="pt-BR" sz="3300">
                  <a:solidFill>
                    <a:srgbClr val="F07A1A"/>
                  </a:solidFill>
                  <a:latin typeface="Arial Black" panose="020B0A04020102020204" pitchFamily="34" charset="0"/>
                </a:rPr>
                <a:t>OFTALMOLOGIA</a:t>
              </a:r>
            </a:p>
          </p:txBody>
        </p: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5293CCFC-1E1D-C174-1FFA-CDE425FC926C}"/>
                </a:ext>
              </a:extLst>
            </p:cNvPr>
            <p:cNvGrpSpPr/>
            <p:nvPr/>
          </p:nvGrpSpPr>
          <p:grpSpPr>
            <a:xfrm>
              <a:off x="1030990" y="2537904"/>
              <a:ext cx="2173353" cy="486000"/>
              <a:chOff x="1138136" y="2537904"/>
              <a:chExt cx="2173353" cy="486000"/>
            </a:xfrm>
          </p:grpSpPr>
          <p:sp>
            <p:nvSpPr>
              <p:cNvPr id="85" name="Retângulo: Cantos Arredondados 84">
                <a:extLst>
                  <a:ext uri="{FF2B5EF4-FFF2-40B4-BE49-F238E27FC236}">
                    <a16:creationId xmlns:a16="http://schemas.microsoft.com/office/drawing/2014/main" id="{DC3B13DE-75DC-B2FB-980C-B192B6D5D81F}"/>
                  </a:ext>
                </a:extLst>
              </p:cNvPr>
              <p:cNvSpPr/>
              <p:nvPr/>
            </p:nvSpPr>
            <p:spPr>
              <a:xfrm>
                <a:off x="1138136" y="2537904"/>
                <a:ext cx="2173353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Estados</a:t>
                </a:r>
              </a:p>
            </p:txBody>
          </p:sp>
          <p:sp>
            <p:nvSpPr>
              <p:cNvPr id="86" name="Retângulo: Cantos Arredondados 85">
                <a:extLst>
                  <a:ext uri="{FF2B5EF4-FFF2-40B4-BE49-F238E27FC236}">
                    <a16:creationId xmlns:a16="http://schemas.microsoft.com/office/drawing/2014/main" id="{40E43820-FD85-4952-38E0-8F8C0A83DC6E}"/>
                  </a:ext>
                </a:extLst>
              </p:cNvPr>
              <p:cNvSpPr/>
              <p:nvPr/>
            </p:nvSpPr>
            <p:spPr>
              <a:xfrm>
                <a:off x="1138136" y="2537904"/>
                <a:ext cx="819503" cy="486000"/>
              </a:xfrm>
              <a:prstGeom prst="roundRect">
                <a:avLst/>
              </a:prstGeom>
              <a:solidFill>
                <a:srgbClr val="3153A0"/>
              </a:solidFill>
              <a:ln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1371600">
                  <a:defRPr/>
                </a:pPr>
                <a:r>
                  <a:rPr lang="pt-BR" sz="420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19D0FA26-C0FC-6327-C2AD-EE5FC704B146}"/>
              </a:ext>
            </a:extLst>
          </p:cNvPr>
          <p:cNvGrpSpPr/>
          <p:nvPr/>
        </p:nvGrpSpPr>
        <p:grpSpPr>
          <a:xfrm>
            <a:off x="802121" y="4091509"/>
            <a:ext cx="10207739" cy="1530954"/>
            <a:chOff x="921578" y="3543028"/>
            <a:chExt cx="6805159" cy="1020636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6D9A43E-F005-FC6B-D355-1AA6D95405B1}"/>
                </a:ext>
              </a:extLst>
            </p:cNvPr>
            <p:cNvGrpSpPr/>
            <p:nvPr/>
          </p:nvGrpSpPr>
          <p:grpSpPr>
            <a:xfrm>
              <a:off x="3648174" y="4068684"/>
              <a:ext cx="4078563" cy="486000"/>
              <a:chOff x="3866997" y="4068684"/>
              <a:chExt cx="4078563" cy="486000"/>
            </a:xfrm>
          </p:grpSpPr>
          <p:sp>
            <p:nvSpPr>
              <p:cNvPr id="95" name="Retângulo: Cantos Arredondados 94">
                <a:extLst>
                  <a:ext uri="{FF2B5EF4-FFF2-40B4-BE49-F238E27FC236}">
                    <a16:creationId xmlns:a16="http://schemas.microsoft.com/office/drawing/2014/main" id="{BBE5F98D-7ABE-A1A9-894E-C41F30DD07CC}"/>
                  </a:ext>
                </a:extLst>
              </p:cNvPr>
              <p:cNvSpPr/>
              <p:nvPr/>
            </p:nvSpPr>
            <p:spPr>
              <a:xfrm>
                <a:off x="4018324" y="4068684"/>
                <a:ext cx="3927236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Telediagnósticos</a:t>
                </a:r>
              </a:p>
            </p:txBody>
          </p:sp>
          <p:sp>
            <p:nvSpPr>
              <p:cNvPr id="96" name="Retângulo: Cantos Arredondados 95">
                <a:extLst>
                  <a:ext uri="{FF2B5EF4-FFF2-40B4-BE49-F238E27FC236}">
                    <a16:creationId xmlns:a16="http://schemas.microsoft.com/office/drawing/2014/main" id="{35C2DCC9-B480-19B6-2772-D2DF11016B87}"/>
                  </a:ext>
                </a:extLst>
              </p:cNvPr>
              <p:cNvSpPr/>
              <p:nvPr/>
            </p:nvSpPr>
            <p:spPr>
              <a:xfrm>
                <a:off x="3866997" y="4068684"/>
                <a:ext cx="1878470" cy="486000"/>
              </a:xfrm>
              <a:prstGeom prst="roundRect">
                <a:avLst/>
              </a:prstGeom>
              <a:solidFill>
                <a:srgbClr val="3153A0"/>
              </a:solidFill>
              <a:ln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1371600">
                  <a:defRPr/>
                </a:pPr>
                <a:r>
                  <a:rPr lang="pt-BR" sz="4200" spc="-45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1.029.013</a:t>
                </a:r>
              </a:p>
            </p:txBody>
          </p:sp>
        </p:grp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C3793478-EBC6-D8CD-C77B-889D3F1AC0D4}"/>
                </a:ext>
              </a:extLst>
            </p:cNvPr>
            <p:cNvSpPr txBox="1"/>
            <p:nvPr/>
          </p:nvSpPr>
          <p:spPr>
            <a:xfrm>
              <a:off x="921578" y="3543028"/>
              <a:ext cx="5280947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defTabSz="1371600">
                <a:defRPr/>
              </a:pPr>
              <a:r>
                <a:rPr lang="pt-BR" sz="3300">
                  <a:solidFill>
                    <a:srgbClr val="F07A1A"/>
                  </a:solidFill>
                  <a:latin typeface="Arial Black" panose="020B0A04020102020204" pitchFamily="34" charset="0"/>
                </a:rPr>
                <a:t>ELETROCARDIOGRAMA</a:t>
              </a:r>
            </a:p>
          </p:txBody>
        </p:sp>
        <p:grpSp>
          <p:nvGrpSpPr>
            <p:cNvPr id="92" name="Agrupar 91">
              <a:extLst>
                <a:ext uri="{FF2B5EF4-FFF2-40B4-BE49-F238E27FC236}">
                  <a16:creationId xmlns:a16="http://schemas.microsoft.com/office/drawing/2014/main" id="{8368A304-073E-74FD-808B-DECB3BE42DDC}"/>
                </a:ext>
              </a:extLst>
            </p:cNvPr>
            <p:cNvGrpSpPr/>
            <p:nvPr/>
          </p:nvGrpSpPr>
          <p:grpSpPr>
            <a:xfrm>
              <a:off x="1030990" y="4076433"/>
              <a:ext cx="2173353" cy="487231"/>
              <a:chOff x="1138136" y="4076433"/>
              <a:chExt cx="2173353" cy="487231"/>
            </a:xfrm>
          </p:grpSpPr>
          <p:sp>
            <p:nvSpPr>
              <p:cNvPr id="93" name="Retângulo: Cantos Arredondados 92">
                <a:extLst>
                  <a:ext uri="{FF2B5EF4-FFF2-40B4-BE49-F238E27FC236}">
                    <a16:creationId xmlns:a16="http://schemas.microsoft.com/office/drawing/2014/main" id="{A8982BC2-4ECB-5680-BD80-AEF26C15AC80}"/>
                  </a:ext>
                </a:extLst>
              </p:cNvPr>
              <p:cNvSpPr/>
              <p:nvPr/>
            </p:nvSpPr>
            <p:spPr>
              <a:xfrm>
                <a:off x="1138136" y="4077664"/>
                <a:ext cx="2173353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Estados</a:t>
                </a:r>
              </a:p>
            </p:txBody>
          </p:sp>
          <p:sp>
            <p:nvSpPr>
              <p:cNvPr id="94" name="Retângulo: Cantos Arredondados 93">
                <a:extLst>
                  <a:ext uri="{FF2B5EF4-FFF2-40B4-BE49-F238E27FC236}">
                    <a16:creationId xmlns:a16="http://schemas.microsoft.com/office/drawing/2014/main" id="{C2187D43-A0A8-186E-D2AF-126D0BA86D7A}"/>
                  </a:ext>
                </a:extLst>
              </p:cNvPr>
              <p:cNvSpPr/>
              <p:nvPr/>
            </p:nvSpPr>
            <p:spPr>
              <a:xfrm>
                <a:off x="1138137" y="4076433"/>
                <a:ext cx="819503" cy="486000"/>
              </a:xfrm>
              <a:prstGeom prst="roundRect">
                <a:avLst/>
              </a:prstGeom>
              <a:solidFill>
                <a:srgbClr val="3153A0"/>
              </a:solidFill>
              <a:ln w="28575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1371600">
                  <a:defRPr/>
                </a:pPr>
                <a:r>
                  <a:rPr lang="pt-BR" sz="420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12</a:t>
                </a:r>
              </a:p>
            </p:txBody>
          </p:sp>
        </p:grp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B9574205-821B-B1E3-FE56-2D41192A469F}"/>
              </a:ext>
            </a:extLst>
          </p:cNvPr>
          <p:cNvGrpSpPr/>
          <p:nvPr/>
        </p:nvGrpSpPr>
        <p:grpSpPr>
          <a:xfrm>
            <a:off x="802121" y="6031927"/>
            <a:ext cx="10207739" cy="1524999"/>
            <a:chOff x="921578" y="5050562"/>
            <a:chExt cx="6805159" cy="1016666"/>
          </a:xfrm>
        </p:grpSpPr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9FD36C20-C1F5-CD48-83A5-F3D9684AB333}"/>
                </a:ext>
              </a:extLst>
            </p:cNvPr>
            <p:cNvGrpSpPr/>
            <p:nvPr/>
          </p:nvGrpSpPr>
          <p:grpSpPr>
            <a:xfrm>
              <a:off x="3648174" y="5573126"/>
              <a:ext cx="4078563" cy="486353"/>
              <a:chOff x="3866997" y="5573126"/>
              <a:chExt cx="4078563" cy="486353"/>
            </a:xfrm>
          </p:grpSpPr>
          <p:sp>
            <p:nvSpPr>
              <p:cNvPr id="103" name="Retângulo: Cantos Arredondados 102">
                <a:extLst>
                  <a:ext uri="{FF2B5EF4-FFF2-40B4-BE49-F238E27FC236}">
                    <a16:creationId xmlns:a16="http://schemas.microsoft.com/office/drawing/2014/main" id="{0F053FF2-4A7C-4068-AA75-1D722E108824}"/>
                  </a:ext>
                </a:extLst>
              </p:cNvPr>
              <p:cNvSpPr/>
              <p:nvPr/>
            </p:nvSpPr>
            <p:spPr>
              <a:xfrm>
                <a:off x="4018324" y="5573126"/>
                <a:ext cx="3927236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Telediagnósticos</a:t>
                </a:r>
              </a:p>
            </p:txBody>
          </p:sp>
          <p:sp>
            <p:nvSpPr>
              <p:cNvPr id="104" name="Retângulo: Cantos Arredondados 103">
                <a:extLst>
                  <a:ext uri="{FF2B5EF4-FFF2-40B4-BE49-F238E27FC236}">
                    <a16:creationId xmlns:a16="http://schemas.microsoft.com/office/drawing/2014/main" id="{36564C5D-FB5A-78AD-A0E1-EDDCD7BE0C0F}"/>
                  </a:ext>
                </a:extLst>
              </p:cNvPr>
              <p:cNvSpPr/>
              <p:nvPr/>
            </p:nvSpPr>
            <p:spPr>
              <a:xfrm>
                <a:off x="3866997" y="5573479"/>
                <a:ext cx="1875345" cy="486000"/>
              </a:xfrm>
              <a:prstGeom prst="roundRect">
                <a:avLst/>
              </a:prstGeom>
              <a:solidFill>
                <a:srgbClr val="3153A0"/>
              </a:solidFill>
              <a:ln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defRPr/>
                </a:pPr>
                <a:r>
                  <a:rPr lang="pt-BR" sz="420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548.022</a:t>
                </a:r>
              </a:p>
            </p:txBody>
          </p:sp>
        </p:grp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E947311D-9D23-1508-0202-2760FA68959F}"/>
                </a:ext>
              </a:extLst>
            </p:cNvPr>
            <p:cNvSpPr txBox="1"/>
            <p:nvPr/>
          </p:nvSpPr>
          <p:spPr>
            <a:xfrm>
              <a:off x="921578" y="5050562"/>
              <a:ext cx="5280947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pPr defTabSz="1371600">
                <a:defRPr/>
              </a:pPr>
              <a:r>
                <a:rPr lang="pt-BR" sz="3300">
                  <a:solidFill>
                    <a:srgbClr val="F07A1A"/>
                  </a:solidFill>
                  <a:latin typeface="Arial Black" panose="020B0A04020102020204" pitchFamily="34" charset="0"/>
                </a:rPr>
                <a:t>DERMATOLOGIA</a:t>
              </a:r>
            </a:p>
          </p:txBody>
        </p:sp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D966E347-1CBA-350A-6206-F155C694E927}"/>
                </a:ext>
              </a:extLst>
            </p:cNvPr>
            <p:cNvGrpSpPr/>
            <p:nvPr/>
          </p:nvGrpSpPr>
          <p:grpSpPr>
            <a:xfrm>
              <a:off x="1030990" y="5579410"/>
              <a:ext cx="2173353" cy="487818"/>
              <a:chOff x="1138136" y="5579410"/>
              <a:chExt cx="2173353" cy="487818"/>
            </a:xfrm>
          </p:grpSpPr>
          <p:sp>
            <p:nvSpPr>
              <p:cNvPr id="101" name="Retângulo: Cantos Arredondados 100">
                <a:extLst>
                  <a:ext uri="{FF2B5EF4-FFF2-40B4-BE49-F238E27FC236}">
                    <a16:creationId xmlns:a16="http://schemas.microsoft.com/office/drawing/2014/main" id="{0736B799-64DA-5DDC-8DE4-1575CEE7EDBF}"/>
                  </a:ext>
                </a:extLst>
              </p:cNvPr>
              <p:cNvSpPr/>
              <p:nvPr/>
            </p:nvSpPr>
            <p:spPr>
              <a:xfrm>
                <a:off x="1138136" y="5579410"/>
                <a:ext cx="2173353" cy="486000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50000" rtlCol="0" anchor="ctr"/>
              <a:lstStyle/>
              <a:p>
                <a:pPr defTabSz="1371600">
                  <a:defRPr/>
                </a:pPr>
                <a:r>
                  <a:rPr lang="pt-BR" sz="2700">
                    <a:solidFill>
                      <a:srgbClr val="324798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Estados</a:t>
                </a:r>
              </a:p>
            </p:txBody>
          </p:sp>
          <p:sp>
            <p:nvSpPr>
              <p:cNvPr id="102" name="Retângulo: Cantos Arredondados 101">
                <a:extLst>
                  <a:ext uri="{FF2B5EF4-FFF2-40B4-BE49-F238E27FC236}">
                    <a16:creationId xmlns:a16="http://schemas.microsoft.com/office/drawing/2014/main" id="{269F1BCA-552A-313E-8FA1-3780C71D2902}"/>
                  </a:ext>
                </a:extLst>
              </p:cNvPr>
              <p:cNvSpPr/>
              <p:nvPr/>
            </p:nvSpPr>
            <p:spPr>
              <a:xfrm>
                <a:off x="1138137" y="5581228"/>
                <a:ext cx="819503" cy="486000"/>
              </a:xfrm>
              <a:prstGeom prst="roundRect">
                <a:avLst/>
              </a:prstGeom>
              <a:solidFill>
                <a:srgbClr val="3153A0"/>
              </a:solidFill>
              <a:ln>
                <a:solidFill>
                  <a:srgbClr val="32479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1371600">
                  <a:defRPr/>
                </a:pPr>
                <a:r>
                  <a:rPr lang="pt-BR" sz="420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14</a:t>
                </a:r>
              </a:p>
            </p:txBody>
          </p:sp>
        </p:grpSp>
      </p:grp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96462F22-BFE9-E801-40BB-0AA8921AEAA3}"/>
              </a:ext>
            </a:extLst>
          </p:cNvPr>
          <p:cNvSpPr txBox="1"/>
          <p:nvPr/>
        </p:nvSpPr>
        <p:spPr>
          <a:xfrm>
            <a:off x="1101080" y="7798749"/>
            <a:ext cx="29903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500" b="1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endParaRPr lang="pt-BR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AutoShape 19">
            <a:extLst>
              <a:ext uri="{FF2B5EF4-FFF2-40B4-BE49-F238E27FC236}">
                <a16:creationId xmlns:a16="http://schemas.microsoft.com/office/drawing/2014/main" id="{DD07D0F3-37F2-6F94-966C-F899CEFC3852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979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3251E-5C4D-72B6-2037-393F4084B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63C78C7E-AC05-EFB9-5474-E8A1D4D876B4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29EF757-AB3C-2198-CC99-B1BD19F6D3C2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76C1C93-0A33-79AA-C673-3B1937FA68DA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6642F896-D6FA-110D-55F7-99FDFDC62CBE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4515EB8-11A9-4BA7-B583-D8A5D97AE686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8DFDC1F-BB6D-D07A-1A62-23BAD0370E9D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A49DA09-D770-EDF5-7AE3-D3701F722CEC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B94B911-FD9B-5298-1E91-345E1CE39D11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41608D6-A322-73BC-26E4-8E3B85849C2D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1F3ECAC-C3FB-D10A-C986-E0CD4B7839D1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8FFED5B-8052-7BEB-49AD-B655954E50A6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76FD0932-4FAA-14FF-2571-6071277DB51A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E79B019-82EF-2D7E-6280-94A44ECC2A20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pic>
        <p:nvPicPr>
          <p:cNvPr id="2" name="Picture 14" descr="SIBIONICS CGM GS1 - Sistema de monitoramento contínuo de glicose">
            <a:extLst>
              <a:ext uri="{FF2B5EF4-FFF2-40B4-BE49-F238E27FC236}">
                <a16:creationId xmlns:a16="http://schemas.microsoft.com/office/drawing/2014/main" id="{826AB4D6-A08F-8171-7DD7-719D399F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86" y="5527497"/>
            <a:ext cx="4696957" cy="46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EagleView Portable Wireless Ultrasound Machine with Linear, Convex ...">
            <a:extLst>
              <a:ext uri="{FF2B5EF4-FFF2-40B4-BE49-F238E27FC236}">
                <a16:creationId xmlns:a16="http://schemas.microsoft.com/office/drawing/2014/main" id="{EB400608-C827-6C55-7BA6-73C95E1F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50" y="849056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F7D6AF00-7EED-170B-5B13-CDBFA7B65D8B}"/>
              </a:ext>
            </a:extLst>
          </p:cNvPr>
          <p:cNvSpPr txBox="1"/>
          <p:nvPr/>
        </p:nvSpPr>
        <p:spPr>
          <a:xfrm>
            <a:off x="4590465" y="4620956"/>
            <a:ext cx="350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313"/>
              </a:spcAft>
            </a:pPr>
            <a:r>
              <a:rPr lang="pt-BR" sz="2000" b="1" i="0" dirty="0">
                <a:effectLst/>
              </a:rPr>
              <a:t>Wireless </a:t>
            </a:r>
            <a:r>
              <a:rPr lang="pt-BR" sz="2000" b="1" i="0" dirty="0" err="1">
                <a:effectLst/>
              </a:rPr>
              <a:t>Ultrasound</a:t>
            </a:r>
            <a:endParaRPr lang="pt-BR" sz="2000" b="1" i="0" dirty="0">
              <a:effectLst/>
            </a:endParaRPr>
          </a:p>
        </p:txBody>
      </p:sp>
      <p:pic>
        <p:nvPicPr>
          <p:cNvPr id="76" name="Picture 8" descr="Dermatoscópios">
            <a:extLst>
              <a:ext uri="{FF2B5EF4-FFF2-40B4-BE49-F238E27FC236}">
                <a16:creationId xmlns:a16="http://schemas.microsoft.com/office/drawing/2014/main" id="{DEC0FDD5-7BAB-691D-EEB6-1EEA7431E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35000"/>
          <a:stretch>
            <a:fillRect/>
          </a:stretch>
        </p:blipFill>
        <p:spPr bwMode="auto">
          <a:xfrm>
            <a:off x="8829789" y="1027876"/>
            <a:ext cx="2812781" cy="34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ixaDeTexto 76">
            <a:extLst>
              <a:ext uri="{FF2B5EF4-FFF2-40B4-BE49-F238E27FC236}">
                <a16:creationId xmlns:a16="http://schemas.microsoft.com/office/drawing/2014/main" id="{D44B5983-A09E-BBF3-75F0-C98EE5E6C3BF}"/>
              </a:ext>
            </a:extLst>
          </p:cNvPr>
          <p:cNvSpPr txBox="1"/>
          <p:nvPr/>
        </p:nvSpPr>
        <p:spPr>
          <a:xfrm>
            <a:off x="9207142" y="4646238"/>
            <a:ext cx="1828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 err="1">
                <a:effectLst/>
              </a:rPr>
              <a:t>Dermatoscópio</a:t>
            </a:r>
            <a:endParaRPr lang="pt-BR" sz="2000" dirty="0"/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D14A24CC-1468-EA5A-F9CF-33881080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432" y="1888430"/>
            <a:ext cx="4605575" cy="26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99833105-864B-7698-218A-8B55EE1808D4}"/>
              </a:ext>
            </a:extLst>
          </p:cNvPr>
          <p:cNvSpPr txBox="1"/>
          <p:nvPr/>
        </p:nvSpPr>
        <p:spPr>
          <a:xfrm>
            <a:off x="11929375" y="4705279"/>
            <a:ext cx="4358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>
                <a:solidFill>
                  <a:srgbClr val="111111"/>
                </a:solidFill>
                <a:effectLst/>
              </a:rPr>
              <a:t>Monitor de Pressão Arterial e  ECG</a:t>
            </a:r>
            <a:endParaRPr lang="pt-BR" sz="2000" b="1" dirty="0"/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D25D1F25-36E5-6941-344B-2C7BE2F4234A}"/>
              </a:ext>
            </a:extLst>
          </p:cNvPr>
          <p:cNvSpPr txBox="1"/>
          <p:nvPr/>
        </p:nvSpPr>
        <p:spPr>
          <a:xfrm>
            <a:off x="7428180" y="9882681"/>
            <a:ext cx="6020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>
                <a:effectLst/>
              </a:rPr>
              <a:t>Sistema de Monitoramento Contínuo de Glicose</a:t>
            </a:r>
            <a:endParaRPr lang="pt-BR" sz="2000" b="1" dirty="0"/>
          </a:p>
        </p:txBody>
      </p:sp>
      <p:pic>
        <p:nvPicPr>
          <p:cNvPr id="82" name="Picture 16">
            <a:extLst>
              <a:ext uri="{FF2B5EF4-FFF2-40B4-BE49-F238E27FC236}">
                <a16:creationId xmlns:a16="http://schemas.microsoft.com/office/drawing/2014/main" id="{514E8BFA-6BC5-EA2D-BE60-520CCED7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963" y="6725060"/>
            <a:ext cx="3235995" cy="32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8">
            <a:extLst>
              <a:ext uri="{FF2B5EF4-FFF2-40B4-BE49-F238E27FC236}">
                <a16:creationId xmlns:a16="http://schemas.microsoft.com/office/drawing/2014/main" id="{3151B300-05DB-CAB4-F973-77F31B6D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34659"/>
          <a:stretch>
            <a:fillRect/>
          </a:stretch>
        </p:blipFill>
        <p:spPr bwMode="auto">
          <a:xfrm>
            <a:off x="13424004" y="5609384"/>
            <a:ext cx="2163057" cy="10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AutoShape 14">
            <a:extLst>
              <a:ext uri="{FF2B5EF4-FFF2-40B4-BE49-F238E27FC236}">
                <a16:creationId xmlns:a16="http://schemas.microsoft.com/office/drawing/2014/main" id="{3D74263A-8C5D-D5C3-2540-64A69A0EF443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61D454D4-C8D9-D29D-919A-D8EB7DB2E0EE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86" name="AutoShape 19">
            <a:extLst>
              <a:ext uri="{FF2B5EF4-FFF2-40B4-BE49-F238E27FC236}">
                <a16:creationId xmlns:a16="http://schemas.microsoft.com/office/drawing/2014/main" id="{016D29BB-0FBE-4140-3E2F-257CDD51AE95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C3C9EB8D-846B-1345-074F-CB905920E831}"/>
              </a:ext>
            </a:extLst>
          </p:cNvPr>
          <p:cNvSpPr txBox="1"/>
          <p:nvPr/>
        </p:nvSpPr>
        <p:spPr>
          <a:xfrm>
            <a:off x="1215564" y="3766561"/>
            <a:ext cx="22525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Smartwatch</a:t>
            </a:r>
          </a:p>
          <a:p>
            <a:r>
              <a:rPr lang="pt-BR" sz="2000" dirty="0"/>
              <a:t>Sensores de ECG</a:t>
            </a:r>
          </a:p>
          <a:p>
            <a:r>
              <a:rPr lang="pt-BR" sz="2000" dirty="0"/>
              <a:t>Monitor de pressão</a:t>
            </a:r>
          </a:p>
          <a:p>
            <a:r>
              <a:rPr lang="pt-BR" sz="2000" dirty="0"/>
              <a:t>Rigidez arterial</a:t>
            </a:r>
          </a:p>
          <a:p>
            <a:r>
              <a:rPr lang="pt-BR" sz="2000" dirty="0"/>
              <a:t>Oxigênio no sangue</a:t>
            </a:r>
          </a:p>
          <a:p>
            <a:r>
              <a:rPr lang="pt-BR" sz="2000" dirty="0"/>
              <a:t>Apneia no sono</a:t>
            </a:r>
          </a:p>
          <a:p>
            <a:r>
              <a:rPr lang="pt-BR" sz="2000" dirty="0"/>
              <a:t>Glicemia</a:t>
            </a: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1B2A8D3C-776C-D23B-1D2C-B34A921055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995" b="4352"/>
          <a:stretch>
            <a:fillRect/>
          </a:stretch>
        </p:blipFill>
        <p:spPr>
          <a:xfrm>
            <a:off x="448256" y="758343"/>
            <a:ext cx="3019846" cy="3116364"/>
          </a:xfrm>
          <a:prstGeom prst="rect">
            <a:avLst/>
          </a:prstGeom>
        </p:spPr>
      </p:pic>
      <p:sp>
        <p:nvSpPr>
          <p:cNvPr id="92" name="CaixaDeTexto 91">
            <a:extLst>
              <a:ext uri="{FF2B5EF4-FFF2-40B4-BE49-F238E27FC236}">
                <a16:creationId xmlns:a16="http://schemas.microsoft.com/office/drawing/2014/main" id="{E03EC799-9830-37BA-85AC-60E2F35C045E}"/>
              </a:ext>
            </a:extLst>
          </p:cNvPr>
          <p:cNvSpPr txBox="1"/>
          <p:nvPr/>
        </p:nvSpPr>
        <p:spPr>
          <a:xfrm>
            <a:off x="14108619" y="9936718"/>
            <a:ext cx="94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dirty="0">
                <a:solidFill>
                  <a:srgbClr val="111111"/>
                </a:solidFill>
                <a:effectLst/>
              </a:rPr>
              <a:t>ECG</a:t>
            </a:r>
            <a:endParaRPr lang="pt-BR" dirty="0"/>
          </a:p>
        </p:txBody>
      </p:sp>
      <p:pic>
        <p:nvPicPr>
          <p:cNvPr id="94" name="Imagem 93">
            <a:extLst>
              <a:ext uri="{FF2B5EF4-FFF2-40B4-BE49-F238E27FC236}">
                <a16:creationId xmlns:a16="http://schemas.microsoft.com/office/drawing/2014/main" id="{F4663568-E9E7-62E5-64B0-FCABE3189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67" y="6166573"/>
            <a:ext cx="2957456" cy="3362084"/>
          </a:xfrm>
          <a:prstGeom prst="rect">
            <a:avLst/>
          </a:prstGeom>
        </p:spPr>
      </p:pic>
      <p:sp>
        <p:nvSpPr>
          <p:cNvPr id="98" name="CaixaDeTexto 97">
            <a:extLst>
              <a:ext uri="{FF2B5EF4-FFF2-40B4-BE49-F238E27FC236}">
                <a16:creationId xmlns:a16="http://schemas.microsoft.com/office/drawing/2014/main" id="{D507B6B7-C789-09DB-E4E7-C00BD98C5C2F}"/>
              </a:ext>
            </a:extLst>
          </p:cNvPr>
          <p:cNvSpPr txBox="1"/>
          <p:nvPr/>
        </p:nvSpPr>
        <p:spPr>
          <a:xfrm>
            <a:off x="303653" y="9640412"/>
            <a:ext cx="2252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E</a:t>
            </a:r>
            <a:r>
              <a:rPr lang="pt-BR" sz="2000" b="1" i="0" dirty="0">
                <a:effectLst/>
              </a:rPr>
              <a:t>stetoscópio digital</a:t>
            </a:r>
            <a:endParaRPr lang="pt-BR" sz="2000" b="1" dirty="0"/>
          </a:p>
        </p:txBody>
      </p:sp>
      <p:sp>
        <p:nvSpPr>
          <p:cNvPr id="99" name="Rectangle 1">
            <a:extLst>
              <a:ext uri="{FF2B5EF4-FFF2-40B4-BE49-F238E27FC236}">
                <a16:creationId xmlns:a16="http://schemas.microsoft.com/office/drawing/2014/main" id="{12E53C5A-61CD-98AB-A8EB-7147692B5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682" y="8392856"/>
            <a:ext cx="295745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Amplifica os sons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/>
              <a:t>Permite gravação de áudio para posterior análise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Conectividade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V</a:t>
            </a:r>
            <a:r>
              <a:rPr kumimoji="0" lang="pt-BR" altLang="pt-B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isualização de fonocardiograma</a:t>
            </a:r>
          </a:p>
        </p:txBody>
      </p:sp>
    </p:spTree>
    <p:extLst>
      <p:ext uri="{BB962C8B-B14F-4D97-AF65-F5344CB8AC3E}">
        <p14:creationId xmlns:p14="http://schemas.microsoft.com/office/powerpoint/2010/main" val="100714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CE0DC-0C4C-17D5-D13E-DD98B1B3E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90F43E90-DD81-CDF0-1636-CD3A8EBA9D09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2B91DB5-414B-B552-159A-D6BEAC9143A2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620F968-B1A5-39BC-60E5-B7FB27695FDD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C546FEB7-D4BD-CBD2-83F3-CD3BDCA441F9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A4AEF67-8519-91B8-B159-8F40DC5EB373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35CBAC7-A1E6-2E34-8588-C896824DB41B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73BB434-9EBB-E395-8FC9-398C9DBECEC0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3E3D21A-9D5E-B732-2A4F-B374D3844F97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817F775-A99D-39A3-7217-62C1351DF5E5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BE2A84D-DE0F-9A19-4334-185189AA04DA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2186B33-55C5-BA0A-002A-1D51FBFA0C54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A336B256-F274-D5C2-1765-FB561A444FFA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093EDAC-CC25-52DD-B806-863B38D717E5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49D9022-47E2-3B69-4D7F-84E1FB6E8379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D1A3499F-81C9-664A-613D-580044CEF8B9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>
                <a:latin typeface="+mj-lt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0CFBDA4C-AC7A-A200-53A0-5F5813C7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C8E9334F-D7FB-5E52-31D4-7AA0F69A2F04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84" name="AutoShape 14">
            <a:extLst>
              <a:ext uri="{FF2B5EF4-FFF2-40B4-BE49-F238E27FC236}">
                <a16:creationId xmlns:a16="http://schemas.microsoft.com/office/drawing/2014/main" id="{392FDD78-7F74-4FFD-323F-20C134AB8D9C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2552C712-6335-3A73-BD84-9257D50D4DAC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86" name="AutoShape 19">
            <a:extLst>
              <a:ext uri="{FF2B5EF4-FFF2-40B4-BE49-F238E27FC236}">
                <a16:creationId xmlns:a16="http://schemas.microsoft.com/office/drawing/2014/main" id="{7E0FCA89-9D02-8BF0-3950-CF942BC32763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B3220C-3846-608E-0ACA-E86B03353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694" y="3073944"/>
            <a:ext cx="8183117" cy="48298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B69F8A-29B1-B43C-E305-2A51E29BF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76" y="6255598"/>
            <a:ext cx="4643728" cy="288792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19A921A-0F24-0C8A-334D-DC6980A5438C}"/>
              </a:ext>
            </a:extLst>
          </p:cNvPr>
          <p:cNvSpPr txBox="1"/>
          <p:nvPr/>
        </p:nvSpPr>
        <p:spPr>
          <a:xfrm>
            <a:off x="409592" y="5197570"/>
            <a:ext cx="7418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i="0" dirty="0">
                <a:effectLst/>
                <a:latin typeface="+mj-lt"/>
              </a:rPr>
              <a:t>Pacote de Telemedicina </a:t>
            </a:r>
            <a:r>
              <a:rPr lang="pt-BR" b="1" i="1" dirty="0" err="1">
                <a:effectLst/>
                <a:latin typeface="+mj-lt"/>
              </a:rPr>
              <a:t>All</a:t>
            </a:r>
            <a:r>
              <a:rPr lang="pt-BR" b="1" i="1" dirty="0">
                <a:effectLst/>
                <a:latin typeface="+mj-lt"/>
              </a:rPr>
              <a:t> in </a:t>
            </a:r>
            <a:r>
              <a:rPr lang="pt-BR" b="1" i="1" dirty="0" err="1">
                <a:effectLst/>
                <a:latin typeface="+mj-lt"/>
              </a:rPr>
              <a:t>One</a:t>
            </a:r>
            <a:r>
              <a:rPr lang="pt-BR" b="1" i="0" dirty="0">
                <a:effectLst/>
                <a:latin typeface="+mj-lt"/>
              </a:rPr>
              <a:t> da </a:t>
            </a:r>
            <a:r>
              <a:rPr lang="pt-BR" b="1" dirty="0">
                <a:latin typeface="+mj-lt"/>
              </a:rPr>
              <a:t>OPAS </a:t>
            </a:r>
            <a:r>
              <a:rPr lang="pt-BR" dirty="0">
                <a:latin typeface="+mj-lt"/>
              </a:rPr>
              <a:t>(monitor de pressão arterial, glicosímetro, termômetro, equipamento de ECG e monitor de frequência cardíaca e oximetria). </a:t>
            </a:r>
          </a:p>
        </p:txBody>
      </p:sp>
      <p:pic>
        <p:nvPicPr>
          <p:cNvPr id="7" name="Picture 4" descr="Foto do kit de telessaúde da OPAS">
            <a:extLst>
              <a:ext uri="{FF2B5EF4-FFF2-40B4-BE49-F238E27FC236}">
                <a16:creationId xmlns:a16="http://schemas.microsoft.com/office/drawing/2014/main" id="{F87127FD-15E0-0CAC-EE52-DDB2647A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9" y="837234"/>
            <a:ext cx="7391400" cy="433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D119AAF-34A9-8FCA-D8B8-98414D66DE5C}"/>
              </a:ext>
            </a:extLst>
          </p:cNvPr>
          <p:cNvSpPr txBox="1"/>
          <p:nvPr/>
        </p:nvSpPr>
        <p:spPr>
          <a:xfrm>
            <a:off x="5289473" y="7580627"/>
            <a:ext cx="2213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111111"/>
                </a:solidFill>
                <a:effectLst/>
                <a:latin typeface="+mj-lt"/>
              </a:rPr>
              <a:t>ECG Portátil </a:t>
            </a:r>
          </a:p>
          <a:p>
            <a:r>
              <a:rPr lang="pt-BR" dirty="0">
                <a:solidFill>
                  <a:srgbClr val="111111"/>
                </a:solidFill>
                <a:latin typeface="+mj-lt"/>
              </a:rPr>
              <a:t>1</a:t>
            </a:r>
            <a:r>
              <a:rPr lang="pt-BR" b="0" i="0" dirty="0">
                <a:solidFill>
                  <a:srgbClr val="111111"/>
                </a:solidFill>
                <a:effectLst/>
                <a:latin typeface="+mj-lt"/>
              </a:rPr>
              <a:t>2 derivações</a:t>
            </a:r>
            <a:endParaRPr lang="pt-BR" dirty="0">
              <a:latin typeface="+mj-lt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9302BCB-3932-54FC-2C61-3DB2C5708B38}"/>
              </a:ext>
            </a:extLst>
          </p:cNvPr>
          <p:cNvSpPr txBox="1"/>
          <p:nvPr/>
        </p:nvSpPr>
        <p:spPr>
          <a:xfrm>
            <a:off x="10611945" y="2421305"/>
            <a:ext cx="4799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</a:rPr>
              <a:t>L</a:t>
            </a:r>
            <a:r>
              <a:rPr lang="en-US" sz="2400" b="1" i="0" dirty="0" err="1">
                <a:effectLst/>
                <a:latin typeface="+mj-lt"/>
              </a:rPr>
              <a:t>aboratório</a:t>
            </a:r>
            <a:r>
              <a:rPr lang="en-US" sz="2400" b="1" i="0" dirty="0">
                <a:effectLst/>
                <a:latin typeface="+mj-lt"/>
              </a:rPr>
              <a:t> Point of Care - PoC</a:t>
            </a:r>
            <a:endParaRPr lang="pt-B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96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8288-CB41-6F0C-BFF3-BE0F1F95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D5D4F947-2779-2B7E-5865-EF6D7A304E79}"/>
              </a:ext>
            </a:extLst>
          </p:cNvPr>
          <p:cNvGrpSpPr/>
          <p:nvPr/>
        </p:nvGrpSpPr>
        <p:grpSpPr>
          <a:xfrm rot="-10800000">
            <a:off x="16546037" y="0"/>
            <a:ext cx="1780063" cy="10287000"/>
            <a:chOff x="0" y="0"/>
            <a:chExt cx="468823" cy="270933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B710A9A-9CED-D3D4-71FF-7DD834581392}"/>
                </a:ext>
              </a:extLst>
            </p:cNvPr>
            <p:cNvSpPr/>
            <p:nvPr/>
          </p:nvSpPr>
          <p:spPr>
            <a:xfrm>
              <a:off x="0" y="0"/>
              <a:ext cx="468823" cy="2709333"/>
            </a:xfrm>
            <a:custGeom>
              <a:avLst/>
              <a:gdLst/>
              <a:ahLst/>
              <a:cxnLst/>
              <a:rect l="l" t="t" r="r" b="b"/>
              <a:pathLst>
                <a:path w="468823" h="2709333">
                  <a:moveTo>
                    <a:pt x="0" y="0"/>
                  </a:moveTo>
                  <a:lnTo>
                    <a:pt x="468823" y="0"/>
                  </a:lnTo>
                  <a:lnTo>
                    <a:pt x="46882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1A26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731C4E1-13CC-6465-8933-B0DF96F1532A}"/>
                </a:ext>
              </a:extLst>
            </p:cNvPr>
            <p:cNvSpPr txBox="1"/>
            <p:nvPr/>
          </p:nvSpPr>
          <p:spPr>
            <a:xfrm>
              <a:off x="0" y="-38100"/>
              <a:ext cx="46882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BC178DDE-0190-94FF-008C-E6D5E51793D9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6866D69-27BE-0B92-549E-83AC87ECEBFD}"/>
              </a:ext>
            </a:extLst>
          </p:cNvPr>
          <p:cNvGrpSpPr/>
          <p:nvPr/>
        </p:nvGrpSpPr>
        <p:grpSpPr>
          <a:xfrm rot="-10800000">
            <a:off x="16804324" y="0"/>
            <a:ext cx="1502726" cy="10306050"/>
            <a:chOff x="0" y="0"/>
            <a:chExt cx="395780" cy="271435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CA610B2-0D18-98E6-37B3-43EFB60322BB}"/>
                </a:ext>
              </a:extLst>
            </p:cNvPr>
            <p:cNvSpPr/>
            <p:nvPr/>
          </p:nvSpPr>
          <p:spPr>
            <a:xfrm>
              <a:off x="0" y="0"/>
              <a:ext cx="395780" cy="2714351"/>
            </a:xfrm>
            <a:custGeom>
              <a:avLst/>
              <a:gdLst/>
              <a:ahLst/>
              <a:cxnLst/>
              <a:rect l="l" t="t" r="r" b="b"/>
              <a:pathLst>
                <a:path w="395780" h="2714351">
                  <a:moveTo>
                    <a:pt x="0" y="0"/>
                  </a:moveTo>
                  <a:lnTo>
                    <a:pt x="395780" y="0"/>
                  </a:lnTo>
                  <a:lnTo>
                    <a:pt x="395780" y="2714351"/>
                  </a:lnTo>
                  <a:lnTo>
                    <a:pt x="0" y="2714351"/>
                  </a:lnTo>
                  <a:close/>
                </a:path>
              </a:pathLst>
            </a:custGeom>
            <a:solidFill>
              <a:srgbClr val="0D7D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D637C2D-81C2-FC20-5933-997FED995EEB}"/>
                </a:ext>
              </a:extLst>
            </p:cNvPr>
            <p:cNvSpPr txBox="1"/>
            <p:nvPr/>
          </p:nvSpPr>
          <p:spPr>
            <a:xfrm>
              <a:off x="0" y="-38100"/>
              <a:ext cx="395780" cy="275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D83BF88-8234-B9E8-E1AA-0F79E3F40BCF}"/>
              </a:ext>
            </a:extLst>
          </p:cNvPr>
          <p:cNvSpPr/>
          <p:nvPr/>
        </p:nvSpPr>
        <p:spPr>
          <a:xfrm>
            <a:off x="16856585" y="0"/>
            <a:ext cx="1469515" cy="1469515"/>
          </a:xfrm>
          <a:custGeom>
            <a:avLst/>
            <a:gdLst/>
            <a:ahLst/>
            <a:cxnLst/>
            <a:rect l="l" t="t" r="r" b="b"/>
            <a:pathLst>
              <a:path w="1469515" h="1469515">
                <a:moveTo>
                  <a:pt x="0" y="0"/>
                </a:moveTo>
                <a:lnTo>
                  <a:pt x="1469515" y="0"/>
                </a:lnTo>
                <a:lnTo>
                  <a:pt x="1469515" y="1469515"/>
                </a:lnTo>
                <a:lnTo>
                  <a:pt x="0" y="1469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7E2CC9E-C779-D3D9-0551-13CCE1B37842}"/>
              </a:ext>
            </a:extLst>
          </p:cNvPr>
          <p:cNvGrpSpPr/>
          <p:nvPr/>
        </p:nvGrpSpPr>
        <p:grpSpPr>
          <a:xfrm rot="-10800000">
            <a:off x="0" y="0"/>
            <a:ext cx="93200" cy="10287000"/>
            <a:chOff x="0" y="0"/>
            <a:chExt cx="24546" cy="2709333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2A6EBEF-74A7-2884-885F-EE101AF4C02A}"/>
                </a:ext>
              </a:extLst>
            </p:cNvPr>
            <p:cNvSpPr/>
            <p:nvPr/>
          </p:nvSpPr>
          <p:spPr>
            <a:xfrm>
              <a:off x="0" y="0"/>
              <a:ext cx="24546" cy="2709333"/>
            </a:xfrm>
            <a:custGeom>
              <a:avLst/>
              <a:gdLst/>
              <a:ahLst/>
              <a:cxnLst/>
              <a:rect l="l" t="t" r="r" b="b"/>
              <a:pathLst>
                <a:path w="24546" h="2709333">
                  <a:moveTo>
                    <a:pt x="0" y="0"/>
                  </a:moveTo>
                  <a:lnTo>
                    <a:pt x="24546" y="0"/>
                  </a:lnTo>
                  <a:lnTo>
                    <a:pt x="24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944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A7B13F9D-541F-B689-E7D4-6450CEB4201B}"/>
                </a:ext>
              </a:extLst>
            </p:cNvPr>
            <p:cNvSpPr txBox="1"/>
            <p:nvPr/>
          </p:nvSpPr>
          <p:spPr>
            <a:xfrm>
              <a:off x="0" y="-38100"/>
              <a:ext cx="245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38EACD4B-2977-7B2D-7CC2-003D9D969354}"/>
              </a:ext>
            </a:extLst>
          </p:cNvPr>
          <p:cNvSpPr txBox="1"/>
          <p:nvPr/>
        </p:nvSpPr>
        <p:spPr>
          <a:xfrm rot="5400000">
            <a:off x="12490078" y="5335654"/>
            <a:ext cx="10059653" cy="101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7"/>
              </a:lnSpc>
            </a:pPr>
            <a:r>
              <a:rPr lang="en-US" sz="7627" dirty="0">
                <a:solidFill>
                  <a:srgbClr val="FFFFFF"/>
                </a:solidFill>
                <a:latin typeface="+mj-lt"/>
              </a:rPr>
              <a:t>TELESSAÚDE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58C5C12-5ACD-422C-2A47-1914E39B18E2}"/>
              </a:ext>
            </a:extLst>
          </p:cNvPr>
          <p:cNvGrpSpPr/>
          <p:nvPr/>
        </p:nvGrpSpPr>
        <p:grpSpPr>
          <a:xfrm>
            <a:off x="222495" y="9258376"/>
            <a:ext cx="7808643" cy="891615"/>
            <a:chOff x="222495" y="9258376"/>
            <a:chExt cx="7808643" cy="891615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567BDA2-94F0-577D-A415-F17E2577DCF3}"/>
                </a:ext>
              </a:extLst>
            </p:cNvPr>
            <p:cNvSpPr/>
            <p:nvPr/>
          </p:nvSpPr>
          <p:spPr>
            <a:xfrm>
              <a:off x="222495" y="9258376"/>
              <a:ext cx="2492872" cy="821643"/>
            </a:xfrm>
            <a:custGeom>
              <a:avLst/>
              <a:gdLst/>
              <a:ahLst/>
              <a:cxnLst/>
              <a:rect l="l" t="t" r="r" b="b"/>
              <a:pathLst>
                <a:path w="3323829" h="1095523">
                  <a:moveTo>
                    <a:pt x="0" y="0"/>
                  </a:moveTo>
                  <a:lnTo>
                    <a:pt x="3323830" y="0"/>
                  </a:lnTo>
                  <a:lnTo>
                    <a:pt x="3323830" y="1095523"/>
                  </a:lnTo>
                  <a:lnTo>
                    <a:pt x="0" y="1095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73" t="-11896" r="-1273" b="-12617"/>
              </a:stretch>
            </a:blipFill>
          </p:spPr>
          <p:txBody>
            <a:bodyPr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F706AFFC-6F3F-19FB-194E-A11F012AE852}"/>
                </a:ext>
              </a:extLst>
            </p:cNvPr>
            <p:cNvSpPr/>
            <p:nvPr/>
          </p:nvSpPr>
          <p:spPr>
            <a:xfrm>
              <a:off x="3047999" y="9258376"/>
              <a:ext cx="4983139" cy="891615"/>
            </a:xfrm>
            <a:custGeom>
              <a:avLst/>
              <a:gdLst/>
              <a:ahLst/>
              <a:cxnLst/>
              <a:rect l="l" t="t" r="r" b="b"/>
              <a:pathLst>
                <a:path w="6806005" h="1358878">
                  <a:moveTo>
                    <a:pt x="0" y="0"/>
                  </a:moveTo>
                  <a:lnTo>
                    <a:pt x="6806005" y="0"/>
                  </a:lnTo>
                  <a:lnTo>
                    <a:pt x="6806005" y="1358878"/>
                  </a:lnTo>
                  <a:lnTo>
                    <a:pt x="0" y="135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dirty="0">
                <a:latin typeface="+mj-lt"/>
              </a:endParaRP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91818248-0169-616D-B596-F0997463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0037" y="9339907"/>
              <a:ext cx="1503219" cy="658580"/>
            </a:xfrm>
            <a:prstGeom prst="rect">
              <a:avLst/>
            </a:prstGeom>
          </p:spPr>
        </p:pic>
      </p:grpSp>
      <p:sp>
        <p:nvSpPr>
          <p:cNvPr id="3" name="TextBox 18">
            <a:extLst>
              <a:ext uri="{FF2B5EF4-FFF2-40B4-BE49-F238E27FC236}">
                <a16:creationId xmlns:a16="http://schemas.microsoft.com/office/drawing/2014/main" id="{F57128EA-DA16-86D0-0952-F3BDCE35B10C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84" name="AutoShape 14">
            <a:extLst>
              <a:ext uri="{FF2B5EF4-FFF2-40B4-BE49-F238E27FC236}">
                <a16:creationId xmlns:a16="http://schemas.microsoft.com/office/drawing/2014/main" id="{A3D9A330-E98E-EAA3-A6F8-E95D2FFBF69A}"/>
              </a:ext>
            </a:extLst>
          </p:cNvPr>
          <p:cNvSpPr/>
          <p:nvPr/>
        </p:nvSpPr>
        <p:spPr>
          <a:xfrm>
            <a:off x="12647355" y="658081"/>
            <a:ext cx="5527297" cy="0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6AB826A4-854E-969B-05EC-92702C943AD4}"/>
              </a:ext>
            </a:extLst>
          </p:cNvPr>
          <p:cNvSpPr txBox="1"/>
          <p:nvPr/>
        </p:nvSpPr>
        <p:spPr>
          <a:xfrm>
            <a:off x="8918037" y="204264"/>
            <a:ext cx="3624092" cy="64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</a:pPr>
            <a:r>
              <a:rPr lang="en-US" sz="3600" b="1" dirty="0" err="1">
                <a:solidFill>
                  <a:srgbClr val="0D7D46"/>
                </a:solidFill>
                <a:latin typeface="Tahoma Bold"/>
              </a:rPr>
              <a:t>Apresentação</a:t>
            </a:r>
            <a:endParaRPr lang="en-US" sz="3600" b="1" dirty="0">
              <a:solidFill>
                <a:srgbClr val="0D7D46"/>
              </a:solidFill>
              <a:latin typeface="Tahoma"/>
            </a:endParaRPr>
          </a:p>
        </p:txBody>
      </p:sp>
      <p:sp>
        <p:nvSpPr>
          <p:cNvPr id="86" name="AutoShape 19">
            <a:extLst>
              <a:ext uri="{FF2B5EF4-FFF2-40B4-BE49-F238E27FC236}">
                <a16:creationId xmlns:a16="http://schemas.microsoft.com/office/drawing/2014/main" id="{4CC26998-F060-350C-D37B-5E9E5F37C1E9}"/>
              </a:ext>
            </a:extLst>
          </p:cNvPr>
          <p:cNvSpPr/>
          <p:nvPr/>
        </p:nvSpPr>
        <p:spPr>
          <a:xfrm flipV="1">
            <a:off x="93200" y="646588"/>
            <a:ext cx="8600385" cy="11493"/>
          </a:xfrm>
          <a:prstGeom prst="line">
            <a:avLst/>
          </a:prstGeom>
          <a:ln w="38100" cap="flat">
            <a:solidFill>
              <a:srgbClr val="1094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1054EE-268C-1125-55E0-9E431637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54" y="755646"/>
            <a:ext cx="4495800" cy="52790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E67EEF6-C6E5-2B7A-672B-AE090FBB1EE5}"/>
              </a:ext>
            </a:extLst>
          </p:cNvPr>
          <p:cNvSpPr txBox="1"/>
          <p:nvPr/>
        </p:nvSpPr>
        <p:spPr>
          <a:xfrm>
            <a:off x="397837" y="7792480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  <a:latin typeface="+mj-lt"/>
                <a:hlinkClick r:id="rId7"/>
              </a:rPr>
              <a:t>https://www.instagram.com/reel/DGTexgziNqH/</a:t>
            </a:r>
            <a:endParaRPr lang="pt-BR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360881-9A17-45F7-080B-40FD2B28B009}"/>
              </a:ext>
            </a:extLst>
          </p:cNvPr>
          <p:cNvSpPr txBox="1"/>
          <p:nvPr/>
        </p:nvSpPr>
        <p:spPr>
          <a:xfrm>
            <a:off x="143121" y="6116274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effectLst/>
                <a:latin typeface="+mj-lt"/>
              </a:rPr>
              <a:t>Analisador hematológico </a:t>
            </a:r>
            <a:r>
              <a:rPr lang="pt-BR" b="1" dirty="0">
                <a:latin typeface="+mj-lt"/>
              </a:rPr>
              <a:t>Hemograma Point-</a:t>
            </a:r>
            <a:r>
              <a:rPr lang="pt-BR" b="1" dirty="0" err="1">
                <a:latin typeface="+mj-lt"/>
              </a:rPr>
              <a:t>of</a:t>
            </a:r>
            <a:r>
              <a:rPr lang="pt-BR" b="1" dirty="0">
                <a:latin typeface="+mj-lt"/>
              </a:rPr>
              <a:t>-</a:t>
            </a:r>
            <a:r>
              <a:rPr lang="pt-BR" b="1" dirty="0" err="1">
                <a:latin typeface="+mj-lt"/>
              </a:rPr>
              <a:t>Care</a:t>
            </a:r>
            <a:r>
              <a:rPr lang="pt-BR" b="1" dirty="0">
                <a:latin typeface="+mj-lt"/>
              </a:rPr>
              <a:t> - </a:t>
            </a:r>
            <a:r>
              <a:rPr lang="pt-BR" b="1" i="0" dirty="0" err="1">
                <a:effectLst/>
                <a:latin typeface="+mj-lt"/>
              </a:rPr>
              <a:t>PoC</a:t>
            </a:r>
            <a:endParaRPr lang="pt-BR" b="1" i="0" dirty="0">
              <a:effectLst/>
              <a:latin typeface="+mj-lt"/>
            </a:endParaRPr>
          </a:p>
          <a:p>
            <a:r>
              <a:rPr lang="pt-BR" dirty="0">
                <a:latin typeface="+mj-lt"/>
              </a:rPr>
              <a:t>Resultados em 1 minuto Compacto</a:t>
            </a:r>
          </a:p>
          <a:p>
            <a:r>
              <a:rPr lang="pt-BR" dirty="0">
                <a:latin typeface="+mj-lt"/>
              </a:rPr>
              <a:t>Baixo consumo de reagentes</a:t>
            </a:r>
          </a:p>
          <a:p>
            <a:r>
              <a:rPr lang="pt-BR" dirty="0">
                <a:latin typeface="+mj-lt"/>
              </a:rPr>
              <a:t>Grande volume de processamento de amostras</a:t>
            </a:r>
          </a:p>
          <a:p>
            <a:r>
              <a:rPr lang="pt-BR" dirty="0">
                <a:latin typeface="+mj-lt"/>
              </a:rPr>
              <a:t>Menu intuitivo, fácil manuseio e Manutenção mínima;</a:t>
            </a:r>
          </a:p>
          <a:p>
            <a:r>
              <a:rPr lang="pt-BR" dirty="0" err="1">
                <a:latin typeface="+mj-lt"/>
              </a:rPr>
              <a:t>UBSi</a:t>
            </a:r>
            <a:r>
              <a:rPr lang="pt-BR" dirty="0">
                <a:latin typeface="+mj-lt"/>
              </a:rPr>
              <a:t>, Unidades de Atendimento Móvel.</a:t>
            </a:r>
          </a:p>
        </p:txBody>
      </p:sp>
      <p:pic>
        <p:nvPicPr>
          <p:cNvPr id="23" name="Picture 2" descr="Labpoc traz solução para check-up de saúde em farmácia">
            <a:extLst>
              <a:ext uri="{FF2B5EF4-FFF2-40B4-BE49-F238E27FC236}">
                <a16:creationId xmlns:a16="http://schemas.microsoft.com/office/drawing/2014/main" id="{C5842137-D6A5-7ACB-3269-723877CF2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43" y="1217438"/>
            <a:ext cx="4661444" cy="46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7D12B85B-6D35-9293-A2FC-788929D56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09" y="1323378"/>
            <a:ext cx="4902987" cy="490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076724B-D404-5608-B957-7119C484D482}"/>
              </a:ext>
            </a:extLst>
          </p:cNvPr>
          <p:cNvGrpSpPr/>
          <p:nvPr/>
        </p:nvGrpSpPr>
        <p:grpSpPr>
          <a:xfrm>
            <a:off x="10603275" y="5615214"/>
            <a:ext cx="2918843" cy="3869061"/>
            <a:chOff x="10210800" y="6020206"/>
            <a:chExt cx="2918843" cy="3869061"/>
          </a:xfrm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E49A35F3-5850-F35A-5313-5E018A2B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9828" y="9447635"/>
              <a:ext cx="2889815" cy="441632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FE91C78C-3187-798B-4888-1CF050A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3648"/>
            <a:stretch>
              <a:fillRect/>
            </a:stretch>
          </p:blipFill>
          <p:spPr>
            <a:xfrm>
              <a:off x="10210800" y="6020206"/>
              <a:ext cx="2918843" cy="3543795"/>
            </a:xfrm>
            <a:prstGeom prst="rect">
              <a:avLst/>
            </a:prstGeom>
          </p:spPr>
        </p:pic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0F0F7102-309E-85F7-14AB-62EBEDC58B5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4166"/>
          <a:stretch>
            <a:fillRect/>
          </a:stretch>
        </p:blipFill>
        <p:spPr>
          <a:xfrm>
            <a:off x="13669854" y="5642355"/>
            <a:ext cx="2747040" cy="2449688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55F8BD07-334F-A141-EB1E-4DCDD6C1C88A}"/>
              </a:ext>
            </a:extLst>
          </p:cNvPr>
          <p:cNvSpPr txBox="1"/>
          <p:nvPr/>
        </p:nvSpPr>
        <p:spPr>
          <a:xfrm>
            <a:off x="6086717" y="6124177"/>
            <a:ext cx="4343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+mj-lt"/>
              </a:rPr>
              <a:t>Analisador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Bioquímica</a:t>
            </a:r>
            <a:r>
              <a:rPr lang="en-US" b="1" dirty="0">
                <a:latin typeface="+mj-lt"/>
              </a:rPr>
              <a:t> </a:t>
            </a:r>
            <a:r>
              <a:rPr lang="pt-BR" b="1" dirty="0">
                <a:latin typeface="+mj-lt"/>
              </a:rPr>
              <a:t>Point-</a:t>
            </a:r>
            <a:r>
              <a:rPr lang="pt-BR" b="1" dirty="0" err="1">
                <a:latin typeface="+mj-lt"/>
              </a:rPr>
              <a:t>of</a:t>
            </a:r>
            <a:r>
              <a:rPr lang="pt-BR" b="1" dirty="0">
                <a:latin typeface="+mj-lt"/>
              </a:rPr>
              <a:t>-</a:t>
            </a:r>
            <a:r>
              <a:rPr lang="pt-BR" b="1" dirty="0" err="1">
                <a:latin typeface="+mj-lt"/>
              </a:rPr>
              <a:t>Care</a:t>
            </a:r>
            <a:r>
              <a:rPr lang="pt-BR" b="1" dirty="0">
                <a:latin typeface="+mj-lt"/>
              </a:rPr>
              <a:t> - </a:t>
            </a:r>
            <a:r>
              <a:rPr lang="pt-BR" b="1" dirty="0" err="1">
                <a:solidFill>
                  <a:srgbClr val="333333"/>
                </a:solidFill>
                <a:latin typeface="+mj-lt"/>
              </a:rPr>
              <a:t>PoC</a:t>
            </a:r>
            <a:endParaRPr lang="en-US" b="1" dirty="0">
              <a:latin typeface="+mj-lt"/>
            </a:endParaRPr>
          </a:p>
          <a:p>
            <a:r>
              <a:rPr lang="pt-BR" dirty="0">
                <a:latin typeface="+mj-lt"/>
              </a:rPr>
              <a:t>Resultados em até 13 minutos</a:t>
            </a:r>
          </a:p>
          <a:p>
            <a:r>
              <a:rPr lang="pt-BR" dirty="0">
                <a:latin typeface="+mj-lt"/>
              </a:rPr>
              <a:t>Fácil manuseio</a:t>
            </a:r>
          </a:p>
          <a:p>
            <a:r>
              <a:rPr lang="pt-BR" dirty="0">
                <a:latin typeface="+mj-lt"/>
              </a:rPr>
              <a:t>Bateria integrada</a:t>
            </a:r>
          </a:p>
          <a:p>
            <a:r>
              <a:rPr lang="pt-BR" dirty="0">
                <a:latin typeface="+mj-lt"/>
              </a:rPr>
              <a:t>Nenhum acessório necessário</a:t>
            </a:r>
          </a:p>
          <a:p>
            <a:r>
              <a:rPr lang="pt-BR" dirty="0">
                <a:latin typeface="+mj-lt"/>
              </a:rPr>
              <a:t>Software de controle de qualidade integrado</a:t>
            </a:r>
          </a:p>
          <a:p>
            <a:r>
              <a:rPr lang="pt-BR" dirty="0">
                <a:latin typeface="+mj-lt"/>
              </a:rPr>
              <a:t>Impressão instantânea de resultados</a:t>
            </a:r>
          </a:p>
          <a:p>
            <a:r>
              <a:rPr lang="pt-BR" dirty="0">
                <a:latin typeface="+mj-lt"/>
              </a:rPr>
              <a:t>Conexão LIS/EMR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2AE9BFB-9D8F-CC75-355B-F9A1EC7E5EF5}"/>
              </a:ext>
            </a:extLst>
          </p:cNvPr>
          <p:cNvSpPr txBox="1"/>
          <p:nvPr/>
        </p:nvSpPr>
        <p:spPr>
          <a:xfrm>
            <a:off x="9101841" y="9593537"/>
            <a:ext cx="7630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¹ Discos Reagentes Liofilizados de Eletrólitos registro ANVISA nº 81628880066 </a:t>
            </a:r>
          </a:p>
          <a:p>
            <a:r>
              <a:rPr lang="pt-BR" dirty="0">
                <a:latin typeface="+mj-lt"/>
              </a:rPr>
              <a:t>² Discos Reagentes Liofilizados de Química IV registro ANVISA nº 81628880067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BAE51E3-A7E6-5846-48EA-C9977A0DA562}"/>
              </a:ext>
            </a:extLst>
          </p:cNvPr>
          <p:cNvSpPr txBox="1"/>
          <p:nvPr/>
        </p:nvSpPr>
        <p:spPr>
          <a:xfrm>
            <a:off x="99644" y="8168768"/>
            <a:ext cx="6348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+mj-lt"/>
              </a:rPr>
              <a:t>Icon-5 OP com registro na ANVISA nº. 81628880056</a:t>
            </a:r>
          </a:p>
          <a:p>
            <a:r>
              <a:rPr lang="pt-BR" dirty="0">
                <a:latin typeface="+mj-lt"/>
              </a:rPr>
              <a:t>¹Reagentes com registro na ANVISA nº. 81628880055</a:t>
            </a:r>
          </a:p>
          <a:p>
            <a:r>
              <a:rPr lang="pt-BR" dirty="0">
                <a:latin typeface="+mj-lt"/>
              </a:rPr>
              <a:t>²Soluções de limpeza com registro na ANVISA nº. 81628880057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93C5D38-3048-069C-075B-9CB7EB1329FC}"/>
              </a:ext>
            </a:extLst>
          </p:cNvPr>
          <p:cNvSpPr txBox="1"/>
          <p:nvPr/>
        </p:nvSpPr>
        <p:spPr>
          <a:xfrm>
            <a:off x="6009503" y="8459021"/>
            <a:ext cx="4593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  <a:hlinkClick r:id="rId13"/>
              </a:rPr>
              <a:t>https://www.instagram.com/p/DHLtPRDBZcA/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30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2428</Words>
  <Application>Microsoft Office PowerPoint</Application>
  <PresentationFormat>Personalizar</PresentationFormat>
  <Paragraphs>414</Paragraphs>
  <Slides>35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50" baseType="lpstr">
      <vt:lpstr>Open Sans</vt:lpstr>
      <vt:lpstr>Canva Sans Bold</vt:lpstr>
      <vt:lpstr>Montserrat</vt:lpstr>
      <vt:lpstr>Poppins Bold</vt:lpstr>
      <vt:lpstr>Arial</vt:lpstr>
      <vt:lpstr>Comic Sans MS</vt:lpstr>
      <vt:lpstr>Arial Black</vt:lpstr>
      <vt:lpstr>Calibri</vt:lpstr>
      <vt:lpstr>Poppins Ultra-Bold</vt:lpstr>
      <vt:lpstr>Poppins</vt:lpstr>
      <vt:lpstr>Poppins Semi-Bold</vt:lpstr>
      <vt:lpstr>Tahoma Bold</vt:lpstr>
      <vt:lpstr>Tahoma</vt:lpstr>
      <vt:lpstr>Open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slides | WEBPALESTRA</dc:title>
  <dc:creator>UFRR</dc:creator>
  <cp:lastModifiedBy>Julio Cesar Fraulob Aquino</cp:lastModifiedBy>
  <cp:revision>49</cp:revision>
  <dcterms:created xsi:type="dcterms:W3CDTF">2006-08-16T00:00:00Z</dcterms:created>
  <dcterms:modified xsi:type="dcterms:W3CDTF">2025-06-15T04:37:38Z</dcterms:modified>
  <dc:identifier>DAGJLzNwVTI</dc:identifier>
</cp:coreProperties>
</file>