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88" r:id="rId3"/>
    <p:sldId id="290" r:id="rId4"/>
    <p:sldId id="277" r:id="rId5"/>
    <p:sldId id="504" r:id="rId6"/>
    <p:sldId id="259" r:id="rId7"/>
    <p:sldId id="396" r:id="rId8"/>
    <p:sldId id="269" r:id="rId9"/>
    <p:sldId id="275" r:id="rId10"/>
    <p:sldId id="281" r:id="rId11"/>
    <p:sldId id="284" r:id="rId12"/>
    <p:sldId id="282" r:id="rId13"/>
    <p:sldId id="271" r:id="rId14"/>
    <p:sldId id="285" r:id="rId15"/>
    <p:sldId id="506" r:id="rId16"/>
    <p:sldId id="507" r:id="rId17"/>
    <p:sldId id="505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fmfs\dados\SEIMP\VANESSA%20COIMP\Dados%20Vacina&#231;&#227;o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'cobertura 2024 por vacina UF  '!$B$2</c:f>
              <c:strCache>
                <c:ptCount val="1"/>
                <c:pt idx="0">
                  <c:v>BCG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('cobertura 2024 por vacina UF  '!$A$3:$A$6,'cobertura 2024 por vacina UF  '!$A$8:$A$16,'cobertura 2024 por vacina UF  '!$A$18:$A$24,'cobertura 2024 por vacina UF  '!$A$26:$A$29,'cobertura 2024 por vacina UF  '!$A$31:$A$33)</c:f>
              <c:strCache>
                <c:ptCount val="27"/>
                <c:pt idx="0">
                  <c:v>DF</c:v>
                </c:pt>
                <c:pt idx="1">
                  <c:v>GO</c:v>
                </c:pt>
                <c:pt idx="2">
                  <c:v>MS</c:v>
                </c:pt>
                <c:pt idx="3">
                  <c:v>MT</c:v>
                </c:pt>
                <c:pt idx="4">
                  <c:v>AL</c:v>
                </c:pt>
                <c:pt idx="5">
                  <c:v>BA</c:v>
                </c:pt>
                <c:pt idx="6">
                  <c:v>CE</c:v>
                </c:pt>
                <c:pt idx="7">
                  <c:v>MA</c:v>
                </c:pt>
                <c:pt idx="8">
                  <c:v>PB</c:v>
                </c:pt>
                <c:pt idx="9">
                  <c:v>PE</c:v>
                </c:pt>
                <c:pt idx="10">
                  <c:v>PI</c:v>
                </c:pt>
                <c:pt idx="11">
                  <c:v>RN</c:v>
                </c:pt>
                <c:pt idx="12">
                  <c:v>SE</c:v>
                </c:pt>
                <c:pt idx="13">
                  <c:v>AC</c:v>
                </c:pt>
                <c:pt idx="14">
                  <c:v>AM</c:v>
                </c:pt>
                <c:pt idx="15">
                  <c:v>AP</c:v>
                </c:pt>
                <c:pt idx="16">
                  <c:v>PA</c:v>
                </c:pt>
                <c:pt idx="17">
                  <c:v>RO</c:v>
                </c:pt>
                <c:pt idx="18">
                  <c:v>RR</c:v>
                </c:pt>
                <c:pt idx="19">
                  <c:v>TO</c:v>
                </c:pt>
                <c:pt idx="20">
                  <c:v>ES</c:v>
                </c:pt>
                <c:pt idx="21">
                  <c:v>MG</c:v>
                </c:pt>
                <c:pt idx="22">
                  <c:v>RJ</c:v>
                </c:pt>
                <c:pt idx="23">
                  <c:v>SP</c:v>
                </c:pt>
                <c:pt idx="24">
                  <c:v>PR</c:v>
                </c:pt>
                <c:pt idx="25">
                  <c:v>RS</c:v>
                </c:pt>
                <c:pt idx="26">
                  <c:v>SC</c:v>
                </c:pt>
              </c:strCache>
            </c:strRef>
          </c:cat>
          <c:val>
            <c:numRef>
              <c:f>('cobertura 2024 por vacina UF  '!$B$3:$B$6,'cobertura 2024 por vacina UF  '!$B$8:$B$16,'cobertura 2024 por vacina UF  '!$B$18:$B$24,'cobertura 2024 por vacina UF  '!$B$26:$B$29,'cobertura 2024 por vacina UF  '!$B$31:$B$33)</c:f>
              <c:numCache>
                <c:formatCode>0.00</c:formatCode>
                <c:ptCount val="27"/>
                <c:pt idx="0">
                  <c:v>100.8</c:v>
                </c:pt>
                <c:pt idx="1">
                  <c:v>84.32</c:v>
                </c:pt>
                <c:pt idx="2">
                  <c:v>103.97</c:v>
                </c:pt>
                <c:pt idx="3">
                  <c:v>98.19</c:v>
                </c:pt>
                <c:pt idx="4">
                  <c:v>104.16</c:v>
                </c:pt>
                <c:pt idx="5">
                  <c:v>80.55</c:v>
                </c:pt>
                <c:pt idx="6">
                  <c:v>111.65</c:v>
                </c:pt>
                <c:pt idx="7">
                  <c:v>76.64</c:v>
                </c:pt>
                <c:pt idx="8">
                  <c:v>99.59</c:v>
                </c:pt>
                <c:pt idx="9">
                  <c:v>99.97</c:v>
                </c:pt>
                <c:pt idx="10">
                  <c:v>93.79</c:v>
                </c:pt>
                <c:pt idx="11">
                  <c:v>97.5</c:v>
                </c:pt>
                <c:pt idx="12">
                  <c:v>107.8</c:v>
                </c:pt>
                <c:pt idx="13">
                  <c:v>91.93</c:v>
                </c:pt>
                <c:pt idx="14">
                  <c:v>108.94</c:v>
                </c:pt>
                <c:pt idx="15">
                  <c:v>98.84</c:v>
                </c:pt>
                <c:pt idx="16">
                  <c:v>83.95</c:v>
                </c:pt>
                <c:pt idx="17">
                  <c:v>91.77</c:v>
                </c:pt>
                <c:pt idx="18">
                  <c:v>76.489999999999995</c:v>
                </c:pt>
                <c:pt idx="19">
                  <c:v>103.48</c:v>
                </c:pt>
                <c:pt idx="20">
                  <c:v>88.96</c:v>
                </c:pt>
                <c:pt idx="21">
                  <c:v>97.02</c:v>
                </c:pt>
                <c:pt idx="22">
                  <c:v>90.35</c:v>
                </c:pt>
                <c:pt idx="23">
                  <c:v>90.03</c:v>
                </c:pt>
                <c:pt idx="24">
                  <c:v>99.44</c:v>
                </c:pt>
                <c:pt idx="25">
                  <c:v>100.47</c:v>
                </c:pt>
                <c:pt idx="26">
                  <c:v>81.680000000000007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F4-4A5B-A6DE-CC6F778D470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951212560"/>
        <c:axId val="951207120"/>
      </c:barChart>
      <c:catAx>
        <c:axId val="951212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all" spc="120" normalizeH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51207120"/>
        <c:crosses val="autoZero"/>
        <c:auto val="1"/>
        <c:lblAlgn val="ctr"/>
        <c:lblOffset val="100"/>
        <c:noMultiLvlLbl val="0"/>
      </c:catAx>
      <c:valAx>
        <c:axId val="951207120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951212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4BE0C-84B7-4A2B-B8C3-141D70C1B103}" type="datetimeFigureOut">
              <a:rPr lang="pt-BR" smtClean="0"/>
              <a:t>17/06/2025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86F34-B708-4E7F-B57A-5FC3D02020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6494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8556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86F34-B708-4E7F-B57A-5FC3D02020E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051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5206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6489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584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C6032-22F3-42FB-A66B-331FBB69585C}" type="datetimeFigureOut">
              <a:rPr lang="pt-BR" smtClean="0"/>
              <a:t>17/06/2025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BBA1-F43C-47C5-B4E8-FDBADD4C8A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4001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C6032-22F3-42FB-A66B-331FBB69585C}" type="datetimeFigureOut">
              <a:rPr lang="pt-BR" smtClean="0"/>
              <a:t>17/06/2025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BBA1-F43C-47C5-B4E8-FDBADD4C8A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8439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C6032-22F3-42FB-A66B-331FBB69585C}" type="datetimeFigureOut">
              <a:rPr lang="pt-BR" smtClean="0"/>
              <a:t>17/06/2025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BBA1-F43C-47C5-B4E8-FDBADD4C8A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6504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8"/>
          <p:cNvSpPr txBox="1">
            <a:spLocks noGrp="1"/>
          </p:cNvSpPr>
          <p:nvPr>
            <p:ph type="sldNum" idx="12"/>
          </p:nvPr>
        </p:nvSpPr>
        <p:spPr>
          <a:xfrm>
            <a:off x="5730200" y="6369977"/>
            <a:ext cx="731600" cy="4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pt-BR"/>
              <a:pPr/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4706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86081A-2014-EDB3-06D9-9D06786D2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3CC7BE-5052-1EB7-0C25-00F4920A0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647621-7429-A163-9B3B-78F42ED00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2F5073C-A61E-4E13-AC70-FC15E721D045}" type="datetimeFigureOut">
              <a:rPr lang="pt-BR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17/06/2025</a:t>
            </a:fld>
            <a:endParaRPr lang="pt-BR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5DC289-61A1-AA9D-E490-82E47B56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pt-BR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42C63C-1CDA-9F9D-FEA3-E18235E1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6336-C008-4D3F-AB27-FAC66BD64463}" type="slidenum">
              <a:rPr lang="pt-BR" smtClean="0">
                <a:solidFill>
                  <a:srgbClr val="107247"/>
                </a:solidFill>
              </a:rPr>
              <a:pPr/>
              <a:t>‹nº›</a:t>
            </a:fld>
            <a:endParaRPr lang="pt-BR">
              <a:solidFill>
                <a:srgbClr val="1072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9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C6032-22F3-42FB-A66B-331FBB69585C}" type="datetimeFigureOut">
              <a:rPr lang="pt-BR" smtClean="0"/>
              <a:t>17/06/2025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BBA1-F43C-47C5-B4E8-FDBADD4C8A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2898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C6032-22F3-42FB-A66B-331FBB69585C}" type="datetimeFigureOut">
              <a:rPr lang="pt-BR" smtClean="0"/>
              <a:t>17/06/2025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BBA1-F43C-47C5-B4E8-FDBADD4C8A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4978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C6032-22F3-42FB-A66B-331FBB69585C}" type="datetimeFigureOut">
              <a:rPr lang="pt-BR" smtClean="0"/>
              <a:t>17/06/2025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BBA1-F43C-47C5-B4E8-FDBADD4C8A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767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C6032-22F3-42FB-A66B-331FBB69585C}" type="datetimeFigureOut">
              <a:rPr lang="pt-BR" smtClean="0"/>
              <a:t>17/06/2025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BBA1-F43C-47C5-B4E8-FDBADD4C8A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774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C6032-22F3-42FB-A66B-331FBB69585C}" type="datetimeFigureOut">
              <a:rPr lang="pt-BR" smtClean="0"/>
              <a:t>17/06/2025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BBA1-F43C-47C5-B4E8-FDBADD4C8A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066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C6032-22F3-42FB-A66B-331FBB69585C}" type="datetimeFigureOut">
              <a:rPr lang="pt-BR" smtClean="0"/>
              <a:t>17/06/2025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BBA1-F43C-47C5-B4E8-FDBADD4C8A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593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C6032-22F3-42FB-A66B-331FBB69585C}" type="datetimeFigureOut">
              <a:rPr lang="pt-BR" smtClean="0"/>
              <a:t>17/06/2025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BBA1-F43C-47C5-B4E8-FDBADD4C8A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785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C6032-22F3-42FB-A66B-331FBB69585C}" type="datetimeFigureOut">
              <a:rPr lang="pt-BR" smtClean="0"/>
              <a:t>17/06/2025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BBA1-F43C-47C5-B4E8-FDBADD4C8A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0870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C6032-22F3-42FB-A66B-331FBB69585C}" type="datetimeFigureOut">
              <a:rPr lang="pt-BR" smtClean="0"/>
              <a:t>17/06/2025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2BBA1-F43C-47C5-B4E8-FDBADD4C8A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853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33000">
              <a:srgbClr val="FFFFFF"/>
            </a:gs>
            <a:gs pos="100000">
              <a:srgbClr val="D9D9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921600" y="837500"/>
            <a:ext cx="10348800" cy="6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921600" y="2014800"/>
            <a:ext cx="10348800" cy="38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▣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□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sldNum" idx="12"/>
          </p:nvPr>
        </p:nvSpPr>
        <p:spPr>
          <a:xfrm>
            <a:off x="11409033" y="6344577"/>
            <a:ext cx="731600" cy="4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pt-BR" kern="0">
                <a:solidFill>
                  <a:srgbClr val="107247"/>
                </a:solidFill>
              </a:rPr>
              <a:pPr/>
              <a:t>‹nº›</a:t>
            </a:fld>
            <a:endParaRPr kern="0" dirty="0">
              <a:solidFill>
                <a:srgbClr val="1072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1012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mp"/><Relationship Id="rId4" Type="http://schemas.openxmlformats.org/officeDocument/2006/relationships/image" Target="../media/image32.tm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mp"/><Relationship Id="rId5" Type="http://schemas.openxmlformats.org/officeDocument/2006/relationships/image" Target="../media/image10.tmp"/><Relationship Id="rId4" Type="http://schemas.openxmlformats.org/officeDocument/2006/relationships/image" Target="../media/image9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E3010D-F1A9-B42E-404A-64424837E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52E3782-DC57-01D5-3C84-5EB4ABA1D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6DF20AE-DF61-461F-5358-3BFD57F6435F}"/>
              </a:ext>
            </a:extLst>
          </p:cNvPr>
          <p:cNvSpPr txBox="1"/>
          <p:nvPr/>
        </p:nvSpPr>
        <p:spPr>
          <a:xfrm>
            <a:off x="4544008" y="2177111"/>
            <a:ext cx="40214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COMUNICAÇÃO   ASSERTIVA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1887BCA-AB3E-78DF-A0D8-0E33EE7E72BD}"/>
              </a:ext>
            </a:extLst>
          </p:cNvPr>
          <p:cNvSpPr txBox="1"/>
          <p:nvPr/>
        </p:nvSpPr>
        <p:spPr>
          <a:xfrm>
            <a:off x="295122" y="5010539"/>
            <a:ext cx="3241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Estevam Rivello Alves </a:t>
            </a:r>
          </a:p>
          <a:p>
            <a:pPr algn="ctr"/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2⁰ Secretário do CFM</a:t>
            </a:r>
          </a:p>
        </p:txBody>
      </p:sp>
    </p:spTree>
    <p:extLst>
      <p:ext uri="{BB962C8B-B14F-4D97-AF65-F5344CB8AC3E}">
        <p14:creationId xmlns:p14="http://schemas.microsoft.com/office/powerpoint/2010/main" val="1081007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Número de Slide 3">
            <a:extLst>
              <a:ext uri="{FF2B5EF4-FFF2-40B4-BE49-F238E27FC236}">
                <a16:creationId xmlns:a16="http://schemas.microsoft.com/office/drawing/2014/main" id="{EAC06798-3138-39D2-B403-D0EB0BB078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32" indent="-285744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971" indent="-228594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160" indent="-228594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349" indent="-228594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F9353D74-0FEB-4FED-B5E8-A05D8602D9F8}" type="slidenum">
              <a:rPr lang="pt-BR" altLang="pt-BR">
                <a:solidFill>
                  <a:srgbClr val="898989"/>
                </a:solidFill>
              </a:rPr>
              <a:pPr/>
              <a:t>10</a:t>
            </a:fld>
            <a:endParaRPr lang="pt-BR" altLang="pt-BR">
              <a:solidFill>
                <a:srgbClr val="898989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757" y="6177887"/>
            <a:ext cx="612448" cy="57869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-26665"/>
            <a:ext cx="12192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421" y="5678685"/>
            <a:ext cx="1079784" cy="1020268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0" y="423905"/>
            <a:ext cx="12192000" cy="722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733" b="1" dirty="0">
                <a:latin typeface="Trebuchet MS" panose="020B0603020202020204" pitchFamily="34" charset="0"/>
              </a:rPr>
              <a:t>NATUREZA DE DESPESA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410269" y="2942433"/>
            <a:ext cx="2638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</a:rPr>
              <a:t>Valor Total Pago: </a:t>
            </a:r>
          </a:p>
          <a:p>
            <a:pPr algn="ctr"/>
            <a:r>
              <a:rPr lang="pt-BR" sz="2400" dirty="0">
                <a:solidFill>
                  <a:srgbClr val="FF0000"/>
                </a:solidFill>
              </a:rPr>
              <a:t>R$ 54.360.913,96*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91127" y="6492780"/>
            <a:ext cx="3639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* 01 de janeiro a 19 de maio de 2025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4230256" y="1384087"/>
          <a:ext cx="6332561" cy="5220446"/>
        </p:xfrm>
        <a:graphic>
          <a:graphicData uri="http://schemas.openxmlformats.org/drawingml/2006/table">
            <a:tbl>
              <a:tblPr/>
              <a:tblGrid>
                <a:gridCol w="4529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2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2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Pago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Locação de Meios de Transportes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R$ 36.634.331,21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Outros serviços de Terceiros - PJ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R$ 10.501.403,36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 de apoio administrativo, técnico e operacional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R$ 3.442.099,45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Fornecimento de Alimentação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R$ 1.337.145,65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Vigilância Ostensiva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R$ 681.212,17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Manutenção e conservação de bens imóveis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R$ 393.176,38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Limpeza e conservação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R$ 316.158,08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Indenizações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R$ 286.338,53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2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Serviços de energia eletrica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R$ 247.553,47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2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Serviços de Socorro e Salvamento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R$ 171.121,10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2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Serviços de Água, esgoto e resíduos sólidos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R$ 68.739,44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2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Diárias no país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R$ 66.861,46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2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Serviços funerários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R$ 51.906,70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2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 de Copa a e Cozinha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R$ 35.362,38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2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Serviços domésticos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R$ 26.320,80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2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Imposto s/prop predial e territ urbana-IPTU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R$ 25.588,30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2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Manutenção e conservação de máquinas e equipamentos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R$ 24.517,98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2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Gás e outros materiais engarrafados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R$ 23.634,00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2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Juros e Multa de Mora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R$ 10.932,05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2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Sobressal Maq e Motores Navios e Embarcações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R$ 8.534,50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2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Locações de Imóveis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R$ 7.626,95</a:t>
                      </a:r>
                    </a:p>
                  </a:txBody>
                  <a:tcPr marL="8693" marR="8693" marT="8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4B32A55E-C08B-8709-8342-B77C0AD739C6}"/>
              </a:ext>
            </a:extLst>
          </p:cNvPr>
          <p:cNvCxnSpPr/>
          <p:nvPr/>
        </p:nvCxnSpPr>
        <p:spPr>
          <a:xfrm>
            <a:off x="3069771" y="1763486"/>
            <a:ext cx="10543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25267431-59C5-D613-0B01-A58BEC78FF53}"/>
              </a:ext>
            </a:extLst>
          </p:cNvPr>
          <p:cNvCxnSpPr/>
          <p:nvPr/>
        </p:nvCxnSpPr>
        <p:spPr>
          <a:xfrm>
            <a:off x="9144000" y="1856792"/>
            <a:ext cx="141881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5320D8B3-C0E9-E851-B8E3-C1A6B52F6F95}"/>
              </a:ext>
            </a:extLst>
          </p:cNvPr>
          <p:cNvSpPr txBox="1"/>
          <p:nvPr/>
        </p:nvSpPr>
        <p:spPr>
          <a:xfrm>
            <a:off x="8677713" y="6604533"/>
            <a:ext cx="20185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Ministério da Saúde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9857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Número de Slide 3">
            <a:extLst>
              <a:ext uri="{FF2B5EF4-FFF2-40B4-BE49-F238E27FC236}">
                <a16:creationId xmlns:a16="http://schemas.microsoft.com/office/drawing/2014/main" id="{EAC06798-3138-39D2-B403-D0EB0BB078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32" indent="-285744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971" indent="-228594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160" indent="-228594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349" indent="-228594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F9353D74-0FEB-4FED-B5E8-A05D8602D9F8}" type="slidenum">
              <a:rPr lang="pt-BR" altLang="pt-BR">
                <a:solidFill>
                  <a:srgbClr val="898989"/>
                </a:solidFill>
              </a:rPr>
              <a:pPr/>
              <a:t>11</a:t>
            </a:fld>
            <a:endParaRPr lang="pt-BR" altLang="pt-BR">
              <a:solidFill>
                <a:srgbClr val="898989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757" y="6177887"/>
            <a:ext cx="612448" cy="57869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pt-BR" sz="1867" kern="0" dirty="0">
              <a:solidFill>
                <a:srgbClr val="666967"/>
              </a:solidFill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pt-BR" sz="1867" kern="0" dirty="0">
              <a:solidFill>
                <a:srgbClr val="666967"/>
              </a:solidFill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pt-BR" sz="1867" kern="0" dirty="0">
              <a:solidFill>
                <a:srgbClr val="666967"/>
              </a:solidFill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pt-BR" sz="1867" kern="0" dirty="0">
              <a:solidFill>
                <a:srgbClr val="666967"/>
              </a:solidFill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pt-BR" sz="1867" kern="0" dirty="0">
              <a:solidFill>
                <a:srgbClr val="666967"/>
              </a:solidFill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pt-BR" sz="1867" kern="0" dirty="0">
              <a:solidFill>
                <a:srgbClr val="666967"/>
              </a:solidFill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pt-BR" sz="1867" kern="0" dirty="0">
              <a:solidFill>
                <a:srgbClr val="666967"/>
              </a:solidFill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pt-BR" sz="1867" kern="0" dirty="0">
              <a:solidFill>
                <a:srgbClr val="666967"/>
              </a:solidFill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pt-BR" sz="1867" kern="0" dirty="0">
              <a:solidFill>
                <a:srgbClr val="666967"/>
              </a:solidFill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pt-BR" sz="1867" kern="0" dirty="0">
              <a:solidFill>
                <a:srgbClr val="666967"/>
              </a:solidFill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pt-BR" sz="1867" kern="0" dirty="0">
              <a:solidFill>
                <a:srgbClr val="666967"/>
              </a:solidFill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pt-BR" sz="1867" kern="0" dirty="0">
              <a:solidFill>
                <a:srgbClr val="666967"/>
              </a:solidFill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pt-BR" sz="1867" kern="0" dirty="0">
              <a:solidFill>
                <a:srgbClr val="666967"/>
              </a:solidFill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pt-BR" sz="1867" kern="0" dirty="0">
              <a:solidFill>
                <a:srgbClr val="666967"/>
              </a:solidFill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pt-BR" sz="1867" kern="0" dirty="0">
              <a:solidFill>
                <a:srgbClr val="666967"/>
              </a:solidFill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pt-BR" sz="1867" kern="0" dirty="0">
              <a:solidFill>
                <a:srgbClr val="666967"/>
              </a:solidFill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pt-BR" sz="1867" kern="0" dirty="0">
              <a:solidFill>
                <a:srgbClr val="666967"/>
              </a:solidFill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pt-BR" sz="1867" kern="0" dirty="0">
              <a:solidFill>
                <a:srgbClr val="666967"/>
              </a:solidFill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pt-BR" sz="1867" kern="0" dirty="0">
              <a:solidFill>
                <a:srgbClr val="666967"/>
              </a:solidFill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pt-BR" sz="1867" kern="0" dirty="0">
              <a:solidFill>
                <a:srgbClr val="666967"/>
              </a:solidFill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pt-BR" sz="1867" kern="0" dirty="0">
              <a:solidFill>
                <a:srgbClr val="666967"/>
              </a:solidFill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pt-BR" sz="1867" kern="0" dirty="0">
              <a:solidFill>
                <a:srgbClr val="666967"/>
              </a:solidFill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1867" kern="0" dirty="0">
                <a:solidFill>
                  <a:srgbClr val="666967"/>
                </a:solidFill>
                <a:sym typeface="Arial"/>
              </a:rPr>
              <a:t>                                                                                                                                                </a:t>
            </a:r>
            <a:r>
              <a:rPr lang="pt-BR" sz="1200" kern="0" dirty="0">
                <a:solidFill>
                  <a:srgbClr val="666967"/>
                </a:solidFill>
                <a:sym typeface="Arial"/>
              </a:rPr>
              <a:t>Fonte: Ministério da Saúde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423905"/>
            <a:ext cx="12192000" cy="722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3733" b="1" kern="0" dirty="0">
                <a:solidFill>
                  <a:srgbClr val="FFFFFF"/>
                </a:solidFill>
                <a:latin typeface="Trebuchet MS" panose="020B0603020202020204" pitchFamily="34" charset="0"/>
                <a:sym typeface="Arial"/>
              </a:rPr>
              <a:t>INVESTIMENTO EM SAÚDE - LESTE DE RORAIMA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63" y="1260144"/>
            <a:ext cx="11600873" cy="505365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91127" y="6432011"/>
            <a:ext cx="3639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pt-BR" sz="1400" kern="0" dirty="0">
                <a:solidFill>
                  <a:srgbClr val="000000"/>
                </a:solidFill>
                <a:cs typeface="Arial"/>
                <a:sym typeface="Arial"/>
              </a:rPr>
              <a:t>* 01 de janeiro a 19 de maio de 2025</a:t>
            </a:r>
          </a:p>
        </p:txBody>
      </p:sp>
    </p:spTree>
    <p:extLst>
      <p:ext uri="{BB962C8B-B14F-4D97-AF65-F5344CB8AC3E}">
        <p14:creationId xmlns:p14="http://schemas.microsoft.com/office/powerpoint/2010/main" val="3565114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80000">
              <a:schemeClr val="accent6">
                <a:lumMod val="20000"/>
                <a:lumOff val="80000"/>
              </a:schemeClr>
            </a:gs>
            <a:gs pos="0">
              <a:schemeClr val="accent6">
                <a:lumMod val="20000"/>
                <a:lumOff val="80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983" y="6313771"/>
            <a:ext cx="546466" cy="51634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182" y="854798"/>
            <a:ext cx="2732295" cy="312135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8805" y="4303357"/>
            <a:ext cx="2569659" cy="2366970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282102" y="69726"/>
            <a:ext cx="11702375" cy="66191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NOTÍCIAS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102" y="1066205"/>
            <a:ext cx="4823024" cy="540271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6627" y="1066205"/>
            <a:ext cx="3237187" cy="432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28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80000">
              <a:schemeClr val="accent6">
                <a:lumMod val="20000"/>
                <a:lumOff val="80000"/>
              </a:schemeClr>
            </a:gs>
            <a:gs pos="0">
              <a:schemeClr val="accent6">
                <a:lumMod val="20000"/>
                <a:lumOff val="80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983" y="6313771"/>
            <a:ext cx="546466" cy="516346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282102" y="69726"/>
            <a:ext cx="11702375" cy="66191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NOTÍCIAS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23" y="1279788"/>
            <a:ext cx="2857666" cy="416300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168" y="985667"/>
            <a:ext cx="4424815" cy="21216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665" y="3361291"/>
            <a:ext cx="4084761" cy="308228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011" y="1385350"/>
            <a:ext cx="3113001" cy="481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02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569401DD-B75D-812F-DC48-78724A27C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778902"/>
            <a:ext cx="4191000" cy="3230323"/>
          </a:xfr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AF2F6D4-BC20-F3CB-4F43-0D710650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NOTÍCIAS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42AF9AB-5367-09E2-215A-C3D2F6E3E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696" y="1778902"/>
            <a:ext cx="4271611" cy="314127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A055E1E-5632-F7B0-B125-F96AE909A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062" y="2868335"/>
            <a:ext cx="5796309" cy="333980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35E025D-4E18-C6DC-3800-FB6DF1778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062" y="2868335"/>
            <a:ext cx="6512330" cy="374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4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2F005C-2835-B5D3-E9DE-0F65EE975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Conselhos Regionais de Medicina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B103F2-D5F0-6E90-393D-13F3DA3CA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1- Podem e devem ser fonte de notícias qualificadas relacionadas à saúde;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2 - Trabalhar na construção de ampla linha de cobertura;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3 - Realizar planejamento mensal </a:t>
            </a:r>
            <a:r>
              <a:rPr lang="pt-BR"/>
              <a:t>das ações.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3629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99F750-043C-7217-11A3-167CB829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4DF4DA3-02AB-2AE5-79D0-8E0994C4B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4F67D6E-9829-7BCB-F609-249E832994D6}"/>
              </a:ext>
            </a:extLst>
          </p:cNvPr>
          <p:cNvSpPr txBox="1"/>
          <p:nvPr/>
        </p:nvSpPr>
        <p:spPr>
          <a:xfrm>
            <a:off x="5346442" y="2659559"/>
            <a:ext cx="27174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F1527EE-2A8E-EAAB-97C2-E6FF8D8F749E}"/>
              </a:ext>
            </a:extLst>
          </p:cNvPr>
          <p:cNvSpPr txBox="1"/>
          <p:nvPr/>
        </p:nvSpPr>
        <p:spPr>
          <a:xfrm>
            <a:off x="690465" y="5439747"/>
            <a:ext cx="2164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    @estevamrivello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3FD5D7D-F664-4E50-5135-EE108B598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66" y="5339005"/>
            <a:ext cx="618398" cy="60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38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954AA5-5A23-719E-6196-6FCC34BE9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F75D7B-ADBA-3934-DBCC-74185B878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3A14015-D2A9-2CF9-1F7B-8B2BA8751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79" y="681037"/>
            <a:ext cx="6885991" cy="513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54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D9E8"/>
            </a:gs>
            <a:gs pos="80000">
              <a:schemeClr val="accent6">
                <a:lumMod val="20000"/>
                <a:lumOff val="80000"/>
              </a:schemeClr>
            </a:gs>
            <a:gs pos="0">
              <a:schemeClr val="accent6">
                <a:lumMod val="20000"/>
                <a:lumOff val="80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3867" y="6313771"/>
            <a:ext cx="546466" cy="516346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381784" y="69724"/>
            <a:ext cx="11702375" cy="66191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O QUE É COMUNICAÇÃO ASSERTIVA EM SAÚDE</a:t>
            </a: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474276" y="957198"/>
            <a:ext cx="3653447" cy="20739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PROMOVER DIÁLOGO CLARO E RESPEITÁVEL</a:t>
            </a:r>
          </a:p>
          <a:p>
            <a:pPr algn="ctr"/>
            <a:endParaRPr lang="pt-BR" dirty="0">
              <a:solidFill>
                <a:schemeClr val="accent6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just"/>
            <a:r>
              <a:rPr lang="pt-BR" sz="1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A Comunicação Assertiva é essencial para promover um diálogo claro e respeitoso, ajudando a construir confiança entre pacientes e profissionais de saúde.</a:t>
            </a: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4601998" y="981642"/>
            <a:ext cx="3833291" cy="21062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FOMENTA EMPATIA E COMPREENSÃO</a:t>
            </a:r>
          </a:p>
          <a:p>
            <a:pPr algn="ctr"/>
            <a:endParaRPr lang="pt-BR" dirty="0">
              <a:solidFill>
                <a:schemeClr val="accent6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just"/>
            <a:r>
              <a:rPr lang="pt-BR" sz="1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Utilizando a empatia, essa abordagem permite que os profissionais compreendam melhor as preocupações e necessidades dos pacientes, resultado em cuidados mais personalizados.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8823656" y="941035"/>
            <a:ext cx="3186677" cy="21062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REDUZ MAL-ENTENDIDOS E ERROS</a:t>
            </a:r>
          </a:p>
          <a:p>
            <a:pPr algn="ctr"/>
            <a:endParaRPr lang="pt-BR" dirty="0">
              <a:solidFill>
                <a:schemeClr val="accent6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just"/>
            <a:r>
              <a:rPr lang="pt-BR" sz="1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A comunicação assertiva contribui para a redução de mal-entendidos e erros, garantindo que os pacientes recebam as informações corretas sobre seu tratamento.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07" y="3380362"/>
            <a:ext cx="2933409" cy="293340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4660" y="3423144"/>
            <a:ext cx="2642440" cy="284784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132" y="3337902"/>
            <a:ext cx="2889025" cy="293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84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Número de Slide 3">
            <a:extLst>
              <a:ext uri="{FF2B5EF4-FFF2-40B4-BE49-F238E27FC236}">
                <a16:creationId xmlns:a16="http://schemas.microsoft.com/office/drawing/2014/main" id="{EAC06798-3138-39D2-B403-D0EB0BB078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32" indent="-285744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971" indent="-228594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160" indent="-228594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349" indent="-228594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F9353D74-0FEB-4FED-B5E8-A05D8602D9F8}" type="slidenum">
              <a:rPr lang="pt-BR" altLang="pt-BR">
                <a:solidFill>
                  <a:srgbClr val="898989"/>
                </a:solidFill>
              </a:rPr>
              <a:pPr/>
              <a:t>4</a:t>
            </a:fld>
            <a:endParaRPr lang="pt-BR" altLang="pt-BR">
              <a:solidFill>
                <a:srgbClr val="898989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757" y="6177887"/>
            <a:ext cx="612448" cy="578691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6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9" name="CaixaDeTexto 8"/>
          <p:cNvSpPr txBox="1"/>
          <p:nvPr/>
        </p:nvSpPr>
        <p:spPr>
          <a:xfrm>
            <a:off x="857347" y="852433"/>
            <a:ext cx="10477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Trebuchet MS" panose="020B0603020202020204" pitchFamily="34" charset="0"/>
              </a:rPr>
              <a:t>ADEQUAÇÃO DA LEI 4.113/</a:t>
            </a:r>
            <a:r>
              <a:rPr lang="pt-BR" sz="4800" b="1" dirty="0">
                <a:solidFill>
                  <a:srgbClr val="FFC000"/>
                </a:solidFill>
                <a:latin typeface="Trebuchet MS" panose="020B0603020202020204" pitchFamily="34" charset="0"/>
              </a:rPr>
              <a:t>1942</a:t>
            </a:r>
          </a:p>
          <a:p>
            <a:pPr algn="ctr"/>
            <a:endParaRPr lang="pt-BR" sz="4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/>
            <a:endParaRPr lang="pt-BR" sz="2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4" y="1939847"/>
            <a:ext cx="10813773" cy="4238040"/>
          </a:xfrm>
          <a:prstGeom prst="rect">
            <a:avLst/>
          </a:prstGeom>
        </p:spPr>
      </p:pic>
      <p:cxnSp>
        <p:nvCxnSpPr>
          <p:cNvPr id="5" name="Conector reto 4"/>
          <p:cNvCxnSpPr/>
          <p:nvPr/>
        </p:nvCxnSpPr>
        <p:spPr>
          <a:xfrm>
            <a:off x="1678610" y="2429565"/>
            <a:ext cx="6537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V="1">
            <a:off x="689114" y="3507409"/>
            <a:ext cx="344556" cy="88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689114" y="4214191"/>
            <a:ext cx="34455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655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D9E8"/>
            </a:gs>
            <a:gs pos="80000">
              <a:schemeClr val="accent6">
                <a:lumMod val="20000"/>
                <a:lumOff val="80000"/>
              </a:schemeClr>
            </a:gs>
            <a:gs pos="0">
              <a:schemeClr val="accent6">
                <a:lumMod val="20000"/>
                <a:lumOff val="80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3867" y="6313771"/>
            <a:ext cx="546466" cy="516346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74632" y="2014410"/>
            <a:ext cx="5330758" cy="317009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latin typeface="Trebuchet MS" panose="020B0603020202020204" pitchFamily="34" charset="0"/>
              </a:rPr>
              <a:t>O MÉDICO PRECISA COMUNICAR SOBRE DOENÇA</a:t>
            </a:r>
            <a:endParaRPr lang="pt-BR" sz="2400" b="1" dirty="0">
              <a:latin typeface="Trebuchet MS" panose="020B0603020202020204" pitchFamily="34" charset="0"/>
            </a:endParaRPr>
          </a:p>
          <a:p>
            <a:pPr algn="just"/>
            <a:r>
              <a:rPr lang="pt-BR" sz="2400" dirty="0">
                <a:latin typeface="Trebuchet MS" panose="020B0603020202020204" pitchFamily="34" charset="0"/>
              </a:rPr>
              <a:t> </a:t>
            </a:r>
          </a:p>
          <a:p>
            <a:pPr marL="342900" indent="-342900" algn="just">
              <a:buFontTx/>
              <a:buChar char="-"/>
            </a:pPr>
            <a:r>
              <a:rPr lang="pt-BR" sz="2400" dirty="0">
                <a:latin typeface="Trebuchet MS" panose="020B0603020202020204" pitchFamily="34" charset="0"/>
              </a:rPr>
              <a:t>INFRA-ESTRUTURA</a:t>
            </a:r>
          </a:p>
          <a:p>
            <a:pPr marL="342900" indent="-342900" algn="just">
              <a:buFontTx/>
              <a:buChar char="-"/>
            </a:pPr>
            <a:r>
              <a:rPr lang="pt-BR" sz="2400" dirty="0">
                <a:latin typeface="Trebuchet MS" panose="020B0603020202020204" pitchFamily="34" charset="0"/>
              </a:rPr>
              <a:t>INSUMOS</a:t>
            </a:r>
          </a:p>
          <a:p>
            <a:pPr marL="342900" indent="-342900" algn="just">
              <a:buFontTx/>
              <a:buChar char="-"/>
            </a:pPr>
            <a:r>
              <a:rPr lang="pt-BR" sz="2400" dirty="0">
                <a:latin typeface="Trebuchet MS" panose="020B0603020202020204" pitchFamily="34" charset="0"/>
              </a:rPr>
              <a:t>EQUIPAMENTOS DE SAÚDE</a:t>
            </a:r>
          </a:p>
          <a:p>
            <a:pPr marL="342900" indent="-342900" algn="just">
              <a:buFontTx/>
              <a:buChar char="-"/>
            </a:pPr>
            <a:r>
              <a:rPr lang="pt-BR" sz="2400" dirty="0">
                <a:latin typeface="Trebuchet MS" panose="020B0603020202020204" pitchFamily="34" charset="0"/>
              </a:rPr>
              <a:t>FLUXOS DE SERVIÇOS</a:t>
            </a:r>
          </a:p>
          <a:p>
            <a:pPr marL="342900" indent="-342900" algn="just">
              <a:buFontTx/>
              <a:buChar char="-"/>
            </a:pPr>
            <a:r>
              <a:rPr lang="pt-BR" sz="2400" dirty="0">
                <a:latin typeface="Trebuchet MS" panose="020B0603020202020204" pitchFamily="34" charset="0"/>
              </a:rPr>
              <a:t>DADOS EPIDEMIOLÓGICOS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99415" y="422170"/>
            <a:ext cx="11702375" cy="66191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DESAFIOS SIGNIFICATIVOS NA SAÚDE DOS MUNICÍPIOS DE FRONTEIRA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4099536-02C5-5788-B997-3FD25F0B9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73491"/>
            <a:ext cx="5916331" cy="357257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F249757-3954-F156-113D-D958F175A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664763"/>
            <a:ext cx="5914333" cy="358130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7DAD8A0-BA07-8B1F-9012-7AC11271F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000" y="1673490"/>
            <a:ext cx="5914333" cy="358130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1CB76B1-A6F4-73B6-17CF-0668490BD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02" y="1690946"/>
            <a:ext cx="5914333" cy="357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0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10477-EA0A-F871-D571-63BBEF741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29357" y="2527549"/>
            <a:ext cx="6859807" cy="1801091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445845" y="968779"/>
            <a:ext cx="8998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 cobertura vacinal no Brasil é de 93,15 %, </a:t>
            </a:r>
            <a:r>
              <a:rPr lang="pt-BR" sz="2400" b="1" dirty="0"/>
              <a:t>acima</a:t>
            </a:r>
            <a:r>
              <a:rPr lang="pt-BR" sz="2400" dirty="0"/>
              <a:t> da meta preconizada de 90 %. O estado com a menor cobertura é Roraima com 76,49 % dos menores de 1 ano vacinados.</a:t>
            </a:r>
          </a:p>
        </p:txBody>
      </p:sp>
      <p:graphicFrame>
        <p:nvGraphicFramePr>
          <p:cNvPr id="11" name="Gráfico 10"/>
          <p:cNvGraphicFramePr>
            <a:graphicFrameLocks/>
          </p:cNvGraphicFramePr>
          <p:nvPr/>
        </p:nvGraphicFramePr>
        <p:xfrm>
          <a:off x="2667602" y="2729138"/>
          <a:ext cx="8776668" cy="3513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092" y="191489"/>
            <a:ext cx="6678304" cy="42034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1866317" y="201468"/>
            <a:ext cx="5438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BCG (TUBERCULOSE – Meníngea e Miliar)</a:t>
            </a:r>
          </a:p>
        </p:txBody>
      </p:sp>
      <p:sp>
        <p:nvSpPr>
          <p:cNvPr id="14" name="Seta para baixo 13"/>
          <p:cNvSpPr/>
          <p:nvPr/>
        </p:nvSpPr>
        <p:spPr>
          <a:xfrm>
            <a:off x="8345400" y="2591033"/>
            <a:ext cx="473123" cy="837063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8" name="CaixaDeTexto 17"/>
          <p:cNvSpPr txBox="1"/>
          <p:nvPr/>
        </p:nvSpPr>
        <p:spPr>
          <a:xfrm>
            <a:off x="461820" y="1727201"/>
            <a:ext cx="677108" cy="356523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3200" dirty="0">
                <a:latin typeface="Arial Black" panose="020B0A04020102020204" pitchFamily="34" charset="0"/>
              </a:rPr>
              <a:t>AO NASCER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4270" y="6206903"/>
            <a:ext cx="609653" cy="57713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6D9FF32-B9BD-3F61-4C41-0F8B3F3F3C30}"/>
              </a:ext>
            </a:extLst>
          </p:cNvPr>
          <p:cNvSpPr txBox="1"/>
          <p:nvPr/>
        </p:nvSpPr>
        <p:spPr>
          <a:xfrm>
            <a:off x="9853043" y="6206903"/>
            <a:ext cx="14494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/>
              <a:t>Fonte: Ministério da Saúde</a:t>
            </a:r>
          </a:p>
        </p:txBody>
      </p:sp>
    </p:spTree>
    <p:extLst>
      <p:ext uri="{BB962C8B-B14F-4D97-AF65-F5344CB8AC3E}">
        <p14:creationId xmlns:p14="http://schemas.microsoft.com/office/powerpoint/2010/main" val="3057702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D9E8"/>
            </a:gs>
            <a:gs pos="80000">
              <a:schemeClr val="accent6">
                <a:lumMod val="20000"/>
                <a:lumOff val="80000"/>
              </a:schemeClr>
            </a:gs>
            <a:gs pos="0">
              <a:schemeClr val="accent6">
                <a:lumMod val="20000"/>
                <a:lumOff val="80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3867" y="6313771"/>
            <a:ext cx="546466" cy="516346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282102" y="69726"/>
            <a:ext cx="11702375" cy="66191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DESAFIOS DE ACESSO AOS SERVIÇOS DE SAÚDE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44" y="994567"/>
            <a:ext cx="2891541" cy="338412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907" y="994567"/>
            <a:ext cx="2928130" cy="338412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751" y="994568"/>
            <a:ext cx="3102116" cy="3384127"/>
          </a:xfrm>
          <a:prstGeom prst="rect">
            <a:avLst/>
          </a:prstGeom>
        </p:spPr>
      </p:pic>
      <p:sp>
        <p:nvSpPr>
          <p:cNvPr id="12" name="Retângulo de cantos arredondados 11"/>
          <p:cNvSpPr/>
          <p:nvPr/>
        </p:nvSpPr>
        <p:spPr>
          <a:xfrm>
            <a:off x="665730" y="4576967"/>
            <a:ext cx="3349967" cy="1839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INFRAESTRUTURA INADEQUADA</a:t>
            </a:r>
          </a:p>
          <a:p>
            <a:pPr algn="ctr"/>
            <a:endParaRPr lang="pt-BR" dirty="0">
              <a:solidFill>
                <a:schemeClr val="accent6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r>
              <a:rPr lang="pt-BR" sz="1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Infraestrutura de saúde é insuficiente, resultando em longas filas e espera de atendimento.</a:t>
            </a: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4537901" y="4641620"/>
            <a:ext cx="3390142" cy="17743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ESCASSEZ DE PROFISSIONAIS DE SAÚDE</a:t>
            </a:r>
          </a:p>
          <a:p>
            <a:pPr algn="ctr"/>
            <a:endParaRPr lang="pt-BR" dirty="0">
              <a:solidFill>
                <a:schemeClr val="accent6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r>
              <a:rPr lang="pt-BR" sz="1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Escassez de médicos e enfermeiros dificulta a assistência adequada, afetando diretamente a qualidade do atendimento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8361751" y="4609293"/>
            <a:ext cx="3237420" cy="17743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DIFICULDADES DE TRANSPORTE</a:t>
            </a:r>
          </a:p>
          <a:p>
            <a:pPr algn="ctr"/>
            <a:endParaRPr lang="pt-BR" dirty="0">
              <a:solidFill>
                <a:schemeClr val="accent6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r>
              <a:rPr lang="pt-BR" sz="14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As dificuldades de transporte dificultam o deslocamento da população até os serviços de saúde especialmente em áreas remotas.</a:t>
            </a:r>
          </a:p>
        </p:txBody>
      </p:sp>
    </p:spTree>
    <p:extLst>
      <p:ext uri="{BB962C8B-B14F-4D97-AF65-F5344CB8AC3E}">
        <p14:creationId xmlns:p14="http://schemas.microsoft.com/office/powerpoint/2010/main" val="953043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D9E8"/>
            </a:gs>
            <a:gs pos="80000">
              <a:schemeClr val="accent6">
                <a:lumMod val="20000"/>
                <a:lumOff val="80000"/>
              </a:schemeClr>
            </a:gs>
            <a:gs pos="0">
              <a:schemeClr val="accent6">
                <a:lumMod val="20000"/>
                <a:lumOff val="80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3242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3867" y="6313771"/>
            <a:ext cx="546466" cy="516346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282102" y="69726"/>
            <a:ext cx="11702375" cy="66191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CENÁRIOS DE SAÚDE NOS MUNICÍPIOS DE FRONTEIRA</a:t>
            </a:r>
          </a:p>
        </p:txBody>
      </p:sp>
      <p:sp>
        <p:nvSpPr>
          <p:cNvPr id="5" name="Retângulo 4"/>
          <p:cNvSpPr/>
          <p:nvPr/>
        </p:nvSpPr>
        <p:spPr>
          <a:xfrm>
            <a:off x="864084" y="2242234"/>
            <a:ext cx="4840135" cy="37548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atin typeface="Trebuchet MS" panose="020B0603020202020204" pitchFamily="34" charset="0"/>
              </a:rPr>
              <a:t>RORAIMA</a:t>
            </a:r>
          </a:p>
          <a:p>
            <a:pPr algn="ctr"/>
            <a:endParaRPr lang="pt-BR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Trebuchet MS" panose="020B0603020202020204" pitchFamily="34" charset="0"/>
              </a:rPr>
              <a:t>Municípios de fronteira enfrentam desafios únicos em saúde devido à elevada vulnerabilidade. Populações migrantes, como os venezuelanos e yanomamis, são particularmente afetadas, resultando em uma pressão significativa sobre os serviços de saúde locais.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Trebuchet MS" panose="020B0603020202020204" pitchFamily="34" charset="0"/>
              </a:rPr>
              <a:t>Estas populações frequentemente enfrentam barreiras no acesso a cuidados médicos fundamentais, o que agrava as condições de vida e saúde</a:t>
            </a:r>
          </a:p>
        </p:txBody>
      </p:sp>
      <p:cxnSp>
        <p:nvCxnSpPr>
          <p:cNvPr id="16" name="Conector reto 15"/>
          <p:cNvCxnSpPr/>
          <p:nvPr/>
        </p:nvCxnSpPr>
        <p:spPr>
          <a:xfrm>
            <a:off x="5836596" y="739302"/>
            <a:ext cx="19455" cy="6118698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Retângulo 16"/>
          <p:cNvSpPr/>
          <p:nvPr/>
        </p:nvSpPr>
        <p:spPr>
          <a:xfrm>
            <a:off x="5988711" y="2554532"/>
            <a:ext cx="4179652" cy="32624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atin typeface="Trebuchet MS" panose="020B0603020202020204" pitchFamily="34" charset="0"/>
              </a:rPr>
              <a:t>AMAZONAS</a:t>
            </a:r>
          </a:p>
          <a:p>
            <a:pPr algn="ctr"/>
            <a:endParaRPr lang="pt-BR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Trebuchet MS" panose="020B0603020202020204" pitchFamily="34" charset="0"/>
              </a:rPr>
              <a:t>As dificuldades de trânsito no Amazonas são intensificadas por condições geográficas adversas e uma infraestrutura inadequada. Isso resulta em obstáculos significativos para o acesso a serviços de saúde, principalmente em regiões isoladas, comprometendo a eficiência das equipes médicas e a qualidade do atendimento.</a:t>
            </a:r>
            <a:endParaRPr lang="pt-BR" dirty="0"/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764" y="788131"/>
            <a:ext cx="2706183" cy="2065725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8" y="974629"/>
            <a:ext cx="2274366" cy="157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02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Número de Slide 3">
            <a:extLst>
              <a:ext uri="{FF2B5EF4-FFF2-40B4-BE49-F238E27FC236}">
                <a16:creationId xmlns:a16="http://schemas.microsoft.com/office/drawing/2014/main" id="{EAC06798-3138-39D2-B403-D0EB0BB078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32" indent="-285744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971" indent="-228594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160" indent="-228594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349" indent="-228594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F9353D74-0FEB-4FED-B5E8-A05D8602D9F8}" type="slidenum">
              <a:rPr lang="pt-BR" altLang="pt-BR">
                <a:solidFill>
                  <a:srgbClr val="898989"/>
                </a:solidFill>
              </a:rPr>
              <a:pPr/>
              <a:t>9</a:t>
            </a:fld>
            <a:endParaRPr lang="pt-BR" altLang="pt-BR">
              <a:solidFill>
                <a:srgbClr val="898989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757" y="6177887"/>
            <a:ext cx="612448" cy="57869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pt-BR" sz="1867" kern="0" dirty="0">
              <a:solidFill>
                <a:srgbClr val="666967"/>
              </a:solidFill>
              <a:sym typeface="Arial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423905"/>
            <a:ext cx="12192000" cy="722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3733" b="1" kern="0" dirty="0">
                <a:solidFill>
                  <a:srgbClr val="FFFFFF"/>
                </a:solidFill>
                <a:latin typeface="Trebuchet MS" panose="020B0603020202020204" pitchFamily="34" charset="0"/>
                <a:sym typeface="Arial"/>
              </a:rPr>
              <a:t>INVESTIMENTO EM SAÚDE - YANOMAMI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14" y="1255915"/>
            <a:ext cx="11416796" cy="5088661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07173" y="6418023"/>
            <a:ext cx="3639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pt-BR" sz="1200" kern="0" dirty="0">
                <a:solidFill>
                  <a:srgbClr val="000000"/>
                </a:solidFill>
                <a:cs typeface="Arial"/>
                <a:sym typeface="Arial"/>
              </a:rPr>
              <a:t>* 01 de janeiro a 19 de maio de 2025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4F6D73C-5107-8AF8-4581-042414AA7D76}"/>
              </a:ext>
            </a:extLst>
          </p:cNvPr>
          <p:cNvSpPr txBox="1"/>
          <p:nvPr/>
        </p:nvSpPr>
        <p:spPr>
          <a:xfrm>
            <a:off x="5640355" y="274786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31CD438-39B7-65F5-AA1D-01D6C2D8647F}"/>
              </a:ext>
            </a:extLst>
          </p:cNvPr>
          <p:cNvSpPr txBox="1"/>
          <p:nvPr/>
        </p:nvSpPr>
        <p:spPr>
          <a:xfrm>
            <a:off x="9817526" y="6372766"/>
            <a:ext cx="2990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Ministério da Saúde</a:t>
            </a:r>
          </a:p>
        </p:txBody>
      </p:sp>
    </p:spTree>
    <p:extLst>
      <p:ext uri="{BB962C8B-B14F-4D97-AF65-F5344CB8AC3E}">
        <p14:creationId xmlns:p14="http://schemas.microsoft.com/office/powerpoint/2010/main" val="19966381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sdemona template">
  <a:themeElements>
    <a:clrScheme name="Custom 347">
      <a:dk1>
        <a:srgbClr val="666967"/>
      </a:dk1>
      <a:lt1>
        <a:srgbClr val="FFFFFF"/>
      </a:lt1>
      <a:dk2>
        <a:srgbClr val="89929B"/>
      </a:dk2>
      <a:lt2>
        <a:srgbClr val="EFF1F3"/>
      </a:lt2>
      <a:accent1>
        <a:srgbClr val="107247"/>
      </a:accent1>
      <a:accent2>
        <a:srgbClr val="62AE8E"/>
      </a:accent2>
      <a:accent3>
        <a:srgbClr val="107247"/>
      </a:accent3>
      <a:accent4>
        <a:srgbClr val="51836B"/>
      </a:accent4>
      <a:accent5>
        <a:srgbClr val="A6B5C7"/>
      </a:accent5>
      <a:accent6>
        <a:srgbClr val="D4DAE0"/>
      </a:accent6>
      <a:hlink>
        <a:srgbClr val="454F5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645</Words>
  <Application>Microsoft Office PowerPoint</Application>
  <PresentationFormat>Widescreen</PresentationFormat>
  <Paragraphs>138</Paragraphs>
  <Slides>16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16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Montserrat</vt:lpstr>
      <vt:lpstr>Trebuchet MS</vt:lpstr>
      <vt:lpstr>Tema do Office</vt:lpstr>
      <vt:lpstr>Desdemona template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NOTÍCIAS</vt:lpstr>
      <vt:lpstr>Conselhos Regionais de Medicina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Vanessa Torales Porto</dc:creator>
  <cp:lastModifiedBy>Estevam Rivello Alves</cp:lastModifiedBy>
  <cp:revision>46</cp:revision>
  <dcterms:created xsi:type="dcterms:W3CDTF">2025-06-09T18:44:46Z</dcterms:created>
  <dcterms:modified xsi:type="dcterms:W3CDTF">2025-06-17T11:02:02Z</dcterms:modified>
</cp:coreProperties>
</file>