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666967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CE"/>
          </a:solidFill>
        </a:fill>
      </a:tcStyle>
    </a:wholeTbl>
    <a:band2H>
      <a:tcTxStyle/>
      <a:tcStyle>
        <a:tcBdr/>
        <a:fill>
          <a:solidFill>
            <a:srgbClr val="E6EB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4CE"/>
          </a:solidFill>
        </a:fill>
      </a:tcStyle>
    </a:wholeTbl>
    <a:band2H>
      <a:tcTxStyle/>
      <a:tcStyle>
        <a:tcBdr/>
        <a:fill>
          <a:solidFill>
            <a:srgbClr val="E6EB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F1F3"/>
          </a:solidFill>
        </a:fill>
      </a:tcStyle>
    </a:wholeTbl>
    <a:band2H>
      <a:tcTxStyle/>
      <a:tcStyle>
        <a:tcBdr/>
        <a:fill>
          <a:solidFill>
            <a:srgbClr val="F7F8F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A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666967"/>
        </a:fontRef>
        <a:srgbClr val="66696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66967"/>
              </a:solidFill>
              <a:prstDash val="solid"/>
              <a:round/>
            </a:ln>
          </a:top>
          <a:bottom>
            <a:ln w="254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66967"/>
              </a:solidFill>
              <a:prstDash val="solid"/>
              <a:round/>
            </a:ln>
          </a:top>
          <a:bottom>
            <a:ln w="254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3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66967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66967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66967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666967"/>
              </a:solidFill>
              <a:prstDash val="solid"/>
              <a:round/>
            </a:ln>
          </a:left>
          <a:right>
            <a:ln w="12700" cap="flat">
              <a:solidFill>
                <a:srgbClr val="666967"/>
              </a:solidFill>
              <a:prstDash val="solid"/>
              <a:round/>
            </a:ln>
          </a:right>
          <a:top>
            <a:ln w="12700" cap="flat">
              <a:solidFill>
                <a:srgbClr val="666967"/>
              </a:solidFill>
              <a:prstDash val="solid"/>
              <a:round/>
            </a:ln>
          </a:top>
          <a:bottom>
            <a:ln w="127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solidFill>
                <a:srgbClr val="666967"/>
              </a:solidFill>
              <a:prstDash val="solid"/>
              <a:round/>
            </a:ln>
          </a:insideH>
          <a:insideV>
            <a:ln w="12700" cap="flat">
              <a:solidFill>
                <a:srgbClr val="666967"/>
              </a:solidFill>
              <a:prstDash val="solid"/>
              <a:round/>
            </a:ln>
          </a:insideV>
        </a:tcBdr>
        <a:fill>
          <a:solidFill>
            <a:srgbClr val="666967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666967"/>
              </a:solidFill>
              <a:prstDash val="solid"/>
              <a:round/>
            </a:ln>
          </a:left>
          <a:right>
            <a:ln w="12700" cap="flat">
              <a:solidFill>
                <a:srgbClr val="666967"/>
              </a:solidFill>
              <a:prstDash val="solid"/>
              <a:round/>
            </a:ln>
          </a:right>
          <a:top>
            <a:ln w="12700" cap="flat">
              <a:solidFill>
                <a:srgbClr val="666967"/>
              </a:solidFill>
              <a:prstDash val="solid"/>
              <a:round/>
            </a:ln>
          </a:top>
          <a:bottom>
            <a:ln w="127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solidFill>
                <a:srgbClr val="666967"/>
              </a:solidFill>
              <a:prstDash val="solid"/>
              <a:round/>
            </a:ln>
          </a:insideH>
          <a:insideV>
            <a:ln w="12700" cap="flat">
              <a:solidFill>
                <a:srgbClr val="666967"/>
              </a:solidFill>
              <a:prstDash val="solid"/>
              <a:round/>
            </a:ln>
          </a:insideV>
        </a:tcBdr>
        <a:fill>
          <a:solidFill>
            <a:srgbClr val="666967">
              <a:alpha val="20000"/>
            </a:srgbClr>
          </a:solidFill>
        </a:fill>
      </a:tcStyle>
    </a:firstCol>
    <a:lastRow>
      <a:tcTxStyle b="on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666967"/>
              </a:solidFill>
              <a:prstDash val="solid"/>
              <a:round/>
            </a:ln>
          </a:left>
          <a:right>
            <a:ln w="12700" cap="flat">
              <a:solidFill>
                <a:srgbClr val="666967"/>
              </a:solidFill>
              <a:prstDash val="solid"/>
              <a:round/>
            </a:ln>
          </a:right>
          <a:top>
            <a:ln w="50800" cap="flat">
              <a:solidFill>
                <a:srgbClr val="666967"/>
              </a:solidFill>
              <a:prstDash val="solid"/>
              <a:round/>
            </a:ln>
          </a:top>
          <a:bottom>
            <a:ln w="127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solidFill>
                <a:srgbClr val="666967"/>
              </a:solidFill>
              <a:prstDash val="solid"/>
              <a:round/>
            </a:ln>
          </a:insideH>
          <a:insideV>
            <a:ln w="12700" cap="flat">
              <a:solidFill>
                <a:srgbClr val="66696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666967"/>
        </a:fontRef>
        <a:srgbClr val="666967"/>
      </a:tcTxStyle>
      <a:tcStyle>
        <a:tcBdr>
          <a:left>
            <a:ln w="12700" cap="flat">
              <a:solidFill>
                <a:srgbClr val="666967"/>
              </a:solidFill>
              <a:prstDash val="solid"/>
              <a:round/>
            </a:ln>
          </a:left>
          <a:right>
            <a:ln w="12700" cap="flat">
              <a:solidFill>
                <a:srgbClr val="666967"/>
              </a:solidFill>
              <a:prstDash val="solid"/>
              <a:round/>
            </a:ln>
          </a:right>
          <a:top>
            <a:ln w="12700" cap="flat">
              <a:solidFill>
                <a:srgbClr val="666967"/>
              </a:solidFill>
              <a:prstDash val="solid"/>
              <a:round/>
            </a:ln>
          </a:top>
          <a:bottom>
            <a:ln w="25400" cap="flat">
              <a:solidFill>
                <a:srgbClr val="666967"/>
              </a:solidFill>
              <a:prstDash val="solid"/>
              <a:round/>
            </a:ln>
          </a:bottom>
          <a:insideH>
            <a:ln w="12700" cap="flat">
              <a:solidFill>
                <a:srgbClr val="666967"/>
              </a:solidFill>
              <a:prstDash val="solid"/>
              <a:round/>
            </a:ln>
          </a:insideH>
          <a:insideV>
            <a:ln w="12700" cap="flat">
              <a:solidFill>
                <a:srgbClr val="66696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image" Target="../media/image16.bmp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view3D>
      <c:rotX val="15"/>
      <c:hPercent val="37"/>
      <c:rotY val="0"/>
      <c:depthPercent val="5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03382000000000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LEITOS EXISTENTES</c:v>
                </c:pt>
              </c:strCache>
            </c:strRef>
          </c:tx>
          <c:spPr>
            <a:solidFill>
              <a:srgbClr val="0C5635"/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rgbClr val="002060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BOA VISTA</c:v>
                </c:pt>
                <c:pt idx="1">
                  <c:v>RORAINOPOLIS</c:v>
                </c:pt>
                <c:pt idx="2">
                  <c:v>ALTO ALEGRE</c:v>
                </c:pt>
                <c:pt idx="3">
                  <c:v>SÃO JOÃO DA BALIZA</c:v>
                </c:pt>
                <c:pt idx="4">
                  <c:v>NORMANDIA</c:v>
                </c:pt>
                <c:pt idx="5">
                  <c:v>MUCAJAI</c:v>
                </c:pt>
                <c:pt idx="6">
                  <c:v>CARACARAI</c:v>
                </c:pt>
                <c:pt idx="7">
                  <c:v>BONFIM</c:v>
                </c:pt>
                <c:pt idx="8">
                  <c:v>PACARAIMA</c:v>
                </c:pt>
                <c:pt idx="9">
                  <c:v>SÃO LUIZ</c:v>
                </c:pt>
                <c:pt idx="10">
                  <c:v>CAROEBE</c:v>
                </c:pt>
                <c:pt idx="11">
                  <c:v>IRACEMA</c:v>
                </c:pt>
                <c:pt idx="12">
                  <c:v>AMAJARI</c:v>
                </c:pt>
                <c:pt idx="13">
                  <c:v>CANTA</c:v>
                </c:pt>
                <c:pt idx="14">
                  <c:v>UIRAMUTA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1365</c:v>
                </c:pt>
                <c:pt idx="1">
                  <c:v>101</c:v>
                </c:pt>
                <c:pt idx="2">
                  <c:v>31</c:v>
                </c:pt>
                <c:pt idx="3">
                  <c:v>26</c:v>
                </c:pt>
                <c:pt idx="4">
                  <c:v>25</c:v>
                </c:pt>
                <c:pt idx="5">
                  <c:v>18</c:v>
                </c:pt>
                <c:pt idx="6">
                  <c:v>15</c:v>
                </c:pt>
                <c:pt idx="7">
                  <c:v>14</c:v>
                </c:pt>
                <c:pt idx="8">
                  <c:v>14</c:v>
                </c:pt>
                <c:pt idx="9">
                  <c:v>11</c:v>
                </c:pt>
                <c:pt idx="10">
                  <c:v>9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0B-42E9-AEF9-7E0925C7CB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LEITOS SUS</c:v>
                </c:pt>
              </c:strCache>
            </c:strRef>
          </c:tx>
          <c:spPr>
            <a:solidFill>
              <a:srgbClr val="0070C0"/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>
                    <a:solidFill>
                      <a:srgbClr val="002060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BOA VISTA</c:v>
                </c:pt>
                <c:pt idx="1">
                  <c:v>RORAINOPOLIS</c:v>
                </c:pt>
                <c:pt idx="2">
                  <c:v>ALTO ALEGRE</c:v>
                </c:pt>
                <c:pt idx="3">
                  <c:v>SÃO JOÃO DA BALIZA</c:v>
                </c:pt>
                <c:pt idx="4">
                  <c:v>NORMANDIA</c:v>
                </c:pt>
                <c:pt idx="5">
                  <c:v>MUCAJAI</c:v>
                </c:pt>
                <c:pt idx="6">
                  <c:v>CARACARAI</c:v>
                </c:pt>
                <c:pt idx="7">
                  <c:v>BONFIM</c:v>
                </c:pt>
                <c:pt idx="8">
                  <c:v>PACARAIMA</c:v>
                </c:pt>
                <c:pt idx="9">
                  <c:v>SÃO LUIZ</c:v>
                </c:pt>
                <c:pt idx="10">
                  <c:v>CAROEBE</c:v>
                </c:pt>
                <c:pt idx="11">
                  <c:v>IRACEMA</c:v>
                </c:pt>
                <c:pt idx="12">
                  <c:v>AMAJARI</c:v>
                </c:pt>
                <c:pt idx="13">
                  <c:v>CANTA</c:v>
                </c:pt>
                <c:pt idx="14">
                  <c:v>UIRAMUTA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1230</c:v>
                </c:pt>
                <c:pt idx="1">
                  <c:v>101</c:v>
                </c:pt>
                <c:pt idx="2">
                  <c:v>31</c:v>
                </c:pt>
                <c:pt idx="3">
                  <c:v>26</c:v>
                </c:pt>
                <c:pt idx="4">
                  <c:v>7</c:v>
                </c:pt>
                <c:pt idx="5">
                  <c:v>1</c:v>
                </c:pt>
                <c:pt idx="6">
                  <c:v>15</c:v>
                </c:pt>
                <c:pt idx="7">
                  <c:v>3</c:v>
                </c:pt>
                <c:pt idx="8">
                  <c:v>14</c:v>
                </c:pt>
                <c:pt idx="9">
                  <c:v>11</c:v>
                </c:pt>
                <c:pt idx="10">
                  <c:v>9</c:v>
                </c:pt>
                <c:pt idx="11">
                  <c:v>1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0B-42E9-AEF9-7E0925C7CB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LEITOS PARTICULARES</c:v>
                </c:pt>
              </c:strCache>
            </c:strRef>
          </c:tx>
          <c:spPr>
            <a:solidFill>
              <a:srgbClr val="C00000"/>
            </a:solidFill>
            <a:ln w="9525" cap="flat">
              <a:noFill/>
              <a:prstDash val="solid"/>
              <a:round/>
            </a:ln>
            <a:effectLst/>
            <a:sp3d prstMaterial="matte"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 i="0" u="none" strike="noStrike">
                    <a:solidFill>
                      <a:srgbClr val="002060"/>
                    </a:solidFill>
                    <a:latin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Sheet1!$A$2:$A$16</c:f>
              <c:strCache>
                <c:ptCount val="15"/>
                <c:pt idx="0">
                  <c:v>BOA VISTA</c:v>
                </c:pt>
                <c:pt idx="1">
                  <c:v>RORAINOPOLIS</c:v>
                </c:pt>
                <c:pt idx="2">
                  <c:v>ALTO ALEGRE</c:v>
                </c:pt>
                <c:pt idx="3">
                  <c:v>SÃO JOÃO DA BALIZA</c:v>
                </c:pt>
                <c:pt idx="4">
                  <c:v>NORMANDIA</c:v>
                </c:pt>
                <c:pt idx="5">
                  <c:v>MUCAJAI</c:v>
                </c:pt>
                <c:pt idx="6">
                  <c:v>CARACARAI</c:v>
                </c:pt>
                <c:pt idx="7">
                  <c:v>BONFIM</c:v>
                </c:pt>
                <c:pt idx="8">
                  <c:v>PACARAIMA</c:v>
                </c:pt>
                <c:pt idx="9">
                  <c:v>SÃO LUIZ</c:v>
                </c:pt>
                <c:pt idx="10">
                  <c:v>CAROEBE</c:v>
                </c:pt>
                <c:pt idx="11">
                  <c:v>IRACEMA</c:v>
                </c:pt>
                <c:pt idx="12">
                  <c:v>AMAJARI</c:v>
                </c:pt>
                <c:pt idx="13">
                  <c:v>CANTA</c:v>
                </c:pt>
                <c:pt idx="14">
                  <c:v>UIRAMUTA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135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</c:v>
                </c:pt>
                <c:pt idx="5">
                  <c:v>17</c:v>
                </c:pt>
                <c:pt idx="6">
                  <c:v>0</c:v>
                </c:pt>
                <c:pt idx="7">
                  <c:v>11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0B-42E9-AEF9-7E0925C7C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600" b="0" i="0" u="none" strike="noStrike">
                <a:solidFill>
                  <a:srgbClr val="002060"/>
                </a:solidFill>
                <a:latin typeface="Arial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666967"/>
                </a:solidFill>
                <a:latin typeface="Arial"/>
              </a:defRPr>
            </a:pPr>
            <a:endParaRPr lang="pt-BR"/>
          </a:p>
        </c:txPr>
        <c:crossAx val="2094734552"/>
        <c:crosses val="autoZero"/>
        <c:crossBetween val="between"/>
        <c:majorUnit val="350"/>
        <c:minorUnit val="17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239451"/>
          <c:y val="0.95105300000000004"/>
          <c:w val="0.478549"/>
          <c:h val="4.89469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900" b="0" i="0" u="none" strike="noStrike">
              <a:solidFill>
                <a:srgbClr val="002060"/>
              </a:solidFill>
              <a:latin typeface="Arial"/>
            </a:defRPr>
          </a:pPr>
          <a:endParaRPr lang="pt-BR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7574099999999998E-2"/>
          <c:y val="3.9721800000000002E-2"/>
          <c:w val="0.92742599999999997"/>
          <c:h val="0.893619999999999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Series1</c:v>
                </c:pt>
              </c:strCache>
            </c:strRef>
          </c:tx>
          <c:spPr>
            <a:ln w="31750" cap="rnd">
              <a:solidFill>
                <a:srgbClr val="5B9BD5">
                  <a:alpha val="85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5B9BD5">
                  <a:alpha val="85000"/>
                </a:srgbClr>
              </a:solidFill>
              <a:ln w="12700" cap="flat">
                <a:noFill/>
                <a:miter lim="400000"/>
              </a:ln>
              <a:effectLst/>
            </c:spPr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Passagens e Despesas com locomoção</c:v>
                </c:pt>
                <c:pt idx="1">
                  <c:v>Despesas de exercícios anteriores</c:v>
                </c:pt>
                <c:pt idx="2">
                  <c:v>Locação de mão de obra</c:v>
                </c:pt>
                <c:pt idx="3">
                  <c:v>Serviços de terceiros</c:v>
                </c:pt>
                <c:pt idx="4">
                  <c:v>Indenizações e restituições</c:v>
                </c:pt>
                <c:pt idx="5">
                  <c:v>Diárias - pessoal civil</c:v>
                </c:pt>
                <c:pt idx="6">
                  <c:v>Material de consumo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0.67400000000000004</c:v>
                </c:pt>
                <c:pt idx="1">
                  <c:v>0.19400000000000001</c:v>
                </c:pt>
                <c:pt idx="2">
                  <c:v>7.9000000000000001E-2</c:v>
                </c:pt>
                <c:pt idx="3">
                  <c:v>4.5999999999999999E-2</c:v>
                </c:pt>
                <c:pt idx="4">
                  <c:v>5.0000000000000001E-3</c:v>
                </c:pt>
                <c:pt idx="5">
                  <c:v>1E-3</c:v>
                </c:pt>
                <c:pt idx="6">
                  <c:v>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7CA-4296-A6A1-728D6E9872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8C8F8D"/>
                </a:solidFill>
                <a:latin typeface="Arial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0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666967"/>
                </a:solidFill>
                <a:latin typeface="Arial"/>
              </a:defRPr>
            </a:pPr>
            <a:endParaRPr lang="pt-BR"/>
          </a:p>
        </c:txPr>
        <c:crossAx val="2094734552"/>
        <c:crosses val="autoZero"/>
        <c:crossBetween val="between"/>
        <c:majorUnit val="0.17499999999999999"/>
        <c:minorUnit val="8.7499999999999994E-2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30927300000000002"/>
          <c:y val="4.5966899999999998E-2"/>
          <c:w val="0.68572699999999998"/>
          <c:h val="0.92608900000000005"/>
        </c:manualLayout>
      </c:layout>
      <c:barChart>
        <c:barDir val="bar"/>
        <c:grouping val="clustered"/>
        <c:varyColors val="0"/>
        <c:ser>
          <c:idx val="0"/>
          <c:order val="0"/>
          <c:tx>
            <c:v/>
          </c:tx>
          <c:spPr>
            <a:solidFill>
              <a:srgbClr val="121619"/>
            </a:solidFill>
            <a:ln w="12700" cap="flat">
              <a:noFill/>
              <a:miter lim="400000"/>
            </a:ln>
            <a:effectLst/>
          </c:spPr>
          <c:invertIfNegative val="0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3140-49E0-AF69-4CD18C5DDF5E}"/>
              </c:ext>
            </c:extLst>
          </c:dPt>
          <c:dPt>
            <c:idx val="1"/>
            <c:invertIfNegative val="1"/>
            <c:bubble3D val="0"/>
            <c:spPr>
              <a:solidFill>
                <a:srgbClr val="ED7D31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40-49E0-AF69-4CD18C5DDF5E}"/>
              </c:ext>
            </c:extLst>
          </c:dPt>
          <c:dPt>
            <c:idx val="2"/>
            <c:invertIfNegative val="1"/>
            <c:bubble3D val="0"/>
            <c:spPr>
              <a:solidFill>
                <a:srgbClr val="0070C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40-49E0-AF69-4CD18C5DDF5E}"/>
              </c:ext>
            </c:extLst>
          </c:dPt>
          <c:dPt>
            <c:idx val="3"/>
            <c:invertIfNegative val="1"/>
            <c:bubble3D val="0"/>
            <c:spPr>
              <a:solidFill>
                <a:srgbClr val="C000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40-49E0-AF69-4CD18C5DDF5E}"/>
              </c:ext>
            </c:extLst>
          </c:dPt>
          <c:dPt>
            <c:idx val="4"/>
            <c:invertIfNegative val="1"/>
            <c:bubble3D val="0"/>
            <c:spPr>
              <a:solidFill>
                <a:srgbClr val="45876B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3140-49E0-AF69-4CD18C5DDF5E}"/>
              </c:ext>
            </c:extLst>
          </c:dPt>
          <c:dPt>
            <c:idx val="5"/>
            <c:invertIfNegative val="1"/>
            <c:bubble3D val="0"/>
            <c:spPr>
              <a:solidFill>
                <a:srgbClr val="FFFF0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3140-49E0-AF69-4CD18C5DDF5E}"/>
              </c:ext>
            </c:extLst>
          </c:dPt>
          <c:dPt>
            <c:idx val="6"/>
            <c:invertIfNegative val="1"/>
            <c:bubble3D val="0"/>
            <c:spPr>
              <a:solidFill>
                <a:srgbClr val="95A4B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D-3140-49E0-AF69-4CD18C5DDF5E}"/>
              </c:ext>
            </c:extLst>
          </c:dPt>
          <c:dPt>
            <c:idx val="7"/>
            <c:invertIfNegative val="1"/>
            <c:bubble3D val="0"/>
            <c:spPr>
              <a:solidFill>
                <a:srgbClr val="70F0F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F-3140-49E0-AF69-4CD18C5DDF5E}"/>
              </c:ext>
            </c:extLst>
          </c:dPt>
          <c:dPt>
            <c:idx val="8"/>
            <c:invertIfNegative val="1"/>
            <c:bubble3D val="0"/>
            <c:spPr>
              <a:solidFill>
                <a:srgbClr val="7AECBA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3140-49E0-AF69-4CD18C5DDF5E}"/>
              </c:ext>
            </c:extLst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140-49E0-AF69-4CD18C5DDF5E}"/>
                </c:ext>
              </c:extLst>
            </c:dLbl>
            <c:dLbl>
              <c:idx val="1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3140-49E0-AF69-4CD18C5DDF5E}"/>
                </c:ext>
              </c:extLst>
            </c:dLbl>
            <c:dLbl>
              <c:idx val="2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3140-49E0-AF69-4CD18C5DDF5E}"/>
                </c:ext>
              </c:extLst>
            </c:dLbl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3140-49E0-AF69-4CD18C5DDF5E}"/>
                </c:ext>
              </c:extLst>
            </c:dLbl>
            <c:dLbl>
              <c:idx val="4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3140-49E0-AF69-4CD18C5DDF5E}"/>
                </c:ext>
              </c:extLst>
            </c:dLbl>
            <c:dLbl>
              <c:idx val="5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3140-49E0-AF69-4CD18C5DDF5E}"/>
                </c:ext>
              </c:extLst>
            </c:dLbl>
            <c:dLbl>
              <c:idx val="6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3140-49E0-AF69-4CD18C5DDF5E}"/>
                </c:ext>
              </c:extLst>
            </c:dLbl>
            <c:dLbl>
              <c:idx val="7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3140-49E0-AF69-4CD18C5DDF5E}"/>
                </c:ext>
              </c:extLst>
            </c:dLbl>
            <c:dLbl>
              <c:idx val="8"/>
              <c:numFmt formatCode="0.00%" sourceLinked="0"/>
              <c:spPr/>
              <c:txPr>
                <a:bodyPr/>
                <a:lstStyle/>
                <a:p>
                  <a:pPr>
                    <a:defRPr sz="1000" b="1" i="0" u="none" strike="noStrike">
                      <a:solidFill>
                        <a:srgbClr val="8C8F8D"/>
                      </a:solidFill>
                      <a:latin typeface="Arial"/>
                    </a:defRPr>
                  </a:pPr>
                  <a:endParaRPr lang="pt-BR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3140-49E0-AF69-4CD18C5DDF5E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u="none" strike="noStrike">
                    <a:solidFill>
                      <a:srgbClr val="8C8F8D"/>
                    </a:solidFill>
                    <a:latin typeface="Arial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9"/>
              <c:pt idx="0">
                <c:v>Indenizações e restituições</c:v>
              </c:pt>
              <c:pt idx="1">
                <c:v>Diárias - pessoal civil</c:v>
              </c:pt>
              <c:pt idx="2">
                <c:v>Obras e instalações</c:v>
              </c:pt>
              <c:pt idx="3">
                <c:v>Equipamentos e materiais permanente</c:v>
              </c:pt>
              <c:pt idx="4">
                <c:v>Material de consumo</c:v>
              </c:pt>
              <c:pt idx="5">
                <c:v>Despesas de exercícios anteriores</c:v>
              </c:pt>
              <c:pt idx="6">
                <c:v>Serviços de terceiros</c:v>
              </c:pt>
              <c:pt idx="7">
                <c:v>Locação de mão de obra</c:v>
              </c:pt>
              <c:pt idx="8">
                <c:v>Passagens e Despesas com locomoção</c:v>
              </c:pt>
            </c:strLit>
          </c:cat>
          <c:val>
            <c:numLit>
              <c:formatCode>General</c:formatCode>
              <c:ptCount val="9"/>
              <c:pt idx="0">
                <c:v>5.0000000000000001E-3</c:v>
              </c:pt>
              <c:pt idx="1">
                <c:v>1.7000000000000001E-2</c:v>
              </c:pt>
              <c:pt idx="2">
                <c:v>0.02</c:v>
              </c:pt>
              <c:pt idx="3">
                <c:v>2.1000000000000001E-2</c:v>
              </c:pt>
              <c:pt idx="4">
                <c:v>2.1999999999999999E-2</c:v>
              </c:pt>
              <c:pt idx="5">
                <c:v>0.11799999999999999</c:v>
              </c:pt>
              <c:pt idx="6">
                <c:v>0.192</c:v>
              </c:pt>
              <c:pt idx="7">
                <c:v>0.2</c:v>
              </c:pt>
              <c:pt idx="8">
                <c:v>0.40400000000000003</c:v>
              </c:pt>
            </c:numLit>
          </c:val>
          <c:extLst>
            <c:ext xmlns:c16="http://schemas.microsoft.com/office/drawing/2014/chart" uri="{C3380CC4-5D6E-409C-BE32-E72D297353CC}">
              <c16:uniqueId val="{00000012-3140-49E0-AF69-4CD18C5DD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9B9E9C"/>
                </a:solidFill>
                <a:latin typeface="Arial"/>
              </a:defRPr>
            </a:pPr>
            <a:endParaRPr lang="pt-BR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00%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666967"/>
                </a:solidFill>
                <a:latin typeface="Arial"/>
              </a:defRPr>
            </a:pPr>
            <a:endParaRPr lang="pt-BR"/>
          </a:p>
        </c:txPr>
        <c:crossAx val="2094734552"/>
        <c:crosses val="autoZero"/>
        <c:crossBetween val="between"/>
        <c:majorUnit val="0.125"/>
        <c:minorUnit val="6.25E-2"/>
      </c:valAx>
      <c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solidFill>
      <a:srgbClr val="FFFFFF"/>
    </a:solidFill>
    <a:ln>
      <a:noFill/>
    </a:ln>
    <a:effectLst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 do Título"/>
          <p:cNvSpPr txBox="1">
            <a:spLocks noGrp="1"/>
          </p:cNvSpPr>
          <p:nvPr>
            <p:ph type="title"/>
          </p:nvPr>
        </p:nvSpPr>
        <p:spPr>
          <a:xfrm>
            <a:off x="691200" y="628124"/>
            <a:ext cx="7761600" cy="4935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Texto do Título</a:t>
            </a:r>
          </a:p>
        </p:txBody>
      </p:sp>
      <p:sp>
        <p:nvSpPr>
          <p:cNvPr id="19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28689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740410" y="4758432"/>
            <a:ext cx="365066" cy="360651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33000">
              <a:srgbClr val="FFFFFF"/>
            </a:gs>
            <a:gs pos="100000">
              <a:srgbClr val="D9D9D9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4389467" y="4777482"/>
            <a:ext cx="365066" cy="360651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>
            <a:spAutoFit/>
          </a:bodyPr>
          <a:lstStyle>
            <a:lvl1pPr algn="ctr">
              <a:defRPr sz="12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" name="Texto do Título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b"/>
          <a:lstStyle/>
          <a:p>
            <a:r>
              <a:t>Texto do Título</a:t>
            </a:r>
          </a:p>
        </p:txBody>
      </p:sp>
      <p:sp>
        <p:nvSpPr>
          <p:cNvPr id="4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9pPr>
    </p:titleStyle>
    <p:bodyStyle>
      <a:lvl1pPr marL="457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▣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1pPr>
      <a:lvl2pPr marL="914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□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2pPr>
      <a:lvl3pPr marL="1371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■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3pPr>
      <a:lvl4pPr marL="1828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●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4pPr>
      <a:lvl5pPr marL="22860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○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5pPr>
      <a:lvl6pPr marL="27432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■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6pPr>
      <a:lvl7pPr marL="32004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●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7pPr>
      <a:lvl8pPr marL="36576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○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8pPr>
      <a:lvl9pPr marL="4114800" marR="0" indent="-381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chemeClr val="accent2"/>
        </a:buClr>
        <a:buSzPts val="2400"/>
        <a:buFont typeface="Helvetica"/>
        <a:buChar char="■"/>
        <a:tabLst/>
        <a:defRPr sz="2400" b="0" i="0" u="none" strike="noStrike" cap="none" spc="0" baseline="0">
          <a:solidFill>
            <a:srgbClr val="666967"/>
          </a:solidFill>
          <a:uFillTx/>
          <a:latin typeface="Montserrat"/>
          <a:ea typeface="Montserrat"/>
          <a:cs typeface="Montserrat"/>
          <a:sym typeface="Montserra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fns.saude.gov.br/consultas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0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omingos.dantas@portalmedico.org.br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ortalfns.saude.gov.br/consulta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170;p2" descr="Google Shape;170;p2"/>
          <p:cNvPicPr>
            <a:picLocks noChangeAspect="1"/>
          </p:cNvPicPr>
          <p:nvPr/>
        </p:nvPicPr>
        <p:blipFill>
          <a:blip r:embed="rId2"/>
          <a:srcRect t="7966" b="7751"/>
          <a:stretch>
            <a:fillRect/>
          </a:stretch>
        </p:blipFill>
        <p:spPr>
          <a:xfrm>
            <a:off x="-53579" y="-98824"/>
            <a:ext cx="9251158" cy="531138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Google Shape;171;p2"/>
          <p:cNvSpPr/>
          <p:nvPr/>
        </p:nvSpPr>
        <p:spPr>
          <a:xfrm>
            <a:off x="-53817" y="-167631"/>
            <a:ext cx="9251159" cy="5379711"/>
          </a:xfrm>
          <a:prstGeom prst="rect">
            <a:avLst/>
          </a:prstGeom>
          <a:gradFill>
            <a:gsLst>
              <a:gs pos="0">
                <a:srgbClr val="5CB89C">
                  <a:alpha val="78823"/>
                </a:srgbClr>
              </a:gs>
              <a:gs pos="100000">
                <a:srgbClr val="337561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Google Shape;172;p2"/>
          <p:cNvSpPr txBox="1"/>
          <p:nvPr/>
        </p:nvSpPr>
        <p:spPr>
          <a:xfrm>
            <a:off x="1480974" y="1818959"/>
            <a:ext cx="6311972" cy="222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75" tIns="34275" rIns="34275" bIns="34275" anchor="ctr">
            <a:spAutoFit/>
          </a:bodyPr>
          <a:lstStyle>
            <a:lvl1pPr algn="ctr">
              <a:defRPr sz="25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Infraestrutura assistencial das comunidades indígenas e aspectos Econômicos assistenciais públicos no estado de Roraima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34" name="Google Shape;173;p2"/>
          <p:cNvGrpSpPr/>
          <p:nvPr/>
        </p:nvGrpSpPr>
        <p:grpSpPr>
          <a:xfrm>
            <a:off x="3841568" y="3253895"/>
            <a:ext cx="5355773" cy="1958185"/>
            <a:chOff x="214641" y="0"/>
            <a:chExt cx="5355771" cy="1958183"/>
          </a:xfrm>
        </p:grpSpPr>
        <p:sp>
          <p:nvSpPr>
            <p:cNvPr id="32" name="Google Shape;174;p2"/>
            <p:cNvSpPr/>
            <p:nvPr/>
          </p:nvSpPr>
          <p:spPr>
            <a:xfrm>
              <a:off x="833584" y="0"/>
              <a:ext cx="4736829" cy="195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9" y="0"/>
                  </a:moveTo>
                  <a:lnTo>
                    <a:pt x="21600" y="571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375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3" name="Google Shape;175;p2"/>
            <p:cNvSpPr/>
            <p:nvPr/>
          </p:nvSpPr>
          <p:spPr>
            <a:xfrm>
              <a:off x="214641" y="1232765"/>
              <a:ext cx="2774925" cy="725419"/>
            </a:xfrm>
            <a:prstGeom prst="triangle">
              <a:avLst/>
            </a:prstGeom>
            <a:solidFill>
              <a:srgbClr val="33756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5" name="Google Shape;176;p2"/>
          <p:cNvSpPr/>
          <p:nvPr/>
        </p:nvSpPr>
        <p:spPr>
          <a:xfrm>
            <a:off x="4357758" y="616190"/>
            <a:ext cx="558405" cy="558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23"/>
                  <a:pt x="16723" y="21600"/>
                  <a:pt x="10800" y="21600"/>
                </a:cubicBezTo>
                <a:cubicBezTo>
                  <a:pt x="4877" y="21600"/>
                  <a:pt x="0" y="16723"/>
                  <a:pt x="0" y="10800"/>
                </a:cubicBezTo>
                <a:cubicBezTo>
                  <a:pt x="0" y="4877"/>
                  <a:pt x="4877" y="0"/>
                  <a:pt x="10800" y="0"/>
                </a:cubicBezTo>
                <a:cubicBezTo>
                  <a:pt x="16723" y="0"/>
                  <a:pt x="21600" y="4877"/>
                  <a:pt x="21600" y="10800"/>
                </a:cubicBezTo>
                <a:close/>
                <a:moveTo>
                  <a:pt x="14284" y="7665"/>
                </a:moveTo>
                <a:cubicBezTo>
                  <a:pt x="14632" y="7665"/>
                  <a:pt x="14632" y="7316"/>
                  <a:pt x="14632" y="7316"/>
                </a:cubicBezTo>
                <a:cubicBezTo>
                  <a:pt x="14632" y="7316"/>
                  <a:pt x="14632" y="7316"/>
                  <a:pt x="14981" y="7316"/>
                </a:cubicBezTo>
                <a:cubicBezTo>
                  <a:pt x="14981" y="6968"/>
                  <a:pt x="15329" y="6968"/>
                  <a:pt x="15677" y="6968"/>
                </a:cubicBezTo>
                <a:cubicBezTo>
                  <a:pt x="16026" y="6968"/>
                  <a:pt x="16026" y="6968"/>
                  <a:pt x="16374" y="7316"/>
                </a:cubicBezTo>
                <a:cubicBezTo>
                  <a:pt x="16374" y="6968"/>
                  <a:pt x="16723" y="6968"/>
                  <a:pt x="16723" y="6968"/>
                </a:cubicBezTo>
                <a:cubicBezTo>
                  <a:pt x="16723" y="6619"/>
                  <a:pt x="17071" y="6619"/>
                  <a:pt x="17071" y="6619"/>
                </a:cubicBezTo>
                <a:cubicBezTo>
                  <a:pt x="17071" y="6619"/>
                  <a:pt x="17071" y="6271"/>
                  <a:pt x="17071" y="6271"/>
                </a:cubicBezTo>
                <a:cubicBezTo>
                  <a:pt x="17071" y="6271"/>
                  <a:pt x="16723" y="6271"/>
                  <a:pt x="16723" y="5923"/>
                </a:cubicBezTo>
                <a:cubicBezTo>
                  <a:pt x="16723" y="5923"/>
                  <a:pt x="16723" y="5923"/>
                  <a:pt x="16723" y="5923"/>
                </a:cubicBezTo>
                <a:cubicBezTo>
                  <a:pt x="16723" y="5923"/>
                  <a:pt x="16374" y="5923"/>
                  <a:pt x="16374" y="5923"/>
                </a:cubicBezTo>
                <a:cubicBezTo>
                  <a:pt x="16026" y="5923"/>
                  <a:pt x="16026" y="5574"/>
                  <a:pt x="16026" y="5574"/>
                </a:cubicBezTo>
                <a:cubicBezTo>
                  <a:pt x="16026" y="5226"/>
                  <a:pt x="15677" y="5226"/>
                  <a:pt x="15677" y="5226"/>
                </a:cubicBezTo>
                <a:cubicBezTo>
                  <a:pt x="15677" y="5226"/>
                  <a:pt x="15677" y="4877"/>
                  <a:pt x="15677" y="4877"/>
                </a:cubicBezTo>
                <a:cubicBezTo>
                  <a:pt x="15329" y="4877"/>
                  <a:pt x="15329" y="5226"/>
                  <a:pt x="15329" y="5226"/>
                </a:cubicBezTo>
                <a:cubicBezTo>
                  <a:pt x="14981" y="5226"/>
                  <a:pt x="14981" y="5226"/>
                  <a:pt x="14981" y="5226"/>
                </a:cubicBezTo>
                <a:cubicBezTo>
                  <a:pt x="14981" y="5226"/>
                  <a:pt x="14981" y="5226"/>
                  <a:pt x="14632" y="5226"/>
                </a:cubicBezTo>
                <a:cubicBezTo>
                  <a:pt x="14981" y="5226"/>
                  <a:pt x="14632" y="5226"/>
                  <a:pt x="14632" y="5226"/>
                </a:cubicBezTo>
                <a:cubicBezTo>
                  <a:pt x="14632" y="4877"/>
                  <a:pt x="14632" y="4877"/>
                  <a:pt x="14632" y="4877"/>
                </a:cubicBezTo>
                <a:cubicBezTo>
                  <a:pt x="14632" y="4877"/>
                  <a:pt x="14632" y="4877"/>
                  <a:pt x="14632" y="4877"/>
                </a:cubicBezTo>
                <a:cubicBezTo>
                  <a:pt x="14632" y="4529"/>
                  <a:pt x="14284" y="4529"/>
                  <a:pt x="13935" y="4529"/>
                </a:cubicBezTo>
                <a:cubicBezTo>
                  <a:pt x="13935" y="4181"/>
                  <a:pt x="13239" y="4181"/>
                  <a:pt x="13239" y="4181"/>
                </a:cubicBezTo>
                <a:cubicBezTo>
                  <a:pt x="12890" y="4529"/>
                  <a:pt x="13239" y="4529"/>
                  <a:pt x="13239" y="4877"/>
                </a:cubicBezTo>
                <a:cubicBezTo>
                  <a:pt x="13239" y="4877"/>
                  <a:pt x="12890" y="4877"/>
                  <a:pt x="12890" y="5226"/>
                </a:cubicBezTo>
                <a:cubicBezTo>
                  <a:pt x="12890" y="5226"/>
                  <a:pt x="13239" y="5226"/>
                  <a:pt x="13239" y="5574"/>
                </a:cubicBezTo>
                <a:cubicBezTo>
                  <a:pt x="13239" y="5923"/>
                  <a:pt x="12890" y="5923"/>
                  <a:pt x="12890" y="5923"/>
                </a:cubicBezTo>
                <a:cubicBezTo>
                  <a:pt x="12890" y="6271"/>
                  <a:pt x="12890" y="6271"/>
                  <a:pt x="12890" y="6619"/>
                </a:cubicBezTo>
                <a:cubicBezTo>
                  <a:pt x="13239" y="6619"/>
                  <a:pt x="12890" y="6619"/>
                  <a:pt x="12890" y="6619"/>
                </a:cubicBezTo>
                <a:cubicBezTo>
                  <a:pt x="12542" y="6968"/>
                  <a:pt x="12194" y="6619"/>
                  <a:pt x="12194" y="6271"/>
                </a:cubicBezTo>
                <a:cubicBezTo>
                  <a:pt x="12194" y="6271"/>
                  <a:pt x="12194" y="5923"/>
                  <a:pt x="11845" y="5923"/>
                </a:cubicBezTo>
                <a:cubicBezTo>
                  <a:pt x="11845" y="5923"/>
                  <a:pt x="11497" y="5923"/>
                  <a:pt x="11497" y="5923"/>
                </a:cubicBezTo>
                <a:cubicBezTo>
                  <a:pt x="11497" y="5574"/>
                  <a:pt x="11148" y="5574"/>
                  <a:pt x="11148" y="5574"/>
                </a:cubicBezTo>
                <a:cubicBezTo>
                  <a:pt x="10800" y="5574"/>
                  <a:pt x="10452" y="5574"/>
                  <a:pt x="10103" y="5574"/>
                </a:cubicBezTo>
                <a:cubicBezTo>
                  <a:pt x="10452" y="5574"/>
                  <a:pt x="10103" y="5226"/>
                  <a:pt x="10103" y="5226"/>
                </a:cubicBezTo>
                <a:cubicBezTo>
                  <a:pt x="10103" y="4877"/>
                  <a:pt x="10103" y="4877"/>
                  <a:pt x="10103" y="4877"/>
                </a:cubicBezTo>
                <a:cubicBezTo>
                  <a:pt x="10103" y="4529"/>
                  <a:pt x="10103" y="4529"/>
                  <a:pt x="10103" y="4529"/>
                </a:cubicBezTo>
                <a:cubicBezTo>
                  <a:pt x="10103" y="4181"/>
                  <a:pt x="10452" y="3832"/>
                  <a:pt x="10452" y="3832"/>
                </a:cubicBezTo>
                <a:cubicBezTo>
                  <a:pt x="10800" y="4181"/>
                  <a:pt x="10800" y="4181"/>
                  <a:pt x="11148" y="3832"/>
                </a:cubicBezTo>
                <a:cubicBezTo>
                  <a:pt x="11148" y="3832"/>
                  <a:pt x="11148" y="3484"/>
                  <a:pt x="11497" y="3484"/>
                </a:cubicBezTo>
                <a:cubicBezTo>
                  <a:pt x="11497" y="3135"/>
                  <a:pt x="11845" y="3484"/>
                  <a:pt x="12194" y="3484"/>
                </a:cubicBezTo>
                <a:cubicBezTo>
                  <a:pt x="12194" y="3484"/>
                  <a:pt x="12194" y="3135"/>
                  <a:pt x="12194" y="3135"/>
                </a:cubicBezTo>
                <a:cubicBezTo>
                  <a:pt x="12194" y="3135"/>
                  <a:pt x="12194" y="2787"/>
                  <a:pt x="12194" y="2787"/>
                </a:cubicBezTo>
                <a:cubicBezTo>
                  <a:pt x="11845" y="2439"/>
                  <a:pt x="11497" y="2787"/>
                  <a:pt x="11845" y="2787"/>
                </a:cubicBezTo>
                <a:cubicBezTo>
                  <a:pt x="11845" y="2787"/>
                  <a:pt x="11497" y="3484"/>
                  <a:pt x="11148" y="3135"/>
                </a:cubicBezTo>
                <a:cubicBezTo>
                  <a:pt x="11148" y="3135"/>
                  <a:pt x="11148" y="2787"/>
                  <a:pt x="10800" y="2787"/>
                </a:cubicBezTo>
                <a:cubicBezTo>
                  <a:pt x="10800" y="2787"/>
                  <a:pt x="10800" y="2787"/>
                  <a:pt x="10800" y="3135"/>
                </a:cubicBezTo>
                <a:cubicBezTo>
                  <a:pt x="10800" y="2787"/>
                  <a:pt x="10452" y="2787"/>
                  <a:pt x="10103" y="2787"/>
                </a:cubicBezTo>
                <a:cubicBezTo>
                  <a:pt x="10452" y="2439"/>
                  <a:pt x="10103" y="2439"/>
                  <a:pt x="10103" y="2439"/>
                </a:cubicBezTo>
                <a:cubicBezTo>
                  <a:pt x="10103" y="2090"/>
                  <a:pt x="9755" y="2090"/>
                  <a:pt x="9406" y="2090"/>
                </a:cubicBezTo>
                <a:cubicBezTo>
                  <a:pt x="9406" y="2439"/>
                  <a:pt x="9755" y="2787"/>
                  <a:pt x="10103" y="2787"/>
                </a:cubicBezTo>
                <a:cubicBezTo>
                  <a:pt x="10103" y="2787"/>
                  <a:pt x="10103" y="2787"/>
                  <a:pt x="10103" y="2787"/>
                </a:cubicBezTo>
                <a:cubicBezTo>
                  <a:pt x="10103" y="2787"/>
                  <a:pt x="9755" y="3135"/>
                  <a:pt x="9755" y="3135"/>
                </a:cubicBezTo>
                <a:cubicBezTo>
                  <a:pt x="9755" y="3135"/>
                  <a:pt x="9755" y="3484"/>
                  <a:pt x="9755" y="3484"/>
                </a:cubicBezTo>
                <a:cubicBezTo>
                  <a:pt x="9406" y="3484"/>
                  <a:pt x="9406" y="3135"/>
                  <a:pt x="9406" y="3135"/>
                </a:cubicBezTo>
                <a:cubicBezTo>
                  <a:pt x="9755" y="3135"/>
                  <a:pt x="9058" y="3135"/>
                  <a:pt x="9058" y="3135"/>
                </a:cubicBezTo>
                <a:cubicBezTo>
                  <a:pt x="8710" y="3135"/>
                  <a:pt x="8361" y="3135"/>
                  <a:pt x="8361" y="3135"/>
                </a:cubicBezTo>
                <a:cubicBezTo>
                  <a:pt x="8361" y="2787"/>
                  <a:pt x="8361" y="2439"/>
                  <a:pt x="8361" y="2787"/>
                </a:cubicBezTo>
                <a:cubicBezTo>
                  <a:pt x="8361" y="2439"/>
                  <a:pt x="8013" y="2439"/>
                  <a:pt x="8013" y="2439"/>
                </a:cubicBezTo>
                <a:cubicBezTo>
                  <a:pt x="7665" y="2439"/>
                  <a:pt x="7316" y="2787"/>
                  <a:pt x="6619" y="3135"/>
                </a:cubicBezTo>
                <a:cubicBezTo>
                  <a:pt x="6619" y="3135"/>
                  <a:pt x="6968" y="3135"/>
                  <a:pt x="6968" y="3135"/>
                </a:cubicBezTo>
                <a:cubicBezTo>
                  <a:pt x="6968" y="2787"/>
                  <a:pt x="6968" y="2787"/>
                  <a:pt x="7316" y="2787"/>
                </a:cubicBezTo>
                <a:cubicBezTo>
                  <a:pt x="7316" y="2787"/>
                  <a:pt x="7665" y="2439"/>
                  <a:pt x="7665" y="2787"/>
                </a:cubicBezTo>
                <a:cubicBezTo>
                  <a:pt x="7665" y="2787"/>
                  <a:pt x="8013" y="2787"/>
                  <a:pt x="8013" y="2787"/>
                </a:cubicBezTo>
                <a:cubicBezTo>
                  <a:pt x="8013" y="2787"/>
                  <a:pt x="8013" y="2787"/>
                  <a:pt x="8013" y="3135"/>
                </a:cubicBezTo>
                <a:cubicBezTo>
                  <a:pt x="8013" y="2787"/>
                  <a:pt x="8013" y="3135"/>
                  <a:pt x="7665" y="3135"/>
                </a:cubicBezTo>
                <a:cubicBezTo>
                  <a:pt x="7665" y="3135"/>
                  <a:pt x="7316" y="3135"/>
                  <a:pt x="7316" y="3135"/>
                </a:cubicBezTo>
                <a:cubicBezTo>
                  <a:pt x="7316" y="3135"/>
                  <a:pt x="7665" y="3484"/>
                  <a:pt x="7665" y="3484"/>
                </a:cubicBezTo>
                <a:cubicBezTo>
                  <a:pt x="7316" y="3135"/>
                  <a:pt x="7316" y="3135"/>
                  <a:pt x="6968" y="3135"/>
                </a:cubicBezTo>
                <a:cubicBezTo>
                  <a:pt x="6968" y="3135"/>
                  <a:pt x="6619" y="3135"/>
                  <a:pt x="6619" y="3135"/>
                </a:cubicBezTo>
                <a:cubicBezTo>
                  <a:pt x="5226" y="3832"/>
                  <a:pt x="4181" y="4877"/>
                  <a:pt x="3484" y="6271"/>
                </a:cubicBezTo>
                <a:cubicBezTo>
                  <a:pt x="3484" y="6271"/>
                  <a:pt x="3484" y="6271"/>
                  <a:pt x="3484" y="6271"/>
                </a:cubicBezTo>
                <a:cubicBezTo>
                  <a:pt x="3484" y="6271"/>
                  <a:pt x="3484" y="6619"/>
                  <a:pt x="3832" y="6619"/>
                </a:cubicBezTo>
                <a:cubicBezTo>
                  <a:pt x="3832" y="6619"/>
                  <a:pt x="3832" y="6619"/>
                  <a:pt x="3832" y="6619"/>
                </a:cubicBezTo>
                <a:cubicBezTo>
                  <a:pt x="3832" y="6619"/>
                  <a:pt x="4529" y="6968"/>
                  <a:pt x="4529" y="7316"/>
                </a:cubicBezTo>
                <a:cubicBezTo>
                  <a:pt x="4529" y="7316"/>
                  <a:pt x="4529" y="7316"/>
                  <a:pt x="4877" y="7316"/>
                </a:cubicBezTo>
                <a:cubicBezTo>
                  <a:pt x="4877" y="7665"/>
                  <a:pt x="4529" y="7665"/>
                  <a:pt x="4529" y="7665"/>
                </a:cubicBezTo>
                <a:cubicBezTo>
                  <a:pt x="4529" y="7665"/>
                  <a:pt x="4181" y="7316"/>
                  <a:pt x="4181" y="7665"/>
                </a:cubicBezTo>
                <a:cubicBezTo>
                  <a:pt x="4181" y="7665"/>
                  <a:pt x="4181" y="8013"/>
                  <a:pt x="4529" y="8013"/>
                </a:cubicBezTo>
                <a:cubicBezTo>
                  <a:pt x="4181" y="8013"/>
                  <a:pt x="4181" y="8710"/>
                  <a:pt x="4181" y="9058"/>
                </a:cubicBezTo>
                <a:cubicBezTo>
                  <a:pt x="4181" y="9058"/>
                  <a:pt x="4181" y="9058"/>
                  <a:pt x="4181" y="9058"/>
                </a:cubicBezTo>
                <a:cubicBezTo>
                  <a:pt x="4181" y="9058"/>
                  <a:pt x="4529" y="9755"/>
                  <a:pt x="4529" y="9755"/>
                </a:cubicBezTo>
                <a:cubicBezTo>
                  <a:pt x="4529" y="9755"/>
                  <a:pt x="4877" y="10452"/>
                  <a:pt x="5226" y="10452"/>
                </a:cubicBezTo>
                <a:cubicBezTo>
                  <a:pt x="5226" y="10452"/>
                  <a:pt x="5574" y="10800"/>
                  <a:pt x="5574" y="10800"/>
                </a:cubicBezTo>
                <a:cubicBezTo>
                  <a:pt x="5923" y="11148"/>
                  <a:pt x="5923" y="11497"/>
                  <a:pt x="5923" y="11497"/>
                </a:cubicBezTo>
                <a:cubicBezTo>
                  <a:pt x="5923" y="11845"/>
                  <a:pt x="6271" y="11845"/>
                  <a:pt x="6271" y="12194"/>
                </a:cubicBezTo>
                <a:cubicBezTo>
                  <a:pt x="6271" y="12194"/>
                  <a:pt x="6271" y="12194"/>
                  <a:pt x="6271" y="12194"/>
                </a:cubicBezTo>
                <a:cubicBezTo>
                  <a:pt x="6271" y="12194"/>
                  <a:pt x="6619" y="12194"/>
                  <a:pt x="6619" y="12542"/>
                </a:cubicBezTo>
                <a:cubicBezTo>
                  <a:pt x="6619" y="12542"/>
                  <a:pt x="6619" y="12890"/>
                  <a:pt x="6619" y="12890"/>
                </a:cubicBezTo>
                <a:cubicBezTo>
                  <a:pt x="6968" y="12542"/>
                  <a:pt x="6619" y="12194"/>
                  <a:pt x="6271" y="11845"/>
                </a:cubicBezTo>
                <a:cubicBezTo>
                  <a:pt x="6271" y="11845"/>
                  <a:pt x="6271" y="11845"/>
                  <a:pt x="6271" y="11497"/>
                </a:cubicBezTo>
                <a:cubicBezTo>
                  <a:pt x="6271" y="11497"/>
                  <a:pt x="6271" y="11148"/>
                  <a:pt x="5923" y="11148"/>
                </a:cubicBezTo>
                <a:cubicBezTo>
                  <a:pt x="6271" y="11148"/>
                  <a:pt x="6271" y="11148"/>
                  <a:pt x="6271" y="11497"/>
                </a:cubicBezTo>
                <a:cubicBezTo>
                  <a:pt x="6271" y="11497"/>
                  <a:pt x="6968" y="12194"/>
                  <a:pt x="6968" y="12194"/>
                </a:cubicBezTo>
                <a:cubicBezTo>
                  <a:pt x="6968" y="12194"/>
                  <a:pt x="7316" y="12890"/>
                  <a:pt x="7316" y="12890"/>
                </a:cubicBezTo>
                <a:cubicBezTo>
                  <a:pt x="7316" y="12890"/>
                  <a:pt x="7665" y="12890"/>
                  <a:pt x="7665" y="13239"/>
                </a:cubicBezTo>
                <a:cubicBezTo>
                  <a:pt x="7665" y="13239"/>
                  <a:pt x="7665" y="13587"/>
                  <a:pt x="8013" y="13935"/>
                </a:cubicBezTo>
                <a:cubicBezTo>
                  <a:pt x="8013" y="14284"/>
                  <a:pt x="8361" y="14284"/>
                  <a:pt x="8710" y="14284"/>
                </a:cubicBezTo>
                <a:cubicBezTo>
                  <a:pt x="8710" y="14632"/>
                  <a:pt x="9058" y="14632"/>
                  <a:pt x="9058" y="14632"/>
                </a:cubicBezTo>
                <a:cubicBezTo>
                  <a:pt x="9406" y="14981"/>
                  <a:pt x="9406" y="14632"/>
                  <a:pt x="9755" y="14632"/>
                </a:cubicBezTo>
                <a:cubicBezTo>
                  <a:pt x="10103" y="14632"/>
                  <a:pt x="10103" y="14981"/>
                  <a:pt x="10452" y="15329"/>
                </a:cubicBezTo>
                <a:cubicBezTo>
                  <a:pt x="10800" y="15329"/>
                  <a:pt x="11148" y="15329"/>
                  <a:pt x="11148" y="15329"/>
                </a:cubicBezTo>
                <a:cubicBezTo>
                  <a:pt x="11148" y="15329"/>
                  <a:pt x="11497" y="16026"/>
                  <a:pt x="11497" y="16026"/>
                </a:cubicBezTo>
                <a:cubicBezTo>
                  <a:pt x="11845" y="16026"/>
                  <a:pt x="11845" y="16374"/>
                  <a:pt x="12194" y="16374"/>
                </a:cubicBezTo>
                <a:cubicBezTo>
                  <a:pt x="12194" y="16374"/>
                  <a:pt x="12194" y="16374"/>
                  <a:pt x="12194" y="16374"/>
                </a:cubicBezTo>
                <a:cubicBezTo>
                  <a:pt x="12194" y="16374"/>
                  <a:pt x="12542" y="16723"/>
                  <a:pt x="12542" y="16723"/>
                </a:cubicBezTo>
                <a:cubicBezTo>
                  <a:pt x="12542" y="16723"/>
                  <a:pt x="12542" y="16374"/>
                  <a:pt x="12542" y="16374"/>
                </a:cubicBezTo>
                <a:cubicBezTo>
                  <a:pt x="12542" y="16374"/>
                  <a:pt x="12194" y="16374"/>
                  <a:pt x="11845" y="16026"/>
                </a:cubicBezTo>
                <a:cubicBezTo>
                  <a:pt x="11845" y="16026"/>
                  <a:pt x="11845" y="15677"/>
                  <a:pt x="11845" y="15677"/>
                </a:cubicBezTo>
                <a:cubicBezTo>
                  <a:pt x="12194" y="15677"/>
                  <a:pt x="12194" y="15329"/>
                  <a:pt x="11845" y="14981"/>
                </a:cubicBezTo>
                <a:cubicBezTo>
                  <a:pt x="11845" y="14981"/>
                  <a:pt x="11845" y="14981"/>
                  <a:pt x="11845" y="14632"/>
                </a:cubicBezTo>
                <a:cubicBezTo>
                  <a:pt x="11497" y="14981"/>
                  <a:pt x="11497" y="14632"/>
                  <a:pt x="11148" y="14632"/>
                </a:cubicBezTo>
                <a:cubicBezTo>
                  <a:pt x="11148" y="14632"/>
                  <a:pt x="11148" y="14632"/>
                  <a:pt x="11148" y="14632"/>
                </a:cubicBezTo>
                <a:cubicBezTo>
                  <a:pt x="11148" y="14632"/>
                  <a:pt x="11148" y="14981"/>
                  <a:pt x="11148" y="14632"/>
                </a:cubicBezTo>
                <a:cubicBezTo>
                  <a:pt x="11148" y="14632"/>
                  <a:pt x="11148" y="14284"/>
                  <a:pt x="11148" y="14284"/>
                </a:cubicBezTo>
                <a:cubicBezTo>
                  <a:pt x="11148" y="13935"/>
                  <a:pt x="11497" y="13587"/>
                  <a:pt x="11148" y="13587"/>
                </a:cubicBezTo>
                <a:cubicBezTo>
                  <a:pt x="10800" y="13587"/>
                  <a:pt x="10800" y="13587"/>
                  <a:pt x="10800" y="13935"/>
                </a:cubicBezTo>
                <a:cubicBezTo>
                  <a:pt x="10452" y="13935"/>
                  <a:pt x="10452" y="13935"/>
                  <a:pt x="10452" y="14284"/>
                </a:cubicBezTo>
                <a:cubicBezTo>
                  <a:pt x="10452" y="14284"/>
                  <a:pt x="9755" y="14284"/>
                  <a:pt x="9755" y="14284"/>
                </a:cubicBezTo>
                <a:cubicBezTo>
                  <a:pt x="9406" y="13935"/>
                  <a:pt x="9406" y="13587"/>
                  <a:pt x="9406" y="13239"/>
                </a:cubicBezTo>
                <a:cubicBezTo>
                  <a:pt x="9406" y="12890"/>
                  <a:pt x="9406" y="12542"/>
                  <a:pt x="9406" y="12194"/>
                </a:cubicBezTo>
                <a:cubicBezTo>
                  <a:pt x="9406" y="12194"/>
                  <a:pt x="9406" y="11845"/>
                  <a:pt x="9406" y="11845"/>
                </a:cubicBezTo>
                <a:cubicBezTo>
                  <a:pt x="9755" y="11845"/>
                  <a:pt x="9755" y="11845"/>
                  <a:pt x="9755" y="11845"/>
                </a:cubicBezTo>
                <a:cubicBezTo>
                  <a:pt x="9755" y="11845"/>
                  <a:pt x="9755" y="11845"/>
                  <a:pt x="9755" y="11845"/>
                </a:cubicBezTo>
                <a:cubicBezTo>
                  <a:pt x="9755" y="11845"/>
                  <a:pt x="10103" y="11497"/>
                  <a:pt x="10452" y="11845"/>
                </a:cubicBezTo>
                <a:cubicBezTo>
                  <a:pt x="10452" y="11845"/>
                  <a:pt x="10800" y="11845"/>
                  <a:pt x="10800" y="11497"/>
                </a:cubicBezTo>
                <a:cubicBezTo>
                  <a:pt x="10800" y="11497"/>
                  <a:pt x="10800" y="11497"/>
                  <a:pt x="10800" y="11497"/>
                </a:cubicBezTo>
                <a:cubicBezTo>
                  <a:pt x="10800" y="11497"/>
                  <a:pt x="10800" y="11497"/>
                  <a:pt x="11148" y="11497"/>
                </a:cubicBezTo>
                <a:cubicBezTo>
                  <a:pt x="11148" y="11497"/>
                  <a:pt x="11497" y="11497"/>
                  <a:pt x="11497" y="11497"/>
                </a:cubicBezTo>
                <a:cubicBezTo>
                  <a:pt x="11845" y="11845"/>
                  <a:pt x="11845" y="11845"/>
                  <a:pt x="11845" y="11497"/>
                </a:cubicBezTo>
                <a:cubicBezTo>
                  <a:pt x="12194" y="11845"/>
                  <a:pt x="12194" y="11845"/>
                  <a:pt x="12194" y="11845"/>
                </a:cubicBezTo>
                <a:cubicBezTo>
                  <a:pt x="12194" y="12194"/>
                  <a:pt x="12194" y="12542"/>
                  <a:pt x="12542" y="12542"/>
                </a:cubicBezTo>
                <a:cubicBezTo>
                  <a:pt x="12542" y="12890"/>
                  <a:pt x="12542" y="12194"/>
                  <a:pt x="12542" y="12194"/>
                </a:cubicBezTo>
                <a:cubicBezTo>
                  <a:pt x="12542" y="12194"/>
                  <a:pt x="12542" y="11497"/>
                  <a:pt x="12542" y="11497"/>
                </a:cubicBezTo>
                <a:cubicBezTo>
                  <a:pt x="12194" y="11497"/>
                  <a:pt x="12194" y="11148"/>
                  <a:pt x="12542" y="10800"/>
                </a:cubicBezTo>
                <a:cubicBezTo>
                  <a:pt x="12542" y="10800"/>
                  <a:pt x="12890" y="10800"/>
                  <a:pt x="12890" y="10800"/>
                </a:cubicBezTo>
                <a:cubicBezTo>
                  <a:pt x="13239" y="10452"/>
                  <a:pt x="13239" y="10452"/>
                  <a:pt x="13239" y="10103"/>
                </a:cubicBezTo>
                <a:cubicBezTo>
                  <a:pt x="13239" y="10103"/>
                  <a:pt x="13239" y="10103"/>
                  <a:pt x="13239" y="10103"/>
                </a:cubicBezTo>
                <a:cubicBezTo>
                  <a:pt x="13239" y="10103"/>
                  <a:pt x="13239" y="9755"/>
                  <a:pt x="13239" y="10103"/>
                </a:cubicBezTo>
                <a:cubicBezTo>
                  <a:pt x="13239" y="9755"/>
                  <a:pt x="13239" y="9755"/>
                  <a:pt x="13239" y="9755"/>
                </a:cubicBezTo>
                <a:cubicBezTo>
                  <a:pt x="13239" y="9755"/>
                  <a:pt x="13239" y="9406"/>
                  <a:pt x="13239" y="9406"/>
                </a:cubicBezTo>
                <a:cubicBezTo>
                  <a:pt x="13587" y="9755"/>
                  <a:pt x="13935" y="9406"/>
                  <a:pt x="13587" y="9058"/>
                </a:cubicBezTo>
                <a:cubicBezTo>
                  <a:pt x="13935" y="9058"/>
                  <a:pt x="14284" y="9058"/>
                  <a:pt x="14284" y="9058"/>
                </a:cubicBezTo>
                <a:cubicBezTo>
                  <a:pt x="14284" y="9058"/>
                  <a:pt x="14284" y="8710"/>
                  <a:pt x="14284" y="8710"/>
                </a:cubicBezTo>
                <a:cubicBezTo>
                  <a:pt x="14632" y="8361"/>
                  <a:pt x="14632" y="8361"/>
                  <a:pt x="14632" y="8361"/>
                </a:cubicBezTo>
                <a:cubicBezTo>
                  <a:pt x="14632" y="8361"/>
                  <a:pt x="14981" y="8361"/>
                  <a:pt x="14981" y="8013"/>
                </a:cubicBezTo>
                <a:cubicBezTo>
                  <a:pt x="15329" y="8361"/>
                  <a:pt x="15677" y="8013"/>
                  <a:pt x="15329" y="7665"/>
                </a:cubicBezTo>
                <a:cubicBezTo>
                  <a:pt x="15329" y="7665"/>
                  <a:pt x="15329" y="7665"/>
                  <a:pt x="14981" y="7665"/>
                </a:cubicBezTo>
                <a:cubicBezTo>
                  <a:pt x="15329" y="7665"/>
                  <a:pt x="15329" y="7665"/>
                  <a:pt x="15329" y="7665"/>
                </a:cubicBezTo>
                <a:cubicBezTo>
                  <a:pt x="15677" y="7316"/>
                  <a:pt x="15329" y="7316"/>
                  <a:pt x="15329" y="7316"/>
                </a:cubicBezTo>
                <a:cubicBezTo>
                  <a:pt x="14981" y="7316"/>
                  <a:pt x="14981" y="7316"/>
                  <a:pt x="14632" y="7316"/>
                </a:cubicBezTo>
                <a:cubicBezTo>
                  <a:pt x="14632" y="7665"/>
                  <a:pt x="14632" y="7665"/>
                  <a:pt x="14284" y="7665"/>
                </a:cubicBezTo>
                <a:close/>
                <a:moveTo>
                  <a:pt x="17419" y="17071"/>
                </a:moveTo>
                <a:cubicBezTo>
                  <a:pt x="17419" y="17071"/>
                  <a:pt x="17071" y="17071"/>
                  <a:pt x="17071" y="17071"/>
                </a:cubicBezTo>
                <a:cubicBezTo>
                  <a:pt x="17071" y="17071"/>
                  <a:pt x="16723" y="16723"/>
                  <a:pt x="16723" y="16723"/>
                </a:cubicBezTo>
                <a:cubicBezTo>
                  <a:pt x="16723" y="16723"/>
                  <a:pt x="16374" y="16374"/>
                  <a:pt x="16374" y="16374"/>
                </a:cubicBezTo>
                <a:cubicBezTo>
                  <a:pt x="16026" y="16026"/>
                  <a:pt x="16026" y="16026"/>
                  <a:pt x="15677" y="16026"/>
                </a:cubicBezTo>
                <a:cubicBezTo>
                  <a:pt x="15677" y="16026"/>
                  <a:pt x="15329" y="16374"/>
                  <a:pt x="15329" y="16374"/>
                </a:cubicBezTo>
                <a:cubicBezTo>
                  <a:pt x="15329" y="16026"/>
                  <a:pt x="14981" y="16026"/>
                  <a:pt x="14981" y="16026"/>
                </a:cubicBezTo>
                <a:cubicBezTo>
                  <a:pt x="14632" y="16026"/>
                  <a:pt x="14632" y="15677"/>
                  <a:pt x="14284" y="16026"/>
                </a:cubicBezTo>
                <a:cubicBezTo>
                  <a:pt x="14284" y="16026"/>
                  <a:pt x="14284" y="16026"/>
                  <a:pt x="14284" y="16374"/>
                </a:cubicBezTo>
                <a:cubicBezTo>
                  <a:pt x="13935" y="16026"/>
                  <a:pt x="14284" y="16026"/>
                  <a:pt x="14284" y="15677"/>
                </a:cubicBezTo>
                <a:cubicBezTo>
                  <a:pt x="13935" y="15677"/>
                  <a:pt x="13587" y="16026"/>
                  <a:pt x="13587" y="16026"/>
                </a:cubicBezTo>
                <a:cubicBezTo>
                  <a:pt x="13587" y="16026"/>
                  <a:pt x="13587" y="16026"/>
                  <a:pt x="13239" y="16026"/>
                </a:cubicBezTo>
                <a:cubicBezTo>
                  <a:pt x="13239" y="16374"/>
                  <a:pt x="13239" y="16374"/>
                  <a:pt x="13239" y="16374"/>
                </a:cubicBezTo>
                <a:cubicBezTo>
                  <a:pt x="13239" y="16374"/>
                  <a:pt x="12890" y="16374"/>
                  <a:pt x="12890" y="16374"/>
                </a:cubicBezTo>
                <a:cubicBezTo>
                  <a:pt x="12890" y="16723"/>
                  <a:pt x="12890" y="17071"/>
                  <a:pt x="12890" y="17419"/>
                </a:cubicBezTo>
                <a:cubicBezTo>
                  <a:pt x="13239" y="17419"/>
                  <a:pt x="12890" y="17768"/>
                  <a:pt x="12890" y="18116"/>
                </a:cubicBezTo>
                <a:cubicBezTo>
                  <a:pt x="12890" y="18116"/>
                  <a:pt x="12542" y="18465"/>
                  <a:pt x="12542" y="18465"/>
                </a:cubicBezTo>
                <a:cubicBezTo>
                  <a:pt x="12542" y="18813"/>
                  <a:pt x="12542" y="18813"/>
                  <a:pt x="12542" y="18813"/>
                </a:cubicBezTo>
                <a:cubicBezTo>
                  <a:pt x="12542" y="19161"/>
                  <a:pt x="12542" y="19161"/>
                  <a:pt x="12542" y="19510"/>
                </a:cubicBezTo>
                <a:cubicBezTo>
                  <a:pt x="12542" y="19510"/>
                  <a:pt x="12542" y="19510"/>
                  <a:pt x="12542" y="19858"/>
                </a:cubicBezTo>
                <a:cubicBezTo>
                  <a:pt x="14284" y="19510"/>
                  <a:pt x="16026" y="18465"/>
                  <a:pt x="17419" y="1707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3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6" name="CaixaDeTexto 1"/>
          <p:cNvSpPr txBox="1"/>
          <p:nvPr/>
        </p:nvSpPr>
        <p:spPr>
          <a:xfrm>
            <a:off x="3074669" y="4231068"/>
            <a:ext cx="3496105" cy="69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r>
              <a:t>Domingos Sávio Matos Dantas</a:t>
            </a:r>
          </a:p>
          <a:p>
            <a:pPr algn="ctr">
              <a:defRPr b="1">
                <a:solidFill>
                  <a:srgbClr val="FFFFFF"/>
                </a:solidFill>
              </a:defRPr>
            </a:pPr>
            <a:r>
              <a:t>Conselheiro Federal de medicina de Roraima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11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1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13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14" name="DEMOGRAFIA MÉDIC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DEMOGRAFIA MÉDICA</a:t>
              </a:r>
            </a:p>
          </p:txBody>
        </p:sp>
      </p:grpSp>
      <p:sp>
        <p:nvSpPr>
          <p:cNvPr id="116" name="CaixaDeTexto 8"/>
          <p:cNvSpPr txBox="1"/>
          <p:nvPr/>
        </p:nvSpPr>
        <p:spPr>
          <a:xfrm>
            <a:off x="122953" y="4928056"/>
            <a:ext cx="3723109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Fonte: Demografia Médica CFM</a:t>
            </a:r>
          </a:p>
        </p:txBody>
      </p:sp>
      <p:pic>
        <p:nvPicPr>
          <p:cNvPr id="117" name="Imagem 7" descr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49" y="948519"/>
            <a:ext cx="4667902" cy="3947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12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2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23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4" name="INFRAESTRUTUR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INFRAESTRUTURA</a:t>
              </a:r>
            </a:p>
          </p:txBody>
        </p:sp>
      </p:grpSp>
      <p:sp>
        <p:nvSpPr>
          <p:cNvPr id="126" name="CaixaDeTexto 8"/>
          <p:cNvSpPr txBox="1"/>
          <p:nvPr/>
        </p:nvSpPr>
        <p:spPr>
          <a:xfrm>
            <a:off x="700811" y="1039406"/>
            <a:ext cx="7940270" cy="313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UNIDADES BÁSICAS DE SAÚDE – UBS (até 02/2025)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129 unidades em funcionamento com custeio federal em todos os municípios do estado.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UNIDADE DE PRONTO ATENDIMENTO – UPA (até 03/2025)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UPA funcionando com custeio federal em 0 municípios do estado.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SAMU (dados até 03/2025)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18 ambulâncias básicas e 1 UTI móvel, que atendem 15 municípios com 1 central de regulação.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PROGRAMA SAÚDE NA ESCOLA – ciclo 2023/2024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15 municípios com 439 escolas pactuadas, atendendo 86,43 mil estudantes.</a:t>
            </a:r>
          </a:p>
        </p:txBody>
      </p:sp>
      <p:sp>
        <p:nvSpPr>
          <p:cNvPr id="127" name="CaixaDeTexto 9"/>
          <p:cNvSpPr txBox="1"/>
          <p:nvPr/>
        </p:nvSpPr>
        <p:spPr>
          <a:xfrm>
            <a:off x="122953" y="4772588"/>
            <a:ext cx="37231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Fonte: Secretaria de Comunicação Social/Presidência da República</a:t>
            </a:r>
          </a:p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https://www.gov.br/secom/pt-br/acesso-a-informacao/comunicabr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13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3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5" name="Retângulo 1"/>
          <p:cNvGrpSpPr/>
          <p:nvPr/>
        </p:nvGrpSpPr>
        <p:grpSpPr>
          <a:xfrm>
            <a:off x="0" y="208965"/>
            <a:ext cx="9144000" cy="541882"/>
            <a:chOff x="0" y="0"/>
            <a:chExt cx="9144000" cy="541880"/>
          </a:xfrm>
        </p:grpSpPr>
        <p:sp>
          <p:nvSpPr>
            <p:cNvPr id="133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ESTABELECIMENTOS DE SAÚDE - CNES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ESTABELECIMENTOS DE SAÚDE - CNES</a:t>
              </a:r>
            </a:p>
          </p:txBody>
        </p:sp>
      </p:grpSp>
      <p:pic>
        <p:nvPicPr>
          <p:cNvPr id="136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09" y="826766"/>
            <a:ext cx="4634035" cy="408616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7" name="Tabela 7"/>
          <p:cNvGraphicFramePr/>
          <p:nvPr/>
        </p:nvGraphicFramePr>
        <p:xfrm>
          <a:off x="6147203" y="1390399"/>
          <a:ext cx="1844911" cy="287765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86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rial"/>
                        </a:rPr>
                        <a:t>MUNICIPIO</a:t>
                      </a:r>
                    </a:p>
                  </a:txBody>
                  <a:tcPr marL="8437" marR="8437" marT="8437" marB="8437" anchor="b" horzOverflow="overflow">
                    <a:solidFill>
                      <a:srgbClr val="08392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rial"/>
                        </a:rPr>
                        <a:t>TOTAL</a:t>
                      </a:r>
                    </a:p>
                  </a:txBody>
                  <a:tcPr marL="8437" marR="8437" marT="8437" marB="8437" anchor="b" horzOverflow="overflow">
                    <a:solidFill>
                      <a:srgbClr val="0839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ALTO ALEGRE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8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AMAJARI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8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BOA VISTA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47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BONFIM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10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CANTA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4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CARACARAI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8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CAROEBE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3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IRACEMA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5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MUCAJAI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8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NORMANDIA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7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PACARAIMA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12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RORAINOPOLIS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12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SAO JOAO DA BALIZA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2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SAO LUIZ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3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UIRAMUTA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666967"/>
                          </a:solidFill>
                          <a:sym typeface="Arial"/>
                        </a:rPr>
                        <a:t>4</a:t>
                      </a:r>
                    </a:p>
                  </a:txBody>
                  <a:tcPr marL="8437" marR="8437" marT="8437" marB="8437" anchor="b" horzOverflow="overflow">
                    <a:solidFill>
                      <a:srgbClr val="E6EB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8742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rial"/>
                        </a:rPr>
                        <a:t>Total Geral</a:t>
                      </a:r>
                    </a:p>
                  </a:txBody>
                  <a:tcPr marL="8437" marR="8437" marT="8437" marB="8437" anchor="b" horzOverflow="overflow">
                    <a:solidFill>
                      <a:srgbClr val="08392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solidFill>
                            <a:srgbClr val="FFFFFF"/>
                          </a:solidFill>
                          <a:sym typeface="Arial"/>
                        </a:rPr>
                        <a:t>141</a:t>
                      </a:r>
                    </a:p>
                  </a:txBody>
                  <a:tcPr marL="8437" marR="8437" marT="8437" marB="8437" anchor="b" horzOverflow="overflow">
                    <a:solidFill>
                      <a:srgbClr val="08392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38" name="Conector angulado 8"/>
          <p:cNvSpPr/>
          <p:nvPr/>
        </p:nvSpPr>
        <p:spPr>
          <a:xfrm>
            <a:off x="5179943" y="1276065"/>
            <a:ext cx="913783" cy="846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57150">
            <a:solidFill>
              <a:srgbClr val="0D7246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9" name="CaixaDeTexto 9"/>
          <p:cNvSpPr txBox="1"/>
          <p:nvPr/>
        </p:nvSpPr>
        <p:spPr>
          <a:xfrm>
            <a:off x="6153401" y="1008461"/>
            <a:ext cx="201714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UNIDADES BÁSICAS</a:t>
            </a:r>
          </a:p>
        </p:txBody>
      </p:sp>
      <p:sp>
        <p:nvSpPr>
          <p:cNvPr id="140" name="CaixaDeTexto 10"/>
          <p:cNvSpPr txBox="1"/>
          <p:nvPr/>
        </p:nvSpPr>
        <p:spPr>
          <a:xfrm>
            <a:off x="349883" y="4912933"/>
            <a:ext cx="5197068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t>Fonte: Ministério da Saúde - Cadastro Nacional dos Estabelecimentos de Saúde do Brasil - CNES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14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45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" name="Retângulo 1"/>
          <p:cNvGrpSpPr/>
          <p:nvPr/>
        </p:nvGrpSpPr>
        <p:grpSpPr>
          <a:xfrm>
            <a:off x="0" y="208965"/>
            <a:ext cx="9144000" cy="541882"/>
            <a:chOff x="0" y="0"/>
            <a:chExt cx="9144000" cy="541880"/>
          </a:xfrm>
        </p:grpSpPr>
        <p:sp>
          <p:nvSpPr>
            <p:cNvPr id="146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7" name="LEITOS POR MUNICÍPIO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LEITOS POR MUNICÍPIO</a:t>
              </a:r>
            </a:p>
          </p:txBody>
        </p:sp>
      </p:grpSp>
      <p:sp>
        <p:nvSpPr>
          <p:cNvPr id="149" name="CaixaDeTexto 7"/>
          <p:cNvSpPr txBox="1"/>
          <p:nvPr/>
        </p:nvSpPr>
        <p:spPr>
          <a:xfrm>
            <a:off x="349883" y="4912933"/>
            <a:ext cx="5197068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t>Fonte: Ministério da Saúde - Cadastro Nacional dos Estabelecimentos de Saúde do Brasil - CNES</a:t>
            </a:r>
          </a:p>
        </p:txBody>
      </p:sp>
      <p:graphicFrame>
        <p:nvGraphicFramePr>
          <p:cNvPr id="150" name="Gráfico 8"/>
          <p:cNvGraphicFramePr/>
          <p:nvPr/>
        </p:nvGraphicFramePr>
        <p:xfrm>
          <a:off x="399147" y="1087833"/>
          <a:ext cx="8611233" cy="3381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1" name="Tabela 5"/>
          <p:cNvGraphicFramePr/>
          <p:nvPr/>
        </p:nvGraphicFramePr>
        <p:xfrm>
          <a:off x="5907277" y="875863"/>
          <a:ext cx="3036627" cy="223928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978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1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7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MUNICÍPIO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POPULAÇÃO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HABITANTES POR LEITO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 VISTA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413.486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303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RORAINOPOLIS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32.647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323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ALTO ALEGRE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21.066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680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SÃO JOÃO DA BALIZA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8.858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341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567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NORMANDIA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13.669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547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MUCAJAI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18.064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1.004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CARACARAI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20.957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1.397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BONFIM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13.897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993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PACARAIMA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19.305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1.379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SÃO LUIZ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7.315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665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CAROEBE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10.656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1.184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IRACEMA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10.023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10.023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AMAJARI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13.927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18.682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942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UIRAMUTA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13.751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8964" marR="8964" marT="8964" marB="8964" anchor="b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15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56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9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57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8" name="PROGRAMAS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PROGRAMAS</a:t>
              </a:r>
            </a:p>
          </p:txBody>
        </p:sp>
      </p:grpSp>
      <p:sp>
        <p:nvSpPr>
          <p:cNvPr id="160" name="CaixaDeTexto 7"/>
          <p:cNvSpPr txBox="1"/>
          <p:nvPr/>
        </p:nvSpPr>
        <p:spPr>
          <a:xfrm>
            <a:off x="438091" y="1054794"/>
            <a:ext cx="8460094" cy="942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PROGRAMA NACIONAL DE REDUÇÃO DE FILAS DE CIRURGIAS (dados de 02 à 12/2024)</a:t>
            </a:r>
            <a:endParaRPr>
              <a:solidFill>
                <a:srgbClr val="000000"/>
              </a:solidFill>
            </a:endParaRP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9,26 mil cirurgias eletivas realizadas, das quais 4,42 mil pelo programa, 100% do previsto</a:t>
            </a: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R$ 3,67 milhões pagos pelo programa</a:t>
            </a: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29,95% de expansão da oferta de cirurgias no ano em comparação com o mesmo período de 2022.</a:t>
            </a:r>
          </a:p>
        </p:txBody>
      </p:sp>
      <p:sp>
        <p:nvSpPr>
          <p:cNvPr id="161" name="CaixaDeTexto 9"/>
          <p:cNvSpPr txBox="1"/>
          <p:nvPr/>
        </p:nvSpPr>
        <p:spPr>
          <a:xfrm>
            <a:off x="122953" y="4772588"/>
            <a:ext cx="37231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Fonte: Secretaria de Comunicação Social/Presidência da República</a:t>
            </a:r>
          </a:p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https://www.gov.br/secom/pt-br/acesso-a-informacao/comunicabr</a:t>
            </a:r>
          </a:p>
        </p:txBody>
      </p:sp>
      <p:sp>
        <p:nvSpPr>
          <p:cNvPr id="162" name="CaixaDeTexto 8"/>
          <p:cNvSpPr txBox="1"/>
          <p:nvPr/>
        </p:nvSpPr>
        <p:spPr>
          <a:xfrm>
            <a:off x="488977" y="2482804"/>
            <a:ext cx="8296428" cy="175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PROGRAMA FARMÁCIA POPULAR</a:t>
            </a:r>
            <a:endParaRPr>
              <a:solidFill>
                <a:srgbClr val="000000"/>
              </a:solidFill>
            </a:endParaRP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3,96 mil mulheres – 64,98%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6,02 mil pessoas retiraram medicamentos gratuitos para diabetes, hipertensão, asma, osteoporose e contraceptivos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169 mil pessoas adquiriram medicamentos com desconto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1,91 mil pessoas beneficiárias do bolsa família retiraram todos os medicamentos de forma gratuita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950 pessoas inscritas no CadÚnico retiraram absorventes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48 farmácias conveniadas em 6 municípios do estado (total de 15)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16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67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68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69" name="PROGRAMA MAIS MÉDICOS PELO BRASIL - GERAL"/>
            <p:cNvSpPr txBox="1"/>
            <p:nvPr/>
          </p:nvSpPr>
          <p:spPr>
            <a:xfrm>
              <a:off x="58419" y="22020"/>
              <a:ext cx="902716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PROGRAMA MAIS MÉDICOS PELO BRASIL - GERAL</a:t>
              </a:r>
            </a:p>
          </p:txBody>
        </p:sp>
      </p:grpSp>
      <p:pic>
        <p:nvPicPr>
          <p:cNvPr id="171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59" y="1030667"/>
            <a:ext cx="7449207" cy="360274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CaixaDeTexto 5"/>
          <p:cNvSpPr txBox="1"/>
          <p:nvPr/>
        </p:nvSpPr>
        <p:spPr>
          <a:xfrm>
            <a:off x="655463" y="4698805"/>
            <a:ext cx="7394359" cy="56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solidFill>
                  <a:srgbClr val="000000"/>
                </a:solidFill>
              </a:defRPr>
            </a:pPr>
            <a:r>
              <a:t>eMSI-</a:t>
            </a:r>
            <a:r>
              <a:rPr b="0"/>
              <a:t>Equipe Multidisciplinar Saúde Indígena; </a:t>
            </a:r>
            <a:r>
              <a:t>eSF-</a:t>
            </a:r>
            <a:r>
              <a:rPr b="0"/>
              <a:t>Equipe de Saúde da Família; </a:t>
            </a:r>
            <a:r>
              <a:t>ESB-</a:t>
            </a:r>
            <a:r>
              <a:rPr b="0"/>
              <a:t>Equipe de Saúde Bucal; </a:t>
            </a:r>
            <a:r>
              <a:t>e-CR-</a:t>
            </a:r>
            <a:r>
              <a:rPr b="0"/>
              <a:t>Equipe dos consultórios na rua e </a:t>
            </a:r>
            <a:r>
              <a:t>eAPP-</a:t>
            </a:r>
            <a:r>
              <a:rPr b="0"/>
              <a:t>Equipe de Atenção Primária Prisional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17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77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78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PROGRAMA MAIS MÉDICOS PELO BRASIL - VAGAS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PROGRAMA MAIS MÉDICOS PELO BRASIL - VAGAS</a:t>
              </a:r>
            </a:p>
          </p:txBody>
        </p:sp>
      </p:grpSp>
      <p:sp>
        <p:nvSpPr>
          <p:cNvPr id="181" name="CaixaDeTexto 5"/>
          <p:cNvSpPr txBox="1"/>
          <p:nvPr/>
        </p:nvSpPr>
        <p:spPr>
          <a:xfrm>
            <a:off x="655463" y="4698805"/>
            <a:ext cx="7394359" cy="568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 b="1">
                <a:solidFill>
                  <a:srgbClr val="000000"/>
                </a:solidFill>
              </a:defRPr>
            </a:pPr>
            <a:r>
              <a:t>eMSI-</a:t>
            </a:r>
            <a:r>
              <a:rPr b="0"/>
              <a:t>Equipe Multidisciplinar Saúde Indígena; </a:t>
            </a:r>
            <a:r>
              <a:t>eSF-</a:t>
            </a:r>
            <a:r>
              <a:rPr b="0"/>
              <a:t>Equipe de Saúde da Família; </a:t>
            </a:r>
            <a:r>
              <a:t>ESB-</a:t>
            </a:r>
            <a:r>
              <a:rPr b="0"/>
              <a:t>Equipe de Saúde Bucal; </a:t>
            </a:r>
            <a:r>
              <a:t>e-CR-</a:t>
            </a:r>
            <a:r>
              <a:rPr b="0"/>
              <a:t>Equipe dos consultórios na rua e </a:t>
            </a:r>
            <a:r>
              <a:t>eAPP-</a:t>
            </a:r>
            <a:r>
              <a:rPr b="0"/>
              <a:t>Equipe de Atenção Primária Prisional</a:t>
            </a:r>
          </a:p>
        </p:txBody>
      </p:sp>
      <p:pic>
        <p:nvPicPr>
          <p:cNvPr id="182" name="Imagem 8" descr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07" y="929386"/>
            <a:ext cx="7318455" cy="3704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18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87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0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88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89" name="PROGRAMA MAIS MÉDICOS PELO BRASIL – PROFISSIONAIS"/>
            <p:cNvSpPr txBox="1"/>
            <p:nvPr/>
          </p:nvSpPr>
          <p:spPr>
            <a:xfrm>
              <a:off x="58419" y="34719"/>
              <a:ext cx="9027162" cy="47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PROGRAMA MAIS MÉDICOS PELO BRASIL – PROFISSIONAIS</a:t>
              </a:r>
            </a:p>
          </p:txBody>
        </p:sp>
      </p:grpSp>
      <p:pic>
        <p:nvPicPr>
          <p:cNvPr id="191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77" y="934793"/>
            <a:ext cx="7464964" cy="41053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11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ropostas de Melhoria na Saúde Básica em Roraima"/>
          <p:cNvSpPr txBox="1">
            <a:spLocks noGrp="1"/>
          </p:cNvSpPr>
          <p:nvPr>
            <p:ph type="title"/>
          </p:nvPr>
        </p:nvSpPr>
        <p:spPr>
          <a:xfrm>
            <a:off x="691200" y="628124"/>
            <a:ext cx="7761600" cy="74918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487F68"/>
            </a:solidFill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/>
          <a:lstStyle>
            <a:lvl1pPr defTabSz="576072">
              <a:defRPr sz="252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Propostas de Melhoria na Saúde Básica em Roraima</a:t>
            </a:r>
          </a:p>
        </p:txBody>
      </p:sp>
      <p:sp>
        <p:nvSpPr>
          <p:cNvPr id="194" name="1. Fortalecimento e Expansão da Infraestrutura de Urgência e Emergência (UPAs)…"/>
          <p:cNvSpPr txBox="1">
            <a:spLocks noGrp="1"/>
          </p:cNvSpPr>
          <p:nvPr>
            <p:ph type="body" idx="1"/>
          </p:nvPr>
        </p:nvSpPr>
        <p:spPr>
          <a:xfrm>
            <a:off x="691200" y="1511100"/>
            <a:ext cx="7761600" cy="3522910"/>
          </a:xfrm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1. Fortalecimento e Expansão da Infraestrutura de Urgência e Emergência (UPAs)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Identificação de Necessidades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Busca por Financiamento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Integração com a Rede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2. Ampliação da Cobertura do Programa Farmácia Popular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Mapeamento de Farmácias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Campanhas de Adesão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Articulação Governamental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3. Otimização da Distribuição e Capacidade dos Leitos Hospitalares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Análise de Fluxo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Modelos Adaptados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Investimento em Regulação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Expansão de Leitos SUS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4. Fortalecimento das Equipes de Saúde da Família (eSF) e Atenção Primária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Capacitação Continuada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Cobertura Populacional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r>
              <a:t>    Saúde Digital na Atenção Primária</a:t>
            </a:r>
          </a:p>
          <a:p>
            <a:pPr marL="0" indent="0" defTabSz="393192">
              <a:spcBef>
                <a:spcPts val="0"/>
              </a:spcBef>
              <a:buClrTx/>
              <a:buSzTx/>
              <a:buFontTx/>
              <a:buNone/>
              <a:defRPr sz="1032"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tângulo 4"/>
          <p:cNvSpPr txBox="1"/>
          <p:nvPr/>
        </p:nvSpPr>
        <p:spPr>
          <a:xfrm>
            <a:off x="3149033" y="1916903"/>
            <a:ext cx="2587487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r>
              <a:t>ADULTO</a:t>
            </a:r>
          </a:p>
        </p:txBody>
      </p:sp>
      <p:sp>
        <p:nvSpPr>
          <p:cNvPr id="198" name="Retâ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5635"/>
          </a:solidFill>
          <a:ln w="25400">
            <a:solidFill>
              <a:srgbClr val="487F6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9" name="CaixaDeTexto 2"/>
          <p:cNvSpPr txBox="1"/>
          <p:nvPr/>
        </p:nvSpPr>
        <p:spPr>
          <a:xfrm>
            <a:off x="2942199" y="1362905"/>
            <a:ext cx="3658541" cy="184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6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SAÚDE INDÍGENA</a:t>
            </a:r>
          </a:p>
        </p:txBody>
      </p:sp>
      <p:pic>
        <p:nvPicPr>
          <p:cNvPr id="200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731" y="4615739"/>
            <a:ext cx="459337" cy="434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4"/>
          <p:cNvSpPr txBox="1"/>
          <p:nvPr/>
        </p:nvSpPr>
        <p:spPr>
          <a:xfrm>
            <a:off x="3149033" y="1916903"/>
            <a:ext cx="2587487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r>
              <a:t>ADULTO</a:t>
            </a:r>
          </a:p>
        </p:txBody>
      </p:sp>
      <p:sp>
        <p:nvSpPr>
          <p:cNvPr id="39" name="Retâ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C5635"/>
          </a:solidFill>
          <a:ln w="25400">
            <a:solidFill>
              <a:srgbClr val="487F6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CaixaDeTexto 2"/>
          <p:cNvSpPr txBox="1"/>
          <p:nvPr/>
        </p:nvSpPr>
        <p:spPr>
          <a:xfrm>
            <a:off x="3836128" y="290768"/>
            <a:ext cx="5466869" cy="56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RORAIMA – DADOS GERAIS</a:t>
            </a:r>
          </a:p>
        </p:txBody>
      </p:sp>
      <p:pic>
        <p:nvPicPr>
          <p:cNvPr id="41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731" y="4615739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Retângulo 6"/>
          <p:cNvSpPr/>
          <p:nvPr/>
        </p:nvSpPr>
        <p:spPr>
          <a:xfrm>
            <a:off x="914400" y="1081823"/>
            <a:ext cx="7535575" cy="3348481"/>
          </a:xfrm>
          <a:prstGeom prst="rect">
            <a:avLst/>
          </a:prstGeom>
          <a:ln w="57150">
            <a:solidFill>
              <a:srgbClr val="FFFFFF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Capital: </a:t>
            </a:r>
            <a:r>
              <a:rPr b="0">
                <a:solidFill>
                  <a:srgbClr val="37E398"/>
                </a:solidFill>
              </a:rPr>
              <a:t>Boa Vista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População estimada – IBGE 2024: </a:t>
            </a:r>
            <a:r>
              <a:rPr b="0">
                <a:solidFill>
                  <a:srgbClr val="37E398"/>
                </a:solidFill>
              </a:rPr>
              <a:t>716.793</a:t>
            </a:r>
            <a:endParaRPr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defRPr sz="2400">
                <a:solidFill>
                  <a:srgbClr val="37E398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49,68% Mulheres e 50,32% Homens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Quantidade de Municípios: </a:t>
            </a:r>
            <a:r>
              <a:rPr b="0">
                <a:solidFill>
                  <a:srgbClr val="37E398"/>
                </a:solidFill>
              </a:rPr>
              <a:t>15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Quantidade de Domicílios: </a:t>
            </a:r>
            <a:r>
              <a:rPr b="0">
                <a:solidFill>
                  <a:srgbClr val="37E398"/>
                </a:solidFill>
              </a:rPr>
              <a:t>211.965</a:t>
            </a:r>
            <a:endParaRPr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ct val="100000"/>
              <a:buFont typeface="Arial"/>
              <a:buChar char="•"/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Área Territorial – km²</a:t>
            </a:r>
            <a:r>
              <a:rPr b="0"/>
              <a:t>: </a:t>
            </a:r>
            <a:r>
              <a:rPr b="0">
                <a:solidFill>
                  <a:srgbClr val="37E398"/>
                </a:solidFill>
              </a:rPr>
              <a:t>223.645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20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207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05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6" name="YANOMAMI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YANOMAMI</a:t>
              </a:r>
            </a:p>
          </p:txBody>
        </p:sp>
      </p:grpSp>
      <p:pic>
        <p:nvPicPr>
          <p:cNvPr id="208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9" y="984826"/>
            <a:ext cx="8562597" cy="381649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aixaDeTexto 7"/>
          <p:cNvSpPr txBox="1"/>
          <p:nvPr/>
        </p:nvSpPr>
        <p:spPr>
          <a:xfrm>
            <a:off x="351100" y="4813517"/>
            <a:ext cx="2637907" cy="226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12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Retângulo 2"/>
          <p:cNvSpPr/>
          <p:nvPr/>
        </p:nvSpPr>
        <p:spPr>
          <a:xfrm>
            <a:off x="0" y="-20000"/>
            <a:ext cx="9144000" cy="5143501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14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15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6" name="NATUREZA DE DESPES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NATUREZA DE DESPESA</a:t>
              </a:r>
            </a:p>
          </p:txBody>
        </p:sp>
      </p:grpSp>
      <p:graphicFrame>
        <p:nvGraphicFramePr>
          <p:cNvPr id="218" name="Gráfico 9"/>
          <p:cNvGraphicFramePr/>
          <p:nvPr/>
        </p:nvGraphicFramePr>
        <p:xfrm>
          <a:off x="534882" y="1550109"/>
          <a:ext cx="7639515" cy="3103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9" name="CaixaDeTexto 4"/>
          <p:cNvSpPr txBox="1"/>
          <p:nvPr/>
        </p:nvSpPr>
        <p:spPr>
          <a:xfrm>
            <a:off x="1417319" y="1073727"/>
            <a:ext cx="337219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Valor Total Pago: R$ 54.360.913,96*</a:t>
            </a:r>
          </a:p>
        </p:txBody>
      </p:sp>
      <p:sp>
        <p:nvSpPr>
          <p:cNvPr id="220" name="CaixaDeTexto 5"/>
          <p:cNvSpPr txBox="1"/>
          <p:nvPr/>
        </p:nvSpPr>
        <p:spPr>
          <a:xfrm>
            <a:off x="489064" y="4869584"/>
            <a:ext cx="2637907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22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Retângulo 2"/>
          <p:cNvSpPr/>
          <p:nvPr/>
        </p:nvSpPr>
        <p:spPr>
          <a:xfrm>
            <a:off x="0" y="-20000"/>
            <a:ext cx="9144000" cy="5143501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25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26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7" name="NATUREZA DE DESPES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NATUREZA DE DESPESA</a:t>
              </a:r>
            </a:p>
          </p:txBody>
        </p:sp>
      </p:grpSp>
      <p:sp>
        <p:nvSpPr>
          <p:cNvPr id="229" name="CaixaDeTexto 4"/>
          <p:cNvSpPr txBox="1"/>
          <p:nvPr/>
        </p:nvSpPr>
        <p:spPr>
          <a:xfrm>
            <a:off x="1103421" y="2206824"/>
            <a:ext cx="18874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FF0000"/>
                </a:solidFill>
              </a:defRPr>
            </a:pPr>
            <a:r>
              <a:t>Valor Total Pago: </a:t>
            </a:r>
          </a:p>
          <a:p>
            <a:pPr algn="ctr">
              <a:defRPr>
                <a:solidFill>
                  <a:srgbClr val="FF0000"/>
                </a:solidFill>
              </a:defRPr>
            </a:pPr>
            <a:r>
              <a:t>R$ 54.360.913,96*</a:t>
            </a:r>
          </a:p>
        </p:txBody>
      </p:sp>
      <p:sp>
        <p:nvSpPr>
          <p:cNvPr id="230" name="CaixaDeTexto 5"/>
          <p:cNvSpPr txBox="1"/>
          <p:nvPr/>
        </p:nvSpPr>
        <p:spPr>
          <a:xfrm>
            <a:off x="489064" y="4869584"/>
            <a:ext cx="2637907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  <p:graphicFrame>
        <p:nvGraphicFramePr>
          <p:cNvPr id="231" name="Tabela 8"/>
          <p:cNvGraphicFramePr/>
          <p:nvPr/>
        </p:nvGraphicFramePr>
        <p:xfrm>
          <a:off x="3172691" y="1038065"/>
          <a:ext cx="4749421" cy="397496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97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9BC2E6"/>
                      </a:solidFill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Pago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6350">
                      <a:solidFill>
                        <a:srgbClr val="9BC2E6"/>
                      </a:solidFill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Locação de Meios de Transportes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9BC2E6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R$ 36.634.331,21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6350">
                      <a:solidFill>
                        <a:srgbClr val="9BC2E6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Outros serviços de Terceiros - PJ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R$ 10.501.403,36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 de apoio administrativo, técnico e operacional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R$ 3.442.099,45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Fornecimento de Alimentação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R$ 1.337.145,65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Vigilância Ostensiva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R$ 681.212,17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Manutenção e conservação de bens imóveis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R$ 393.176,38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Limpeza e conservação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R$ 316.158,08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Indenizações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R$ 286.338,53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de energia eletrica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R$ 247.553,47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de Socorro e Salvamento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R$ 171.121,10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de Água, esgoto e resíduos sólidos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R$ 68.739,44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Diárias no país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R$ 66.861,46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funerários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R$ 51.906,70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 de Copa a e Cozinha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R$ 35.362,38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domésticos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R$ 26.320,80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Imposto s/prop predial e territ urbana-IPTU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R$ 25.588,30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Manutenção e conservação de máquinas e equipamentos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R$ 24.517,98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Gás e outros materiais engarrafados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R$ 23.634,00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Juros e Multa de Mora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R$ 10.932,05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Sobressal Maq e Motores Navios e Embarcações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R$ 8.534,50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0391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Locações de Imóveis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R$ 7.626,95</a:t>
                      </a:r>
                    </a:p>
                  </a:txBody>
                  <a:tcPr marL="6520" marR="6520" marT="6520" marB="6520" anchor="b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23</a:t>
            </a:fld>
            <a:endParaRPr/>
          </a:p>
        </p:txBody>
      </p:sp>
      <p:pic>
        <p:nvPicPr>
          <p:cNvPr id="23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238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36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7" name="LESTE DE RORAIM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LESTE DE RORAIMA</a:t>
              </a:r>
            </a:p>
          </p:txBody>
        </p:sp>
      </p:grpSp>
      <p:pic>
        <p:nvPicPr>
          <p:cNvPr id="239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968191"/>
            <a:ext cx="8700655" cy="3790243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aixaDeTexto 6"/>
          <p:cNvSpPr txBox="1"/>
          <p:nvPr/>
        </p:nvSpPr>
        <p:spPr>
          <a:xfrm>
            <a:off x="489064" y="4824007"/>
            <a:ext cx="2637907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24</a:t>
            </a:fld>
            <a:endParaRPr/>
          </a:p>
        </p:txBody>
      </p:sp>
      <p:pic>
        <p:nvPicPr>
          <p:cNvPr id="24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tângulo 2"/>
          <p:cNvSpPr/>
          <p:nvPr/>
        </p:nvSpPr>
        <p:spPr>
          <a:xfrm>
            <a:off x="0" y="-20000"/>
            <a:ext cx="9144000" cy="5143501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45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8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46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7" name="NATUREZA DE DESPES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NATUREZA DE DESPESA</a:t>
              </a:r>
            </a:p>
          </p:txBody>
        </p:sp>
      </p:grpSp>
      <p:sp>
        <p:nvSpPr>
          <p:cNvPr id="249" name="CaixaDeTexto 4"/>
          <p:cNvSpPr txBox="1"/>
          <p:nvPr/>
        </p:nvSpPr>
        <p:spPr>
          <a:xfrm>
            <a:off x="1417319" y="1073727"/>
            <a:ext cx="337219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t>Valor Total Pago: R$ 10.869.926,72*</a:t>
            </a:r>
          </a:p>
        </p:txBody>
      </p:sp>
      <p:sp>
        <p:nvSpPr>
          <p:cNvPr id="250" name="CaixaDeTexto 5"/>
          <p:cNvSpPr txBox="1"/>
          <p:nvPr/>
        </p:nvSpPr>
        <p:spPr>
          <a:xfrm>
            <a:off x="495888" y="4785974"/>
            <a:ext cx="2637907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  <p:graphicFrame>
        <p:nvGraphicFramePr>
          <p:cNvPr id="251" name="Gráfico 11"/>
          <p:cNvGraphicFramePr/>
          <p:nvPr/>
        </p:nvGraphicFramePr>
        <p:xfrm>
          <a:off x="323018" y="1552400"/>
          <a:ext cx="7642485" cy="294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25</a:t>
            </a:fld>
            <a:endParaRPr/>
          </a:p>
        </p:txBody>
      </p:sp>
      <p:pic>
        <p:nvPicPr>
          <p:cNvPr id="25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Retângulo 2"/>
          <p:cNvSpPr/>
          <p:nvPr/>
        </p:nvSpPr>
        <p:spPr>
          <a:xfrm>
            <a:off x="0" y="-20000"/>
            <a:ext cx="9144000" cy="5143501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56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57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NATUREZA DE DESPESA"/>
            <p:cNvSpPr txBox="1"/>
            <p:nvPr/>
          </p:nvSpPr>
          <p:spPr>
            <a:xfrm>
              <a:off x="58419" y="22020"/>
              <a:ext cx="9027162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NATUREZA DE DESPESA</a:t>
              </a:r>
            </a:p>
          </p:txBody>
        </p:sp>
      </p:grpSp>
      <p:sp>
        <p:nvSpPr>
          <p:cNvPr id="260" name="CaixaDeTexto 4"/>
          <p:cNvSpPr txBox="1"/>
          <p:nvPr/>
        </p:nvSpPr>
        <p:spPr>
          <a:xfrm>
            <a:off x="1103421" y="2206824"/>
            <a:ext cx="1887486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FF0000"/>
                </a:solidFill>
              </a:defRPr>
            </a:pPr>
            <a:r>
              <a:t>Valor Total Pago: </a:t>
            </a:r>
          </a:p>
          <a:p>
            <a:pPr>
              <a:defRPr>
                <a:solidFill>
                  <a:srgbClr val="FF0000"/>
                </a:solidFill>
              </a:defRPr>
            </a:pPr>
            <a:r>
              <a:t>R$ 10.869.926,72*</a:t>
            </a:r>
          </a:p>
        </p:txBody>
      </p:sp>
      <p:sp>
        <p:nvSpPr>
          <p:cNvPr id="261" name="CaixaDeTexto 5"/>
          <p:cNvSpPr txBox="1"/>
          <p:nvPr/>
        </p:nvSpPr>
        <p:spPr>
          <a:xfrm>
            <a:off x="489064" y="4869584"/>
            <a:ext cx="2637907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 01 de janeiro a 19 de maio de 2025</a:t>
            </a:r>
          </a:p>
        </p:txBody>
      </p:sp>
      <p:graphicFrame>
        <p:nvGraphicFramePr>
          <p:cNvPr id="262" name="Tabela 7"/>
          <p:cNvGraphicFramePr/>
          <p:nvPr/>
        </p:nvGraphicFramePr>
        <p:xfrm>
          <a:off x="3104864" y="963231"/>
          <a:ext cx="4851778" cy="413852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456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05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ITEM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Valor Pago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miter lim="400000"/>
                    </a:lnB>
                    <a:solidFill>
                      <a:srgbClr val="0D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Locação de Meios de Transportes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R$ 4.390.479,43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Apoio Administrativo, Técnico e Operacional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R$ 1.683.482,61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Indenizações e Restituições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R$ 1.154.542,35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Fornecimento de Alimentação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R$ 954.482,92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Locação de Imóveis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R$ 303.029,61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Vigilância Ostensiva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R$ 297.973,26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Funerários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R$ 274.929,90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 de energia elétrica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R$ 266.873,30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Material de cama, mesa e banho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R$ 216.419,76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Apar. Equipamentos Utensílios Médicos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R$ 212.787,00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Outras obras e instalações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R$ 212.418,37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Manutenção e conservação de máquinas e Equipamentos.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R$ 199.284,29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Limpeza e Conservação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R$ 199.130,79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Diárias no país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R$ 182.795,05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Locação de mão de obra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R$ 182.215,80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Capatazia, Estiva e Pesagem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R$ 38.876,27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Assinatura de periódicos e anuidades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R$ 32.786,96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Outros materiais de consumo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R$ 14.960,00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Outros materiais permanentes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R$ 12.710,25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Material Hospitalar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R$ 11.880,00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de Copa e Cozinha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R$ 10.934,88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Telefonia Fixa e Móvel - pacote de comunicação de dados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R$ 9.276,30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Outras obrigações Tributárias e Contributivas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R$ 4.780,71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de água, esgoto e resíduos sólidos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R$ 1.976,72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0160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Serviços domésticos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R$ 797,16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06058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Taxas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R$ 103,03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1310">
                <a:tc>
                  <a:txBody>
                    <a:bodyPr/>
                    <a:lstStyle/>
                    <a:p>
                      <a:pPr algn="l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Geral</a:t>
                      </a:r>
                    </a:p>
                  </a:txBody>
                  <a:tcPr marL="5050" marR="5050" marT="5050" marB="5050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R$ 10.869.926,72</a:t>
                      </a:r>
                    </a:p>
                  </a:txBody>
                  <a:tcPr marL="5050" marR="5050" marT="5050" marB="5050" anchor="b" horzOverflow="overflow">
                    <a:lnL w="12700"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0D0D0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755441" y="4758432"/>
            <a:ext cx="350035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26</a:t>
            </a:fld>
            <a:endParaRPr/>
          </a:p>
        </p:txBody>
      </p:sp>
      <p:pic>
        <p:nvPicPr>
          <p:cNvPr id="26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67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268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6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269" name="PROGRAMA MAIS MÉDICOS PELO BRASIL – SAÚDE INDIGENA"/>
            <p:cNvSpPr txBox="1"/>
            <p:nvPr/>
          </p:nvSpPr>
          <p:spPr>
            <a:xfrm>
              <a:off x="58419" y="34719"/>
              <a:ext cx="9027162" cy="472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6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PROGRAMA MAIS MÉDICOS PELO BRASIL – SAÚDE INDIGENA</a:t>
              </a:r>
            </a:p>
          </p:txBody>
        </p:sp>
      </p:grpSp>
      <p:pic>
        <p:nvPicPr>
          <p:cNvPr id="271" name="Imagem 4" descr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18" y="957059"/>
            <a:ext cx="7434424" cy="4048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tângulo 4"/>
          <p:cNvSpPr txBox="1"/>
          <p:nvPr/>
        </p:nvSpPr>
        <p:spPr>
          <a:xfrm>
            <a:off x="3149033" y="1916903"/>
            <a:ext cx="2587487" cy="76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800" b="1">
                <a:solidFill>
                  <a:srgbClr val="FFFFFF"/>
                </a:solidFill>
              </a:defRPr>
            </a:lvl1pPr>
          </a:lstStyle>
          <a:p>
            <a:r>
              <a:t>ADULTO</a:t>
            </a:r>
          </a:p>
        </p:txBody>
      </p:sp>
      <p:sp>
        <p:nvSpPr>
          <p:cNvPr id="274" name="Retâ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487F68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5" name="CaixaDeTexto 2"/>
          <p:cNvSpPr txBox="1"/>
          <p:nvPr/>
        </p:nvSpPr>
        <p:spPr>
          <a:xfrm>
            <a:off x="410540" y="187589"/>
            <a:ext cx="4726219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NOTÍCIAS NA IMPRENSA</a:t>
            </a:r>
          </a:p>
        </p:txBody>
      </p:sp>
      <p:pic>
        <p:nvPicPr>
          <p:cNvPr id="276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0731" y="4615739"/>
            <a:ext cx="459337" cy="43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agem 3" descr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3" y="1326204"/>
            <a:ext cx="2533768" cy="2981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agem 6" descr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1" y="187590"/>
            <a:ext cx="3439021" cy="262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agem 7" descr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6413" y="3097444"/>
            <a:ext cx="2909231" cy="1765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28</a:t>
            </a:fld>
            <a:endParaRPr/>
          </a:p>
        </p:txBody>
      </p:sp>
      <p:pic>
        <p:nvPicPr>
          <p:cNvPr id="282" name="IMG_7898.JPG" descr="IMG_78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9" y="2041"/>
            <a:ext cx="4514333" cy="33857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7901.JPG" descr="IMG_79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79" y="2041"/>
            <a:ext cx="4514334" cy="3385750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Fotos da equipe de fiscalização do CRM-RR"/>
          <p:cNvSpPr txBox="1"/>
          <p:nvPr/>
        </p:nvSpPr>
        <p:spPr>
          <a:xfrm>
            <a:off x="283801" y="3402093"/>
            <a:ext cx="361239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Fotos da equipe de fiscalização do CRM-RR</a:t>
            </a:r>
          </a:p>
        </p:txBody>
      </p:sp>
      <p:sp>
        <p:nvSpPr>
          <p:cNvPr id="285" name="Polo Sucuba"/>
          <p:cNvSpPr txBox="1"/>
          <p:nvPr/>
        </p:nvSpPr>
        <p:spPr>
          <a:xfrm>
            <a:off x="930671" y="4426401"/>
            <a:ext cx="1137826" cy="31422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Polo Sucuba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pic>
        <p:nvPicPr>
          <p:cNvPr id="288" name="IMG_7883.JPG" descr="IMG_78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1" y="12803"/>
            <a:ext cx="3365186" cy="252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7884.JPG" descr="IMG_78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009" y="12803"/>
            <a:ext cx="3365185" cy="252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G_7885.JPG" descr="IMG_788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1" y="2527240"/>
            <a:ext cx="3365186" cy="2523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G_7886.JPG" descr="IMG_788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0009" y="2527240"/>
            <a:ext cx="3365185" cy="2523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G_7887.JPG" descr="IMG_78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818" y="6241"/>
            <a:ext cx="3382683" cy="253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G_7888.JPG" descr="IMG_788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8174" y="2496946"/>
            <a:ext cx="3445970" cy="2584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4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7" name="Retângulo 1"/>
          <p:cNvSpPr/>
          <p:nvPr/>
        </p:nvSpPr>
        <p:spPr>
          <a:xfrm>
            <a:off x="0" y="317928"/>
            <a:ext cx="9144000" cy="54188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C533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CaixaDeTexto 4"/>
          <p:cNvSpPr txBox="1"/>
          <p:nvPr/>
        </p:nvSpPr>
        <p:spPr>
          <a:xfrm>
            <a:off x="271278" y="285563"/>
            <a:ext cx="851412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REPASSE FUNDO A FUNDO PARA SAÚDE - RORAIMA</a:t>
            </a:r>
          </a:p>
        </p:txBody>
      </p:sp>
      <p:sp>
        <p:nvSpPr>
          <p:cNvPr id="49" name="CaixaDeTexto 7"/>
          <p:cNvSpPr txBox="1"/>
          <p:nvPr/>
        </p:nvSpPr>
        <p:spPr>
          <a:xfrm>
            <a:off x="377374" y="4758432"/>
            <a:ext cx="4105248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00000"/>
                </a:solidFill>
              </a:defRPr>
            </a:pPr>
            <a:r>
              <a:t>Fonte: </a:t>
            </a:r>
            <a:r>
              <a:rPr u="sng">
                <a:solidFill>
                  <a:srgbClr val="454F5B"/>
                </a:solidFill>
                <a:uFill>
                  <a:solidFill>
                    <a:srgbClr val="454F5B"/>
                  </a:solidFill>
                </a:uFill>
                <a:hlinkClick r:id="rId3"/>
              </a:rPr>
              <a:t>https://portalfns.saude.gov.br/consultas/</a:t>
            </a:r>
          </a:p>
          <a:p>
            <a:pPr>
              <a:defRPr sz="1000">
                <a:solidFill>
                  <a:srgbClr val="000000"/>
                </a:solidFill>
              </a:defRPr>
            </a:pPr>
            <a:r>
              <a:t>Dados de maio/2025</a:t>
            </a:r>
          </a:p>
        </p:txBody>
      </p:sp>
      <p:pic>
        <p:nvPicPr>
          <p:cNvPr id="50" name="Imagem 5" descr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1" y="919297"/>
            <a:ext cx="7851945" cy="37141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30</a:t>
            </a:fld>
            <a:endParaRPr/>
          </a:p>
        </p:txBody>
      </p:sp>
      <p:pic>
        <p:nvPicPr>
          <p:cNvPr id="296" name="IMG_7889.JPG" descr="IMG_78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" y="64768"/>
            <a:ext cx="3093679" cy="232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7890.JPG" descr="IMG_78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13" y="64768"/>
            <a:ext cx="3093678" cy="232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7891.JPG" descr="IMG_78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514" y="49391"/>
            <a:ext cx="3134683" cy="2351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7893.JPG" descr="IMG_789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3420" y="2393156"/>
            <a:ext cx="3594428" cy="269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7894.JPG" descr="IMG_789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112" y="2410021"/>
            <a:ext cx="3549454" cy="2662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7902.JPG" descr="IMG_79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162" y="2375595"/>
            <a:ext cx="3641255" cy="2730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4389467" y="4777482"/>
            <a:ext cx="365066" cy="3606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31</a:t>
            </a:fld>
            <a:endParaRPr/>
          </a:p>
        </p:txBody>
      </p:sp>
      <p:pic>
        <p:nvPicPr>
          <p:cNvPr id="304" name="IMG_7895.JPG" descr="IMG_78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310" y="-15325"/>
            <a:ext cx="3638222" cy="27286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G_7896.JPG" descr="IMG_78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513" y="-3985"/>
            <a:ext cx="3607984" cy="2705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G_7897.JPG" descr="IMG_78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" y="2705573"/>
            <a:ext cx="3270835" cy="245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G_7897.JPG" descr="IMG_789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266" y="2670004"/>
            <a:ext cx="3270835" cy="2453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G_7890.JPG" descr="IMG_789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189" y="18669"/>
            <a:ext cx="3547573" cy="266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7892.JPG" descr="IMG_789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560" y="2658299"/>
            <a:ext cx="3396898" cy="25476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1166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ropostas de Melhoria na Saúde Indígena em Rorai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Propostas de Melhoria na Saúde Indígena em Roraima</a:t>
            </a:r>
          </a:p>
        </p:txBody>
      </p:sp>
      <p:sp>
        <p:nvSpPr>
          <p:cNvPr id="312" name="1. Reestruturação Logística e Investimento em Infraestrutura Localizad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1. Reestruturação Logística e Investimento em Infraestrutura Localizada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  1.1- Construção e Equipamento de Polos Base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  1.2- Frota Própria Otimizada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  1.3- Cadeia de Suprimentos Eficiente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  1.4- Investimento em Fontes de Energia</a:t>
            </a:r>
          </a:p>
        </p:txBody>
      </p:sp>
      <p:sp>
        <p:nvSpPr>
          <p:cNvPr id="3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ropostas de Melhoria na Saúde Indígena em Rorai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Propostas de Melhoria na Saúde Indígena em Roraima</a:t>
            </a:r>
          </a:p>
        </p:txBody>
      </p:sp>
      <p:sp>
        <p:nvSpPr>
          <p:cNvPr id="316" name="2- Ampliação e Qualificação das Equipes Multidisciplinares de Saúde Indígena (eMSI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2- Ampliação e Qualificação das Equipes Multidisciplinares de Saúde Indígena (eMSI)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2.1 Dimensionamento Adequado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2.2 Capacitação Cultural e Linguística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2.3 Recrutamento e Formação de Pessoal Indígena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 2.4 Apoio Psicossocial</a:t>
            </a:r>
          </a:p>
        </p:txBody>
      </p:sp>
      <p:sp>
        <p:nvSpPr>
          <p:cNvPr id="3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ropostas de Melhoria na Saúde Indígena em Rorai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Propostas de Melhoria na Saúde Indígena em Roraima</a:t>
            </a:r>
          </a:p>
        </p:txBody>
      </p:sp>
      <p:sp>
        <p:nvSpPr>
          <p:cNvPr id="320" name="3. Fortalecimento da Vigilância em Saúde e Controle de Doenças Endêmica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3. Fortalecimento da Vigilância em Saúde e Controle de Doenças Endêmicas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3.1 Monitoramento Epidemiológico Ativo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3.2 Campanhas de Vacinação Estratégicas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3.3 Controle Vetorial e Saneamento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3.4 Educação em Saúde Participativa</a:t>
            </a:r>
          </a:p>
        </p:txBody>
      </p:sp>
      <p:sp>
        <p:nvSpPr>
          <p:cNvPr id="32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740409" y="4758432"/>
            <a:ext cx="365067" cy="36065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ropostas de Melhoria na Saúde Indígena em Roraim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Propostas de Melhoria na Saúde Indígena em Roraima</a:t>
            </a:r>
          </a:p>
        </p:txBody>
      </p:sp>
      <p:sp>
        <p:nvSpPr>
          <p:cNvPr id="324" name="4. Transparência e Auditoria nos Gastos com Saúde Indígen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4. Transparência e Auditoria nos Gastos com Saúde Indígena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4.1 Plano de Gastos Detalhado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4.2 Auditorias Periódicas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   4.3 Participação Social no Controle</a:t>
            </a:r>
          </a:p>
        </p:txBody>
      </p:sp>
      <p:sp>
        <p:nvSpPr>
          <p:cNvPr id="3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onsiderações Fina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1"/>
          </a:solidFill>
          <a:ln w="38100">
            <a:solidFill>
              <a:srgbClr val="FFFFFF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>
            <a:lvl1pPr>
              <a:defRPr sz="1400" b="0"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Considerações Finais</a:t>
            </a:r>
          </a:p>
        </p:txBody>
      </p:sp>
      <p:sp>
        <p:nvSpPr>
          <p:cNvPr id="328" name="É crucial que todas as ações sejam planejadas e executadas de forma intersetorial, envolvendo não apenas a saúde, mas também áreas como transporte, infraestrutura, educação e desenvolvimento social. Além disso, a participação ativa da população, incluind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gradFill>
            <a:gsLst>
              <a:gs pos="0">
                <a:schemeClr val="accent3">
                  <a:hueOff val="-370285"/>
                  <a:satOff val="-44007"/>
                  <a:lumOff val="63616"/>
                </a:schemeClr>
              </a:gs>
              <a:gs pos="35000">
                <a:srgbClr val="CBE3D6"/>
              </a:gs>
              <a:gs pos="100000">
                <a:schemeClr val="accent3">
                  <a:hueOff val="-395826"/>
                  <a:satOff val="-42950"/>
                  <a:lumOff val="79753"/>
                </a:schemeClr>
              </a:gs>
            </a:gsLst>
            <a:lin ang="16200000"/>
          </a:gradFill>
          <a:ln w="9525">
            <a:solidFill>
              <a:srgbClr val="4E8169"/>
            </a:solidFill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É crucial que todas as ações sejam planejadas e executadas de forma intersetorial, envolvendo não apenas a saúde, mas também áreas como transporte, infraestrutura, educação e desenvolvimento social. Além disso, a participação ativa da população, incluindo as comunidades indígenas e suas lideranças, é indispensável para que as políticas públicas sejam verdadeiramente eficazes e respondam às necessidades reais.</a:t>
            </a:r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endParaRPr/>
          </a:p>
          <a:p>
            <a:pPr marL="0" indent="0">
              <a:spcBef>
                <a:spcPts val="0"/>
              </a:spcBef>
              <a:buClrTx/>
              <a:buSzTx/>
              <a:buFontTx/>
              <a:buNone/>
              <a:defRPr sz="1400">
                <a:latin typeface="+mj-lt"/>
                <a:ea typeface="+mj-ea"/>
                <a:cs typeface="+mj-cs"/>
                <a:sym typeface="Arial"/>
              </a:defRPr>
            </a:pPr>
            <a:r>
              <a:t>Com um investimento contínuo, planejamento estratégico e gestão eficiente, Roraima tem o potencial de elevar a qualidade de seus serviços de saúde, garantindo acesso equitativo e integral para todos os seus cidadãos.</a:t>
            </a:r>
          </a:p>
        </p:txBody>
      </p:sp>
      <p:sp>
        <p:nvSpPr>
          <p:cNvPr id="32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Off val="2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pic>
        <p:nvPicPr>
          <p:cNvPr id="332" name="FullSizeRender.jpg" descr="FullSizeRen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677" y="203015"/>
            <a:ext cx="6175543" cy="4006923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Obrigado!…"/>
          <p:cNvSpPr txBox="1"/>
          <p:nvPr/>
        </p:nvSpPr>
        <p:spPr>
          <a:xfrm>
            <a:off x="3065045" y="4037314"/>
            <a:ext cx="3195983" cy="720624"/>
          </a:xfrm>
          <a:prstGeom prst="rect">
            <a:avLst/>
          </a:prstGeom>
          <a:solidFill>
            <a:schemeClr val="accent2"/>
          </a:solidFill>
          <a:ln w="25400">
            <a:solidFill>
              <a:srgbClr val="487F68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Obrigado!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u="sng">
                <a:solidFill>
                  <a:srgbClr val="454F5B"/>
                </a:solidFill>
                <a:uFill>
                  <a:solidFill>
                    <a:srgbClr val="454F5B"/>
                  </a:solidFill>
                </a:uFill>
                <a:hlinkClick r:id="rId3"/>
              </a:rPr>
              <a:t>domingos.dantas@portalmedico.org.br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5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55" name="Retângulo 1"/>
          <p:cNvSpPr/>
          <p:nvPr/>
        </p:nvSpPr>
        <p:spPr>
          <a:xfrm>
            <a:off x="0" y="317928"/>
            <a:ext cx="9144000" cy="54188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C533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" name="CaixaDeTexto 4"/>
          <p:cNvSpPr txBox="1"/>
          <p:nvPr/>
        </p:nvSpPr>
        <p:spPr>
          <a:xfrm>
            <a:off x="332322" y="319136"/>
            <a:ext cx="876595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ATENÇÃO PRIMÁRIA-REPASSE FUNDO A FUNDO/RR</a:t>
            </a:r>
          </a:p>
        </p:txBody>
      </p:sp>
      <p:pic>
        <p:nvPicPr>
          <p:cNvPr id="57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00" y="837137"/>
            <a:ext cx="8025536" cy="390384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CaixaDeTexto 8"/>
          <p:cNvSpPr txBox="1"/>
          <p:nvPr/>
        </p:nvSpPr>
        <p:spPr>
          <a:xfrm>
            <a:off x="377374" y="4758432"/>
            <a:ext cx="4105248" cy="50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00000"/>
                </a:solidFill>
              </a:defRPr>
            </a:pPr>
            <a:r>
              <a:t>Fonte: </a:t>
            </a:r>
            <a:r>
              <a:rPr u="sng">
                <a:solidFill>
                  <a:srgbClr val="454F5B"/>
                </a:solidFill>
                <a:uFill>
                  <a:solidFill>
                    <a:srgbClr val="454F5B"/>
                  </a:solidFill>
                </a:uFill>
                <a:hlinkClick r:id="rId4"/>
              </a:rPr>
              <a:t>https://portalfns.saude.gov.br/consultas/</a:t>
            </a:r>
          </a:p>
          <a:p>
            <a:pPr>
              <a:defRPr sz="1000">
                <a:solidFill>
                  <a:srgbClr val="000000"/>
                </a:solidFill>
              </a:defRPr>
            </a:pPr>
            <a:r>
              <a:t>Dados de maio/2025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61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3" name="Retângulo 1"/>
          <p:cNvSpPr/>
          <p:nvPr/>
        </p:nvSpPr>
        <p:spPr>
          <a:xfrm>
            <a:off x="0" y="141581"/>
            <a:ext cx="9144000" cy="54188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C533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" name="CaixaDeTexto 4"/>
          <p:cNvSpPr txBox="1"/>
          <p:nvPr/>
        </p:nvSpPr>
        <p:spPr>
          <a:xfrm>
            <a:off x="494690" y="181688"/>
            <a:ext cx="913444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Transferências de recursos por bloco de Financiamento</a:t>
            </a:r>
          </a:p>
        </p:txBody>
      </p:sp>
      <p:sp>
        <p:nvSpPr>
          <p:cNvPr id="65" name="CaixaDeTexto 5"/>
          <p:cNvSpPr txBox="1"/>
          <p:nvPr/>
        </p:nvSpPr>
        <p:spPr>
          <a:xfrm>
            <a:off x="400561" y="4709719"/>
            <a:ext cx="3743581" cy="366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00000"/>
                </a:solidFill>
              </a:defRPr>
            </a:pPr>
            <a:r>
              <a:t>*Portal Fundo Nacional de Saúde</a:t>
            </a:r>
          </a:p>
          <a:p>
            <a:pPr>
              <a:defRPr sz="1000">
                <a:solidFill>
                  <a:srgbClr val="000000"/>
                </a:solidFill>
              </a:defRPr>
            </a:pPr>
            <a:r>
              <a:t>   Dados de 2025</a:t>
            </a:r>
          </a:p>
        </p:txBody>
      </p:sp>
      <p:sp>
        <p:nvSpPr>
          <p:cNvPr id="66" name="CaixaDeTexto 7"/>
          <p:cNvSpPr txBox="1"/>
          <p:nvPr/>
        </p:nvSpPr>
        <p:spPr>
          <a:xfrm>
            <a:off x="1046497" y="756145"/>
            <a:ext cx="7392351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t>R$ 81.640.775,36 repassados ao estado de Roraima (Custeio e Investimento) para Atenção Primária no ano de 2025.</a:t>
            </a:r>
          </a:p>
        </p:txBody>
      </p:sp>
      <p:pic>
        <p:nvPicPr>
          <p:cNvPr id="67" name="Imagem 8" descr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0" y="1306340"/>
            <a:ext cx="8284473" cy="3389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7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7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Retângulo 1"/>
          <p:cNvSpPr/>
          <p:nvPr/>
        </p:nvSpPr>
        <p:spPr>
          <a:xfrm>
            <a:off x="0" y="317928"/>
            <a:ext cx="9144000" cy="54188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C533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" name="CaixaDeTexto 4"/>
          <p:cNvSpPr txBox="1"/>
          <p:nvPr/>
        </p:nvSpPr>
        <p:spPr>
          <a:xfrm>
            <a:off x="1581093" y="333282"/>
            <a:ext cx="774237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Transferências de recursos por Município</a:t>
            </a:r>
          </a:p>
        </p:txBody>
      </p:sp>
      <p:sp>
        <p:nvSpPr>
          <p:cNvPr id="75" name="CaixaDeTexto 11"/>
          <p:cNvSpPr txBox="1"/>
          <p:nvPr/>
        </p:nvSpPr>
        <p:spPr>
          <a:xfrm>
            <a:off x="407385" y="4758432"/>
            <a:ext cx="3743581" cy="36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00000"/>
                </a:solidFill>
              </a:defRPr>
            </a:pPr>
            <a:r>
              <a:t>*Portal Fundo Nacional de Saúde</a:t>
            </a:r>
          </a:p>
          <a:p>
            <a:pPr>
              <a:defRPr sz="1000">
                <a:solidFill>
                  <a:srgbClr val="000000"/>
                </a:solidFill>
              </a:defRPr>
            </a:pPr>
            <a:r>
              <a:t>Dados de 2025</a:t>
            </a:r>
          </a:p>
        </p:txBody>
      </p:sp>
      <p:pic>
        <p:nvPicPr>
          <p:cNvPr id="76" name="Imagem 5" descr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64" y="871016"/>
            <a:ext cx="8262897" cy="247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Imagem 6" descr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66" y="3346224"/>
            <a:ext cx="8262896" cy="1305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7</a:t>
            </a:fld>
            <a:endParaRPr/>
          </a:p>
        </p:txBody>
      </p:sp>
      <p:pic>
        <p:nvPicPr>
          <p:cNvPr id="8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8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Retângulo 1"/>
          <p:cNvSpPr/>
          <p:nvPr/>
        </p:nvSpPr>
        <p:spPr>
          <a:xfrm>
            <a:off x="-2" y="290064"/>
            <a:ext cx="9130139" cy="541881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C5334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CaixaDeTexto 4"/>
          <p:cNvSpPr txBox="1"/>
          <p:nvPr/>
        </p:nvSpPr>
        <p:spPr>
          <a:xfrm>
            <a:off x="349948" y="333282"/>
            <a:ext cx="897352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Transferências de recursos por Município – Atenção Primária</a:t>
            </a:r>
          </a:p>
        </p:txBody>
      </p:sp>
      <p:sp>
        <p:nvSpPr>
          <p:cNvPr id="85" name="CaixaDeTexto 11"/>
          <p:cNvSpPr txBox="1"/>
          <p:nvPr/>
        </p:nvSpPr>
        <p:spPr>
          <a:xfrm>
            <a:off x="407385" y="4758432"/>
            <a:ext cx="3743581" cy="226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r>
              <a:t>*Portal Fundo Nacional de Saúde/Dados de 2025</a:t>
            </a:r>
          </a:p>
        </p:txBody>
      </p:sp>
      <p:pic>
        <p:nvPicPr>
          <p:cNvPr id="86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88" y="1338090"/>
            <a:ext cx="8221224" cy="2467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8</a:t>
            </a:fld>
            <a:endParaRPr/>
          </a:p>
        </p:txBody>
      </p:sp>
      <p:pic>
        <p:nvPicPr>
          <p:cNvPr id="89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200"/>
            </a:pPr>
            <a:endParaRPr/>
          </a:p>
        </p:txBody>
      </p:sp>
      <p:pic>
        <p:nvPicPr>
          <p:cNvPr id="91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075" y="4600566"/>
            <a:ext cx="494101" cy="466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" name="Retângulo 1"/>
          <p:cNvGrpSpPr/>
          <p:nvPr/>
        </p:nvGrpSpPr>
        <p:grpSpPr>
          <a:xfrm>
            <a:off x="0" y="196495"/>
            <a:ext cx="9144000" cy="541882"/>
            <a:chOff x="0" y="0"/>
            <a:chExt cx="9144000" cy="541880"/>
          </a:xfrm>
        </p:grpSpPr>
        <p:sp>
          <p:nvSpPr>
            <p:cNvPr id="92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3" name="EQUIPES DE SAÚDE"/>
            <p:cNvSpPr txBox="1"/>
            <p:nvPr/>
          </p:nvSpPr>
          <p:spPr>
            <a:xfrm>
              <a:off x="58419" y="22020"/>
              <a:ext cx="902716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EQUIPES DE SAÚDE</a:t>
              </a:r>
            </a:p>
          </p:txBody>
        </p:sp>
      </p:grpSp>
      <p:sp>
        <p:nvSpPr>
          <p:cNvPr id="95" name="CaixaDeTexto 10"/>
          <p:cNvSpPr txBox="1"/>
          <p:nvPr/>
        </p:nvSpPr>
        <p:spPr>
          <a:xfrm>
            <a:off x="349883" y="4912933"/>
            <a:ext cx="5197068" cy="20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t>Fonte: Ministério da Saúde - Cadastro Nacional dos Estabelecimentos de Saúde do Brasil - CNES</a:t>
            </a:r>
          </a:p>
        </p:txBody>
      </p:sp>
      <p:graphicFrame>
        <p:nvGraphicFramePr>
          <p:cNvPr id="96" name="Tabela 5"/>
          <p:cNvGraphicFramePr/>
          <p:nvPr/>
        </p:nvGraphicFramePr>
        <p:xfrm>
          <a:off x="594601" y="1260942"/>
          <a:ext cx="7885704" cy="361533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871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2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0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96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6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22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82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179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08523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MUNICÍPIO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 MULTIDISCIPLINAR SAUDE INDÍGENA-ATENÇÃO BÁSICA - eMSI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EQUIPE MULTIDISCIPLINAR DE ATENCAO DOMICILIAR TIPO I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 DE SAUDE DA FAMILIA-eSF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 DE SAUDE BUCAL-ESB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 NUCLEO AMPLIADO SAUDE DA FAMILIA ATENÇÃO PRIMÁRIA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EQUIPE DOS CONSULTORIOS NA RUA-eCR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EQUIPE DE ATENCAO PRIMARIA PRISIONAL-eAPP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AMAJARI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ALTO ALEGRE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BOA VISTA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224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BONFIM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CANTA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CARACARAI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CAROEBE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IRACEMA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MUCAJAI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NORMANDIA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PACARAIMA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RORAINOPOLIS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SAO JOAO DA BALIZA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SAO LUIZ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5478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UIRAMUTA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1751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461</a:t>
                      </a:r>
                    </a:p>
                  </a:txBody>
                  <a:tcPr marL="6274" marR="6274" marT="6274" marB="6274" anchor="ctr" horzOverflow="overflow">
                    <a:lnL w="6350">
                      <a:solidFill>
                        <a:srgbClr val="000000"/>
                      </a:solidFill>
                    </a:lnL>
                    <a:lnR w="6350">
                      <a:solidFill>
                        <a:srgbClr val="000000"/>
                      </a:solidFill>
                    </a:lnR>
                    <a:lnT w="6350">
                      <a:solidFill>
                        <a:srgbClr val="000000"/>
                      </a:solidFill>
                    </a:lnT>
                    <a:lnB w="6350">
                      <a:solidFill>
                        <a:srgbClr val="000000"/>
                      </a:solidFill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7" name="CaixaDeTexto 6"/>
          <p:cNvSpPr txBox="1"/>
          <p:nvPr/>
        </p:nvSpPr>
        <p:spPr>
          <a:xfrm>
            <a:off x="2215712" y="873456"/>
            <a:ext cx="580439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461 EQUIPES DE SAÚDE NO ESTADO DE RORAIMA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Espaço Reservado para Número de Slide 3"/>
          <p:cNvSpPr txBox="1">
            <a:spLocks noGrp="1"/>
          </p:cNvSpPr>
          <p:nvPr>
            <p:ph type="sldNum" sz="quarter" idx="2"/>
          </p:nvPr>
        </p:nvSpPr>
        <p:spPr>
          <a:xfrm>
            <a:off x="8832683" y="4758432"/>
            <a:ext cx="272793" cy="33971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10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4568" y="4633414"/>
            <a:ext cx="459337" cy="434019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Retâ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hueOff val="-746869"/>
                  <a:satOff val="-42482"/>
                  <a:lumOff val="50222"/>
                </a:schemeClr>
              </a:gs>
              <a:gs pos="35000">
                <a:srgbClr val="C6E1CF"/>
              </a:gs>
              <a:gs pos="100000">
                <a:schemeClr val="accent1">
                  <a:hueOff val="-775116"/>
                  <a:satOff val="-41904"/>
                  <a:lumOff val="68025"/>
                </a:schemeClr>
              </a:gs>
            </a:gsLst>
            <a:lin ang="16200000"/>
          </a:gradFill>
          <a:ln>
            <a:solidFill>
              <a:srgbClr val="0D7246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02" name="Imagem 13" descr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066" y="4259012"/>
            <a:ext cx="809839" cy="7652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" name="Retângulo 1"/>
          <p:cNvGrpSpPr/>
          <p:nvPr/>
        </p:nvGrpSpPr>
        <p:grpSpPr>
          <a:xfrm>
            <a:off x="0" y="317928"/>
            <a:ext cx="9144000" cy="541881"/>
            <a:chOff x="0" y="0"/>
            <a:chExt cx="9144000" cy="541880"/>
          </a:xfrm>
        </p:grpSpPr>
        <p:sp>
          <p:nvSpPr>
            <p:cNvPr id="103" name="Retângulo"/>
            <p:cNvSpPr/>
            <p:nvPr/>
          </p:nvSpPr>
          <p:spPr>
            <a:xfrm>
              <a:off x="0" y="-1"/>
              <a:ext cx="9144000" cy="541882"/>
            </a:xfrm>
            <a:prstGeom prst="rect">
              <a:avLst/>
            </a:prstGeom>
            <a:solidFill>
              <a:schemeClr val="accent1"/>
            </a:solidFill>
            <a:ln w="25400" cap="flat">
              <a:solidFill>
                <a:srgbClr val="0C533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" name="EQUIPES DE SAÚDE"/>
            <p:cNvSpPr txBox="1"/>
            <p:nvPr/>
          </p:nvSpPr>
          <p:spPr>
            <a:xfrm>
              <a:off x="58419" y="22020"/>
              <a:ext cx="9027161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8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r>
                <a:t>EQUIPES DE SAÚDE</a:t>
              </a:r>
            </a:p>
          </p:txBody>
        </p:sp>
      </p:grpSp>
      <p:sp>
        <p:nvSpPr>
          <p:cNvPr id="106" name="CaixaDeTexto 5"/>
          <p:cNvSpPr txBox="1"/>
          <p:nvPr/>
        </p:nvSpPr>
        <p:spPr>
          <a:xfrm>
            <a:off x="653043" y="957739"/>
            <a:ext cx="7396779" cy="354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MAIS MÉDICOS (dados até 05/2025)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338 médicos(as) atuando no estado, sendo 88 em Distrito Sanitário Indígena.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221 novos profissionais a partir de 2023.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ATENÇÃO PRIMÁRIA (dados até 03/2025)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95 novas equipes habilitadas a partir de 2023, chegando a 261 equipes de saúde da família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BRASIL SORRIDENTE (dados até 02/2025)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39 equipes de saúde bucal habilitadas a partir de 2023, chegando a 120 no estado.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2 centro de especialidade odontológica com custeio federal em 1 município do estado.</a:t>
            </a: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>
              <a:defRPr b="1">
                <a:solidFill>
                  <a:srgbClr val="0C5635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AGENTES COMUNITÁRIOS DE SAÚDE E ENDEMIAS</a:t>
            </a:r>
            <a:endParaRPr>
              <a:solidFill>
                <a:srgbClr val="000000"/>
              </a:solidFill>
            </a:endParaRPr>
          </a:p>
          <a:p>
            <a:pPr>
              <a:defRPr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1,02 mil ACS e 320 ACE atuando em 15 municípios, com custeio federal de R$ 3,78 milhões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7" name="CaixaDeTexto 8"/>
          <p:cNvSpPr txBox="1"/>
          <p:nvPr/>
        </p:nvSpPr>
        <p:spPr>
          <a:xfrm>
            <a:off x="122953" y="4772588"/>
            <a:ext cx="372310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Fonte: Secretaria de Comunicação Social/Presidência da República</a:t>
            </a:r>
          </a:p>
          <a:p>
            <a:pPr>
              <a:defRPr sz="800" b="1" i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https://www.gov.br/secom/pt-br/acesso-a-informacao/comunicabr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sdemona template">
  <a:themeElements>
    <a:clrScheme name="Desdemona template">
      <a:dk1>
        <a:srgbClr val="666967"/>
      </a:dk1>
      <a:lt1>
        <a:srgbClr val="690347"/>
      </a:lt1>
      <a:dk2>
        <a:srgbClr val="A7A7A7"/>
      </a:dk2>
      <a:lt2>
        <a:srgbClr val="535353"/>
      </a:lt2>
      <a:accent1>
        <a:srgbClr val="107247"/>
      </a:accent1>
      <a:accent2>
        <a:srgbClr val="62AE8E"/>
      </a:accent2>
      <a:accent3>
        <a:srgbClr val="094028"/>
      </a:accent3>
      <a:accent4>
        <a:srgbClr val="51836B"/>
      </a:accent4>
      <a:accent5>
        <a:srgbClr val="A6B5C7"/>
      </a:accent5>
      <a:accent6>
        <a:srgbClr val="D4DAE0"/>
      </a:accent6>
      <a:hlink>
        <a:srgbClr val="0000FF"/>
      </a:hlink>
      <a:folHlink>
        <a:srgbClr val="FF00FF"/>
      </a:folHlink>
    </a:clrScheme>
    <a:fontScheme name="Desdemona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demona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66696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66696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sdemona template">
  <a:themeElements>
    <a:clrScheme name="Desdemona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7247"/>
      </a:accent1>
      <a:accent2>
        <a:srgbClr val="62AE8E"/>
      </a:accent2>
      <a:accent3>
        <a:srgbClr val="094028"/>
      </a:accent3>
      <a:accent4>
        <a:srgbClr val="51836B"/>
      </a:accent4>
      <a:accent5>
        <a:srgbClr val="A6B5C7"/>
      </a:accent5>
      <a:accent6>
        <a:srgbClr val="D4DAE0"/>
      </a:accent6>
      <a:hlink>
        <a:srgbClr val="0000FF"/>
      </a:hlink>
      <a:folHlink>
        <a:srgbClr val="FF00FF"/>
      </a:folHlink>
    </a:clrScheme>
    <a:fontScheme name="Desdemona templa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Desdemona templa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66696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666967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1964</Words>
  <Application>Microsoft Office PowerPoint</Application>
  <PresentationFormat>Apresentação na tela (16:9)</PresentationFormat>
  <Paragraphs>547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Arial</vt:lpstr>
      <vt:lpstr>Calibri</vt:lpstr>
      <vt:lpstr>Helvetica</vt:lpstr>
      <vt:lpstr>Montserrat</vt:lpstr>
      <vt:lpstr>Desdemona 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Propostas de Melhoria na Saúde Básica em Roraima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Propostas de Melhoria na Saúde Indígena em Roraima</vt:lpstr>
      <vt:lpstr>Propostas de Melhoria na Saúde Indígena em Roraima</vt:lpstr>
      <vt:lpstr>Propostas de Melhoria na Saúde Indígena em Roraima</vt:lpstr>
      <vt:lpstr>Propostas de Melhoria na Saúde Indígena em Roraima</vt:lpstr>
      <vt:lpstr>Considerações Finais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CFM</cp:lastModifiedBy>
  <cp:revision>1</cp:revision>
  <dcterms:modified xsi:type="dcterms:W3CDTF">2025-06-17T14:21:42Z</dcterms:modified>
</cp:coreProperties>
</file>