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Montserrat" panose="020B060402020202020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8UJEkjvwxRzVnVgHMefctaSxg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2479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9362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669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743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372550" y="10118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3400" b="1" dirty="0" smtClean="0">
                <a:solidFill>
                  <a:schemeClr val="lt1"/>
                </a:solidFill>
                <a:highlight>
                  <a:srgbClr val="0C343D"/>
                </a:highlight>
                <a:latin typeface="Montserrat"/>
                <a:ea typeface="Montserrat"/>
                <a:cs typeface="Montserrat"/>
                <a:sym typeface="Montserrat"/>
              </a:rPr>
              <a:t>Resultado Banners</a:t>
            </a:r>
            <a:endParaRPr sz="3400" b="1" dirty="0">
              <a:solidFill>
                <a:schemeClr val="lt1"/>
              </a:solidFill>
              <a:highlight>
                <a:srgbClr val="0C343D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476025" y="2199575"/>
            <a:ext cx="99054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dirty="0"/>
              <a:t>01. IMPACTOS DOS VETOS NA LEI DO ATO MÉDICO NO AUMENTO DAS COMPLICAÇÕES RELACIONADAS A PROCEDIMENTOS ESTÉTICOS.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685800" lvl="1" indent="-2120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pt-BR" dirty="0"/>
              <a:t>Autores: </a:t>
            </a:r>
            <a:r>
              <a:rPr lang="pt-BR" dirty="0" err="1"/>
              <a:t>Jady</a:t>
            </a:r>
            <a:r>
              <a:rPr lang="pt-BR" dirty="0"/>
              <a:t> Rebeca Marques Rêgo; Maria Luísa </a:t>
            </a:r>
            <a:r>
              <a:rPr lang="pt-BR" dirty="0" err="1"/>
              <a:t>Siegloch</a:t>
            </a:r>
            <a:r>
              <a:rPr lang="pt-BR" dirty="0"/>
              <a:t> Barros; Pedro Lucas Gomes Lima; </a:t>
            </a:r>
            <a:r>
              <a:rPr lang="pt-BR" dirty="0" err="1"/>
              <a:t>Jene</a:t>
            </a:r>
            <a:r>
              <a:rPr lang="pt-BR" dirty="0"/>
              <a:t> </a:t>
            </a:r>
            <a:r>
              <a:rPr lang="pt-BR" dirty="0" err="1"/>
              <a:t>Greyce</a:t>
            </a:r>
            <a:r>
              <a:rPr lang="pt-BR" dirty="0"/>
              <a:t> Oliveira da Cruz</a:t>
            </a:r>
            <a:endParaRPr dirty="0"/>
          </a:p>
          <a:p>
            <a:pPr marL="685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dirty="0"/>
              <a:t>02. PRINCÍPIO DA INTEGRALIDADE NA JURISPRUDÊNCIA MÉDICA: OS DETERMINANTES QUE MODULAM A PRESCRIÇÃO OFF LABEL NO BRASIL.</a:t>
            </a:r>
            <a:endParaRPr dirty="0"/>
          </a:p>
          <a:p>
            <a:pPr marL="685800" lvl="1" indent="-2120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pt-BR" dirty="0"/>
              <a:t>Autores: Vinícius Oliveira Santos; Giovanna </a:t>
            </a:r>
            <a:r>
              <a:rPr lang="pt-BR" dirty="0" err="1"/>
              <a:t>Lyssa</a:t>
            </a:r>
            <a:r>
              <a:rPr lang="pt-BR" dirty="0"/>
              <a:t> de Sousa </a:t>
            </a:r>
            <a:r>
              <a:rPr lang="pt-BR" dirty="0" err="1"/>
              <a:t>Crozara</a:t>
            </a:r>
            <a:r>
              <a:rPr lang="pt-BR" dirty="0"/>
              <a:t>; Juliana Alves de Souza; </a:t>
            </a:r>
            <a:r>
              <a:rPr lang="pt-BR" dirty="0" err="1"/>
              <a:t>Roberani</a:t>
            </a:r>
            <a:r>
              <a:rPr lang="pt-BR" dirty="0"/>
              <a:t> Borges Vaz Gonçalves; </a:t>
            </a:r>
            <a:r>
              <a:rPr lang="pt-BR" dirty="0" err="1"/>
              <a:t>Luá</a:t>
            </a:r>
            <a:r>
              <a:rPr lang="pt-BR" dirty="0"/>
              <a:t> Cristine Siqueira Reis</a:t>
            </a:r>
            <a:endParaRPr dirty="0"/>
          </a:p>
          <a:p>
            <a:pPr marL="685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dirty="0"/>
              <a:t>03. RETRATO EPIDEMIOLÓGICO E DIREITO DOS RECÉM-NASCIDOS ACOMETIDOS POR MICROCEFALIA.</a:t>
            </a:r>
            <a:endParaRPr dirty="0"/>
          </a:p>
          <a:p>
            <a:pPr marL="685800" lvl="1" indent="-2120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pt-BR" dirty="0"/>
              <a:t>Autores: Beatriz Regis da Cunha; Beatriz Rodrigues Evangelista Brandão; Renata </a:t>
            </a:r>
            <a:r>
              <a:rPr lang="pt-BR" dirty="0" err="1"/>
              <a:t>Gabriella</a:t>
            </a:r>
            <a:r>
              <a:rPr lang="pt-BR" dirty="0"/>
              <a:t> Ribeiro Ferreira; Juliana Arais </a:t>
            </a:r>
            <a:r>
              <a:rPr lang="pt-BR" dirty="0" err="1"/>
              <a:t>Hocevar</a:t>
            </a:r>
            <a:r>
              <a:rPr lang="pt-BR" dirty="0"/>
              <a:t> </a:t>
            </a:r>
            <a:r>
              <a:rPr lang="pt-BR" dirty="0" err="1"/>
              <a:t>Kristoschek</a:t>
            </a:r>
            <a:endParaRPr dirty="0"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398450" y="10376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3400" b="1" dirty="0">
                <a:solidFill>
                  <a:schemeClr val="lt1"/>
                </a:solidFill>
                <a:highlight>
                  <a:srgbClr val="0C343D"/>
                </a:highlight>
                <a:latin typeface="Montserrat"/>
                <a:ea typeface="Montserrat"/>
                <a:cs typeface="Montserrat"/>
                <a:sym typeface="Montserrat"/>
              </a:rPr>
              <a:t>Resultado </a:t>
            </a:r>
            <a:r>
              <a:rPr lang="pt-BR" sz="3400" b="1" dirty="0" smtClean="0">
                <a:solidFill>
                  <a:schemeClr val="lt1"/>
                </a:solidFill>
                <a:highlight>
                  <a:srgbClr val="0C343D"/>
                </a:highlight>
                <a:latin typeface="Montserrat"/>
                <a:ea typeface="Montserrat"/>
                <a:cs typeface="Montserrat"/>
                <a:sym typeface="Montserrat"/>
              </a:rPr>
              <a:t>Artigos</a:t>
            </a:r>
            <a:endParaRPr sz="3400" b="1" dirty="0">
              <a:solidFill>
                <a:schemeClr val="lt1"/>
              </a:solidFill>
              <a:highlight>
                <a:srgbClr val="0C343D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92450" y="2230850"/>
            <a:ext cx="9706800" cy="3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pt-BR" sz="1500"/>
              <a:t>01. ASPECTOS JURÍDICOS APLICADOS ÀS LESÕES NEUROLÓGICAS POR POSICIONAMENTO CIRÚRGICO (LNPC): </a:t>
            </a:r>
            <a:br>
              <a:rPr lang="pt-BR" sz="1500"/>
            </a:br>
            <a:r>
              <a:rPr lang="pt-BR" sz="1500"/>
              <a:t>DANO “IN RE IPSA”?</a:t>
            </a:r>
            <a:endParaRPr sz="2700"/>
          </a:p>
          <a:p>
            <a:pPr marL="685800" lvl="1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pt-BR" sz="1300"/>
              <a:t>Autor: Leandro Pretto Flores.</a:t>
            </a:r>
            <a:endParaRPr sz="1300"/>
          </a:p>
          <a:p>
            <a:pPr marL="685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pt-BR" sz="1500"/>
              <a:t>02. O QUE “ATO MÉDICO” QUER DIZER? A DELIMITAÇÃO DOS PROCEDIMENTOS ESTÉTICOS DE COMPETÊNCIA EXCLUSIVA DE PROFISSIONAIS MÉDICOS</a:t>
            </a:r>
            <a:endParaRPr sz="2700"/>
          </a:p>
          <a:p>
            <a:pPr marL="685800" lvl="1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pt-BR" sz="1300"/>
              <a:t>Autor: Julia Garcia Tavora Menegaz; Rodolpho Rangel de Oliveira.</a:t>
            </a:r>
            <a:endParaRPr sz="1300"/>
          </a:p>
          <a:p>
            <a:pPr marL="685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pt-BR" sz="1500"/>
              <a:t>03. O ESTIGMA DA SAÚDE MENTAL: IMPLICAÇÕES LEGAIS E SOCIAIS</a:t>
            </a:r>
            <a:endParaRPr sz="2700"/>
          </a:p>
          <a:p>
            <a:pPr marL="685800" lvl="1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pt-BR" sz="1300"/>
              <a:t>Autores: Catharina Vieira de Lima Alves; João Victor Andrade Silva Teixeira; Laura Tavares Pessanha; Fabiano Bianchi.</a:t>
            </a: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pt-BR" sz="1500"/>
              <a:t>04. INCLUSÃO E DIREITOS: DESAFIOS NA EDUCAÇÃO E NO MERCADO DE TRABALHO PARA PACIENTES COM AUTISMO</a:t>
            </a:r>
            <a:r>
              <a:rPr lang="pt-BR"/>
              <a:t> </a:t>
            </a:r>
            <a:endParaRPr/>
          </a:p>
          <a:p>
            <a:pPr marL="685800" lvl="1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pt-BR" sz="1300"/>
              <a:t>Autores: Lara Maria Zanelli de Oliveira; Lucas Nico Thom; Karol Aparecida Amiti Fabri; Fabiano Bianchi.</a:t>
            </a:r>
            <a:endParaRPr sz="1300"/>
          </a:p>
          <a:p>
            <a:pPr marL="685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pt-BR" sz="1500"/>
              <a:t>05. Carreira médica sob a perspectiva dos profissionais médicos</a:t>
            </a:r>
            <a:endParaRPr sz="2700"/>
          </a:p>
          <a:p>
            <a:pPr marL="685800" lvl="1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pt-BR" sz="1300"/>
              <a:t>Autora: Regiane Rezende.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381225" y="9945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3400" b="1" dirty="0">
                <a:solidFill>
                  <a:schemeClr val="lt1"/>
                </a:solidFill>
                <a:highlight>
                  <a:srgbClr val="0C343D"/>
                </a:highlight>
                <a:latin typeface="Montserrat"/>
                <a:ea typeface="Montserrat"/>
                <a:cs typeface="Montserrat"/>
                <a:sym typeface="Montserrat"/>
              </a:rPr>
              <a:t>Resultado </a:t>
            </a:r>
            <a:r>
              <a:rPr lang="pt-BR" sz="3400" b="1" dirty="0" smtClean="0">
                <a:solidFill>
                  <a:schemeClr val="lt1"/>
                </a:solidFill>
                <a:highlight>
                  <a:srgbClr val="0C343D"/>
                </a:highlight>
                <a:latin typeface="Montserrat"/>
                <a:ea typeface="Montserrat"/>
                <a:cs typeface="Montserrat"/>
                <a:sym typeface="Montserrat"/>
              </a:rPr>
              <a:t>Artigos</a:t>
            </a:r>
            <a:endParaRPr sz="3400" b="1" dirty="0">
              <a:solidFill>
                <a:schemeClr val="lt1"/>
              </a:solidFill>
              <a:highlight>
                <a:srgbClr val="0C343D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476075" y="2084300"/>
            <a:ext cx="926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pt-BR" sz="1500"/>
              <a:t>06. EFICÁCIA DO TERMO DE CONSENTIMENTO LIVRE E ESCLARECIDO NA PRÁTICA CLÍNICA: UMA REVISÃO SISTEMÁTICA QUANTITATIVA.</a:t>
            </a:r>
            <a:endParaRPr sz="2700"/>
          </a:p>
          <a:p>
            <a:pPr marL="685800" lvl="1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pt-BR" sz="1300"/>
              <a:t>Autores: Daniel Fajoli Moreira; Gabriel Zanuncio Dias Castro; Carolina Regis Temponi.</a:t>
            </a:r>
            <a:endParaRPr sz="1300"/>
          </a:p>
          <a:p>
            <a:pPr marL="685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pt-BR" sz="1500"/>
              <a:t>07. TRABALHO MÉDICO EM EQUIPE: INDIVIDUALIZAÇÃO DE CONDUTAS E PRINCÍPIO DA CONFIANÇA COMO TESE DEFENSIVA AO MÉDICO ANESTESISTA </a:t>
            </a:r>
            <a:endParaRPr sz="2700"/>
          </a:p>
          <a:p>
            <a:pPr marL="685800" lvl="1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pt-BR" sz="1300"/>
              <a:t>Autores: Mariana de Arco e Flexa Nogueira; Amanda Bezerra Soares.</a:t>
            </a:r>
            <a:endParaRPr sz="1300"/>
          </a:p>
          <a:p>
            <a:pPr marL="685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pt-BR" sz="1500"/>
              <a:t>08. GESTAO DE CONSULTORIOS MEDICOS: A NECESSIDADE DE COMPETENCIAS ADMINISTRATIVAS.</a:t>
            </a:r>
            <a:endParaRPr sz="2700"/>
          </a:p>
          <a:p>
            <a:pPr marL="685800" lvl="1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pt-BR" sz="1300"/>
              <a:t>Autor: Rewelton de Novaes.</a:t>
            </a:r>
            <a:endParaRPr sz="1300"/>
          </a:p>
          <a:p>
            <a:pPr marL="685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pt-BR" sz="1500"/>
              <a:t>09. A RECUSA DO PACIENTE EM RECEBER INFORMAÇÃO: IMPLICAÇÕES ÉTICAS E LEGAIS NA PRÁTICA MÉDICA.</a:t>
            </a:r>
            <a:endParaRPr sz="2700"/>
          </a:p>
          <a:p>
            <a:pPr marL="685800" lvl="1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pt-BR" sz="1300"/>
              <a:t>Autora: Giulliana Pellegrini Worcemann</a:t>
            </a:r>
            <a:endParaRPr sz="1300"/>
          </a:p>
          <a:p>
            <a:pPr marL="685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pt-BR" sz="1500"/>
              <a:t>10. OS DIREITOS DAS PESSOAS COM TRANSTORNO DO ESPECTRO AUTISTA NO BRASIL: ANÁLISE JURÍDICA E DESAFIOS DE IMPLEMENTAÇÃO.</a:t>
            </a:r>
            <a:endParaRPr sz="2700"/>
          </a:p>
          <a:p>
            <a:pPr marL="685800" lvl="1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pt-BR" sz="1300"/>
              <a:t>Autores: Davi Gravino Coelho; Valério Augusto Ribeiro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279</Words>
  <Application>Microsoft Office PowerPoint</Application>
  <PresentationFormat>Widescreen</PresentationFormat>
  <Paragraphs>39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Montserrat</vt:lpstr>
      <vt:lpstr>Calibri</vt:lpstr>
      <vt:lpstr>Tema do Office</vt:lpstr>
      <vt:lpstr>Resultado Banners</vt:lpstr>
      <vt:lpstr>Resultado Artigos</vt:lpstr>
      <vt:lpstr>Resultado Artigos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 Banners</dc:title>
  <dc:creator>Felipe Alves de Souza Lima</dc:creator>
  <cp:lastModifiedBy>Felipe Alves de Souza Lima</cp:lastModifiedBy>
  <cp:revision>2</cp:revision>
  <dcterms:created xsi:type="dcterms:W3CDTF">2024-08-28T13:39:48Z</dcterms:created>
  <dcterms:modified xsi:type="dcterms:W3CDTF">2024-08-28T14:40:27Z</dcterms:modified>
</cp:coreProperties>
</file>