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68" r:id="rId5"/>
    <p:sldId id="1110" r:id="rId6"/>
    <p:sldId id="1111" r:id="rId7"/>
    <p:sldId id="1112" r:id="rId8"/>
    <p:sldId id="1120" r:id="rId9"/>
    <p:sldId id="1115" r:id="rId10"/>
    <p:sldId id="287" r:id="rId11"/>
    <p:sldId id="270" r:id="rId12"/>
    <p:sldId id="271" r:id="rId13"/>
    <p:sldId id="1116" r:id="rId14"/>
    <p:sldId id="1073" r:id="rId15"/>
    <p:sldId id="1056" r:id="rId16"/>
    <p:sldId id="1109" r:id="rId17"/>
    <p:sldId id="1117" r:id="rId18"/>
    <p:sldId id="1121" r:id="rId19"/>
    <p:sldId id="1122" r:id="rId20"/>
    <p:sldId id="1123" r:id="rId21"/>
    <p:sldId id="264" r:id="rId22"/>
    <p:sldId id="293" r:id="rId23"/>
    <p:sldId id="325" r:id="rId24"/>
    <p:sldId id="326" r:id="rId25"/>
    <p:sldId id="305" r:id="rId26"/>
    <p:sldId id="306" r:id="rId27"/>
    <p:sldId id="298" r:id="rId28"/>
    <p:sldId id="301" r:id="rId29"/>
    <p:sldId id="299" r:id="rId30"/>
    <p:sldId id="302" r:id="rId31"/>
    <p:sldId id="289" r:id="rId32"/>
    <p:sldId id="290" r:id="rId33"/>
    <p:sldId id="315" r:id="rId34"/>
    <p:sldId id="312" r:id="rId35"/>
    <p:sldId id="304" r:id="rId36"/>
    <p:sldId id="317" r:id="rId37"/>
    <p:sldId id="1118" r:id="rId38"/>
    <p:sldId id="1119" r:id="rId39"/>
    <p:sldId id="265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6197"/>
  </p:normalViewPr>
  <p:slideViewPr>
    <p:cSldViewPr snapToGrid="0">
      <p:cViewPr varScale="1">
        <p:scale>
          <a:sx n="73" d="100"/>
          <a:sy n="73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5.svg"/><Relationship Id="rId1" Type="http://schemas.openxmlformats.org/officeDocument/2006/relationships/image" Target="../media/image54.png"/><Relationship Id="rId6" Type="http://schemas.openxmlformats.org/officeDocument/2006/relationships/image" Target="../media/image59.svg"/><Relationship Id="rId5" Type="http://schemas.openxmlformats.org/officeDocument/2006/relationships/image" Target="../media/image56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5_2">
  <dgm:title val=""/>
  <dgm:desc val=""/>
  <dgm:catLst>
    <dgm:cat type="accent5" pri="15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78D6DB-BA91-4A83-AD83-96A58244A39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D168B5B-9193-4348-9701-27BDC903D7FB}">
      <dgm:prSet/>
      <dgm:spPr/>
      <dgm:t>
        <a:bodyPr/>
        <a:lstStyle/>
        <a:p>
          <a:r>
            <a:rPr lang="en-US"/>
            <a:t>Manual de Ajuste de Condutas CBO -</a:t>
          </a:r>
        </a:p>
      </dgm:t>
    </dgm:pt>
    <dgm:pt modelId="{841BD668-714C-480A-870B-888F52F6FDC8}" type="parTrans" cxnId="{3F1E02C5-F3BE-4FC0-A2BB-FA8ECD4F7F2A}">
      <dgm:prSet/>
      <dgm:spPr/>
      <dgm:t>
        <a:bodyPr/>
        <a:lstStyle/>
        <a:p>
          <a:endParaRPr lang="en-US"/>
        </a:p>
      </dgm:t>
    </dgm:pt>
    <dgm:pt modelId="{539F7A0F-5D5C-4C29-8EF4-308DDA113F0E}" type="sibTrans" cxnId="{3F1E02C5-F3BE-4FC0-A2BB-FA8ECD4F7F2A}">
      <dgm:prSet/>
      <dgm:spPr/>
      <dgm:t>
        <a:bodyPr/>
        <a:lstStyle/>
        <a:p>
          <a:endParaRPr lang="en-US"/>
        </a:p>
      </dgm:t>
    </dgm:pt>
    <dgm:pt modelId="{607B8D51-C8E5-4D89-BA8A-7C8DC2E990C8}">
      <dgm:prSet/>
      <dgm:spPr/>
      <dgm:t>
        <a:bodyPr/>
        <a:lstStyle/>
        <a:p>
          <a:r>
            <a:rPr lang="en-US"/>
            <a:t>► Ferramenta facilitadora para auditoria técnica</a:t>
          </a:r>
        </a:p>
      </dgm:t>
    </dgm:pt>
    <dgm:pt modelId="{BD5EEE95-17AE-4E5C-B7BF-D7016F09E75E}" type="parTrans" cxnId="{47301F2E-CF96-43F5-8D39-8A0EE841CAF7}">
      <dgm:prSet/>
      <dgm:spPr/>
      <dgm:t>
        <a:bodyPr/>
        <a:lstStyle/>
        <a:p>
          <a:endParaRPr lang="en-US"/>
        </a:p>
      </dgm:t>
    </dgm:pt>
    <dgm:pt modelId="{B93878A8-4F34-464C-8C81-BA3D06288747}" type="sibTrans" cxnId="{47301F2E-CF96-43F5-8D39-8A0EE841CAF7}">
      <dgm:prSet/>
      <dgm:spPr/>
      <dgm:t>
        <a:bodyPr/>
        <a:lstStyle/>
        <a:p>
          <a:endParaRPr lang="en-US"/>
        </a:p>
      </dgm:t>
    </dgm:pt>
    <dgm:pt modelId="{293BB6F4-274B-44A7-85B9-C972BFB451CE}">
      <dgm:prSet/>
      <dgm:spPr/>
      <dgm:t>
        <a:bodyPr/>
        <a:lstStyle/>
        <a:p>
          <a:r>
            <a:rPr lang="en-US"/>
            <a:t>► Avaliação da frequência dos eventos baseada nas melhores práticas e amostragens</a:t>
          </a:r>
        </a:p>
      </dgm:t>
    </dgm:pt>
    <dgm:pt modelId="{A7CD2220-E8A7-45B6-A67C-E89275D52DC4}" type="parTrans" cxnId="{F80B0D63-5D5C-4D50-AD19-9C0DA2988205}">
      <dgm:prSet/>
      <dgm:spPr/>
      <dgm:t>
        <a:bodyPr/>
        <a:lstStyle/>
        <a:p>
          <a:endParaRPr lang="en-US"/>
        </a:p>
      </dgm:t>
    </dgm:pt>
    <dgm:pt modelId="{9DA2EBA0-A79B-40DD-991D-30EF0CE41F36}" type="sibTrans" cxnId="{F80B0D63-5D5C-4D50-AD19-9C0DA2988205}">
      <dgm:prSet/>
      <dgm:spPr/>
      <dgm:t>
        <a:bodyPr/>
        <a:lstStyle/>
        <a:p>
          <a:endParaRPr lang="en-US"/>
        </a:p>
      </dgm:t>
    </dgm:pt>
    <dgm:pt modelId="{95DFAC3D-383C-459C-9434-2F3670D638B9}">
      <dgm:prSet/>
      <dgm:spPr/>
      <dgm:t>
        <a:bodyPr/>
        <a:lstStyle/>
        <a:p>
          <a:r>
            <a:rPr lang="en-US"/>
            <a:t>► Aproximação com operadoras para ações “pedagógicas”</a:t>
          </a:r>
        </a:p>
      </dgm:t>
    </dgm:pt>
    <dgm:pt modelId="{0626E734-FBE3-40CC-875A-5B7DC1208815}" type="parTrans" cxnId="{7241DF4D-3848-42B5-8977-9852F8428BED}">
      <dgm:prSet/>
      <dgm:spPr/>
      <dgm:t>
        <a:bodyPr/>
        <a:lstStyle/>
        <a:p>
          <a:endParaRPr lang="en-US"/>
        </a:p>
      </dgm:t>
    </dgm:pt>
    <dgm:pt modelId="{6305FD58-0AF4-45DF-AB0F-43E251F9C1A5}" type="sibTrans" cxnId="{7241DF4D-3848-42B5-8977-9852F8428BED}">
      <dgm:prSet/>
      <dgm:spPr/>
      <dgm:t>
        <a:bodyPr/>
        <a:lstStyle/>
        <a:p>
          <a:endParaRPr lang="en-US"/>
        </a:p>
      </dgm:t>
    </dgm:pt>
    <dgm:pt modelId="{F2376789-EA60-7540-94C0-89CCB0435C2D}" type="pres">
      <dgm:prSet presAssocID="{E478D6DB-BA91-4A83-AD83-96A58244A39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3E94215-07D5-4844-A9AE-BE39E01DC512}" type="pres">
      <dgm:prSet presAssocID="{E478D6DB-BA91-4A83-AD83-96A58244A395}" presName="dummyMaxCanvas" presStyleCnt="0">
        <dgm:presLayoutVars/>
      </dgm:prSet>
      <dgm:spPr/>
    </dgm:pt>
    <dgm:pt modelId="{4E64B04F-CD1F-1B49-AAE7-42A2E1BF058B}" type="pres">
      <dgm:prSet presAssocID="{E478D6DB-BA91-4A83-AD83-96A58244A395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97549AD-63E3-A549-AC21-31ED03D2703E}" type="pres">
      <dgm:prSet presAssocID="{E478D6DB-BA91-4A83-AD83-96A58244A395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2DF7E6F-6E1B-504D-AC24-EF6B12D8B650}" type="pres">
      <dgm:prSet presAssocID="{E478D6DB-BA91-4A83-AD83-96A58244A395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B2C561-9D86-3044-8FC2-610C1F8F7C66}" type="pres">
      <dgm:prSet presAssocID="{E478D6DB-BA91-4A83-AD83-96A58244A395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CDE140D-076C-8542-8034-3628DA5E74F2}" type="pres">
      <dgm:prSet presAssocID="{E478D6DB-BA91-4A83-AD83-96A58244A395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FCEFDD4-DB40-A24E-90EE-B433B1122B28}" type="pres">
      <dgm:prSet presAssocID="{E478D6DB-BA91-4A83-AD83-96A58244A395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D10843-AA44-5842-9AB7-5D02FAFB1CD4}" type="pres">
      <dgm:prSet presAssocID="{E478D6DB-BA91-4A83-AD83-96A58244A395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9C7E7D-7E2D-3D4B-A709-B3F8B37B1572}" type="pres">
      <dgm:prSet presAssocID="{E478D6DB-BA91-4A83-AD83-96A58244A395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11F03A6-8F9C-4742-80BE-FA3ED2D0E789}" type="pres">
      <dgm:prSet presAssocID="{E478D6DB-BA91-4A83-AD83-96A58244A395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6FB9BF2-D67E-6B49-9B61-1F3B24BA479E}" type="pres">
      <dgm:prSet presAssocID="{E478D6DB-BA91-4A83-AD83-96A58244A395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413E4C7-1126-ED4C-B32B-9BF4A359AD25}" type="pres">
      <dgm:prSet presAssocID="{E478D6DB-BA91-4A83-AD83-96A58244A395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2E42502-052E-BB40-B537-F8BFA6073907}" type="presOf" srcId="{95DFAC3D-383C-459C-9434-2F3670D638B9}" destId="{8413E4C7-1126-ED4C-B32B-9BF4A359AD25}" srcOrd="1" destOrd="0" presId="urn:microsoft.com/office/officeart/2005/8/layout/vProcess5"/>
    <dgm:cxn modelId="{BED7D7E8-211F-C74E-80C7-8F7555C927A5}" type="presOf" srcId="{95DFAC3D-383C-459C-9434-2F3670D638B9}" destId="{84B2C561-9D86-3044-8FC2-610C1F8F7C66}" srcOrd="0" destOrd="0" presId="urn:microsoft.com/office/officeart/2005/8/layout/vProcess5"/>
    <dgm:cxn modelId="{25001344-7CC4-1942-A6A1-B475FA63F9C5}" type="presOf" srcId="{607B8D51-C8E5-4D89-BA8A-7C8DC2E990C8}" destId="{411F03A6-8F9C-4742-80BE-FA3ED2D0E789}" srcOrd="1" destOrd="0" presId="urn:microsoft.com/office/officeart/2005/8/layout/vProcess5"/>
    <dgm:cxn modelId="{56FCF16A-1E84-1F4C-A1C0-42714C8A1035}" type="presOf" srcId="{293BB6F4-274B-44A7-85B9-C972BFB451CE}" destId="{96FB9BF2-D67E-6B49-9B61-1F3B24BA479E}" srcOrd="1" destOrd="0" presId="urn:microsoft.com/office/officeart/2005/8/layout/vProcess5"/>
    <dgm:cxn modelId="{F80B0D63-5D5C-4D50-AD19-9C0DA2988205}" srcId="{E478D6DB-BA91-4A83-AD83-96A58244A395}" destId="{293BB6F4-274B-44A7-85B9-C972BFB451CE}" srcOrd="2" destOrd="0" parTransId="{A7CD2220-E8A7-45B6-A67C-E89275D52DC4}" sibTransId="{9DA2EBA0-A79B-40DD-991D-30EF0CE41F36}"/>
    <dgm:cxn modelId="{8ECE7D9A-9F9E-5346-B59A-D62809677CCB}" type="presOf" srcId="{B93878A8-4F34-464C-8C81-BA3D06288747}" destId="{BFCEFDD4-DB40-A24E-90EE-B433B1122B28}" srcOrd="0" destOrd="0" presId="urn:microsoft.com/office/officeart/2005/8/layout/vProcess5"/>
    <dgm:cxn modelId="{47301F2E-CF96-43F5-8D39-8A0EE841CAF7}" srcId="{E478D6DB-BA91-4A83-AD83-96A58244A395}" destId="{607B8D51-C8E5-4D89-BA8A-7C8DC2E990C8}" srcOrd="1" destOrd="0" parTransId="{BD5EEE95-17AE-4E5C-B7BF-D7016F09E75E}" sibTransId="{B93878A8-4F34-464C-8C81-BA3D06288747}"/>
    <dgm:cxn modelId="{DA591DFF-E854-D64E-AEE5-C38542DF5B93}" type="presOf" srcId="{0D168B5B-9193-4348-9701-27BDC903D7FB}" destId="{4E64B04F-CD1F-1B49-AAE7-42A2E1BF058B}" srcOrd="0" destOrd="0" presId="urn:microsoft.com/office/officeart/2005/8/layout/vProcess5"/>
    <dgm:cxn modelId="{DE8E4168-12B9-E84F-992B-900283C72882}" type="presOf" srcId="{607B8D51-C8E5-4D89-BA8A-7C8DC2E990C8}" destId="{497549AD-63E3-A549-AC21-31ED03D2703E}" srcOrd="0" destOrd="0" presId="urn:microsoft.com/office/officeart/2005/8/layout/vProcess5"/>
    <dgm:cxn modelId="{D8A9A85C-F008-0B49-BAD7-05C6431016F1}" type="presOf" srcId="{0D168B5B-9193-4348-9701-27BDC903D7FB}" destId="{219C7E7D-7E2D-3D4B-A709-B3F8B37B1572}" srcOrd="1" destOrd="0" presId="urn:microsoft.com/office/officeart/2005/8/layout/vProcess5"/>
    <dgm:cxn modelId="{FCA55462-3AC0-AE4D-BDF3-A62E9A6F5229}" type="presOf" srcId="{539F7A0F-5D5C-4C29-8EF4-308DDA113F0E}" destId="{5CDE140D-076C-8542-8034-3628DA5E74F2}" srcOrd="0" destOrd="0" presId="urn:microsoft.com/office/officeart/2005/8/layout/vProcess5"/>
    <dgm:cxn modelId="{17234D1C-6FE9-D54A-8FCC-90D4C869A64F}" type="presOf" srcId="{9DA2EBA0-A79B-40DD-991D-30EF0CE41F36}" destId="{36D10843-AA44-5842-9AB7-5D02FAFB1CD4}" srcOrd="0" destOrd="0" presId="urn:microsoft.com/office/officeart/2005/8/layout/vProcess5"/>
    <dgm:cxn modelId="{3F1E02C5-F3BE-4FC0-A2BB-FA8ECD4F7F2A}" srcId="{E478D6DB-BA91-4A83-AD83-96A58244A395}" destId="{0D168B5B-9193-4348-9701-27BDC903D7FB}" srcOrd="0" destOrd="0" parTransId="{841BD668-714C-480A-870B-888F52F6FDC8}" sibTransId="{539F7A0F-5D5C-4C29-8EF4-308DDA113F0E}"/>
    <dgm:cxn modelId="{B5443687-F685-774C-A97A-9306CF269F3D}" type="presOf" srcId="{E478D6DB-BA91-4A83-AD83-96A58244A395}" destId="{F2376789-EA60-7540-94C0-89CCB0435C2D}" srcOrd="0" destOrd="0" presId="urn:microsoft.com/office/officeart/2005/8/layout/vProcess5"/>
    <dgm:cxn modelId="{7241DF4D-3848-42B5-8977-9852F8428BED}" srcId="{E478D6DB-BA91-4A83-AD83-96A58244A395}" destId="{95DFAC3D-383C-459C-9434-2F3670D638B9}" srcOrd="3" destOrd="0" parTransId="{0626E734-FBE3-40CC-875A-5B7DC1208815}" sibTransId="{6305FD58-0AF4-45DF-AB0F-43E251F9C1A5}"/>
    <dgm:cxn modelId="{51F21FBA-D29A-9B41-AF4B-612E64F9EFBB}" type="presOf" srcId="{293BB6F4-274B-44A7-85B9-C972BFB451CE}" destId="{02DF7E6F-6E1B-504D-AC24-EF6B12D8B650}" srcOrd="0" destOrd="0" presId="urn:microsoft.com/office/officeart/2005/8/layout/vProcess5"/>
    <dgm:cxn modelId="{60EEFB2A-81C2-2A44-BB9F-4097A4AEBC07}" type="presParOf" srcId="{F2376789-EA60-7540-94C0-89CCB0435C2D}" destId="{E3E94215-07D5-4844-A9AE-BE39E01DC512}" srcOrd="0" destOrd="0" presId="urn:microsoft.com/office/officeart/2005/8/layout/vProcess5"/>
    <dgm:cxn modelId="{B4F72EAB-5200-A74E-B089-2FB27F9D684A}" type="presParOf" srcId="{F2376789-EA60-7540-94C0-89CCB0435C2D}" destId="{4E64B04F-CD1F-1B49-AAE7-42A2E1BF058B}" srcOrd="1" destOrd="0" presId="urn:microsoft.com/office/officeart/2005/8/layout/vProcess5"/>
    <dgm:cxn modelId="{F38B4C37-4806-8D47-BA2F-36C1FB4DBBCD}" type="presParOf" srcId="{F2376789-EA60-7540-94C0-89CCB0435C2D}" destId="{497549AD-63E3-A549-AC21-31ED03D2703E}" srcOrd="2" destOrd="0" presId="urn:microsoft.com/office/officeart/2005/8/layout/vProcess5"/>
    <dgm:cxn modelId="{0B649160-69C6-924D-944B-32E1BEC87642}" type="presParOf" srcId="{F2376789-EA60-7540-94C0-89CCB0435C2D}" destId="{02DF7E6F-6E1B-504D-AC24-EF6B12D8B650}" srcOrd="3" destOrd="0" presId="urn:microsoft.com/office/officeart/2005/8/layout/vProcess5"/>
    <dgm:cxn modelId="{8F9F274B-63BD-514B-9133-D22C9D93EAC5}" type="presParOf" srcId="{F2376789-EA60-7540-94C0-89CCB0435C2D}" destId="{84B2C561-9D86-3044-8FC2-610C1F8F7C66}" srcOrd="4" destOrd="0" presId="urn:microsoft.com/office/officeart/2005/8/layout/vProcess5"/>
    <dgm:cxn modelId="{E843FFCF-BFF4-BC4B-9D6B-1F71B7DA5451}" type="presParOf" srcId="{F2376789-EA60-7540-94C0-89CCB0435C2D}" destId="{5CDE140D-076C-8542-8034-3628DA5E74F2}" srcOrd="5" destOrd="0" presId="urn:microsoft.com/office/officeart/2005/8/layout/vProcess5"/>
    <dgm:cxn modelId="{921312D6-1D6A-FD49-B38F-D0A3D911627A}" type="presParOf" srcId="{F2376789-EA60-7540-94C0-89CCB0435C2D}" destId="{BFCEFDD4-DB40-A24E-90EE-B433B1122B28}" srcOrd="6" destOrd="0" presId="urn:microsoft.com/office/officeart/2005/8/layout/vProcess5"/>
    <dgm:cxn modelId="{D6E98B94-340C-0C4C-AF7E-5B1F1AEC8C2B}" type="presParOf" srcId="{F2376789-EA60-7540-94C0-89CCB0435C2D}" destId="{36D10843-AA44-5842-9AB7-5D02FAFB1CD4}" srcOrd="7" destOrd="0" presId="urn:microsoft.com/office/officeart/2005/8/layout/vProcess5"/>
    <dgm:cxn modelId="{E2FC36FF-0C28-E44A-9C4F-0CCCCE1A811B}" type="presParOf" srcId="{F2376789-EA60-7540-94C0-89CCB0435C2D}" destId="{219C7E7D-7E2D-3D4B-A709-B3F8B37B1572}" srcOrd="8" destOrd="0" presId="urn:microsoft.com/office/officeart/2005/8/layout/vProcess5"/>
    <dgm:cxn modelId="{958CEB85-0472-7647-A765-9BAC4067242D}" type="presParOf" srcId="{F2376789-EA60-7540-94C0-89CCB0435C2D}" destId="{411F03A6-8F9C-4742-80BE-FA3ED2D0E789}" srcOrd="9" destOrd="0" presId="urn:microsoft.com/office/officeart/2005/8/layout/vProcess5"/>
    <dgm:cxn modelId="{A9A9B367-7DA7-7344-BA79-587B3A58C378}" type="presParOf" srcId="{F2376789-EA60-7540-94C0-89CCB0435C2D}" destId="{96FB9BF2-D67E-6B49-9B61-1F3B24BA479E}" srcOrd="10" destOrd="0" presId="urn:microsoft.com/office/officeart/2005/8/layout/vProcess5"/>
    <dgm:cxn modelId="{3BC7B9F2-F99A-B94C-B0D7-86247534204C}" type="presParOf" srcId="{F2376789-EA60-7540-94C0-89CCB0435C2D}" destId="{8413E4C7-1126-ED4C-B32B-9BF4A359AD2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FA1883-C251-40FC-A283-E6BC1A61BB7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F0B67E7-157B-4135-AD79-8585CEEDFBE6}">
      <dgm:prSet/>
      <dgm:spPr/>
      <dgm:t>
        <a:bodyPr/>
        <a:lstStyle/>
        <a:p>
          <a:r>
            <a:rPr lang="en-US" b="1" i="1"/>
            <a:t>BUNDLE PAYMENT  -    Por Episódios</a:t>
          </a:r>
          <a:endParaRPr lang="en-US"/>
        </a:p>
      </dgm:t>
    </dgm:pt>
    <dgm:pt modelId="{840A7861-C6BF-4F7B-A18E-BBA75F4DEABE}" type="parTrans" cxnId="{74E83E6A-341F-4010-AD48-8527D849FF67}">
      <dgm:prSet/>
      <dgm:spPr/>
      <dgm:t>
        <a:bodyPr/>
        <a:lstStyle/>
        <a:p>
          <a:endParaRPr lang="en-US"/>
        </a:p>
      </dgm:t>
    </dgm:pt>
    <dgm:pt modelId="{97CD619A-55A6-4882-BD78-BF69CB0F89DA}" type="sibTrans" cxnId="{74E83E6A-341F-4010-AD48-8527D849FF67}">
      <dgm:prSet/>
      <dgm:spPr/>
      <dgm:t>
        <a:bodyPr/>
        <a:lstStyle/>
        <a:p>
          <a:endParaRPr lang="en-US"/>
        </a:p>
      </dgm:t>
    </dgm:pt>
    <dgm:pt modelId="{7DBB83FB-3971-4AF8-9CAB-507FB965EC75}">
      <dgm:prSet/>
      <dgm:spPr/>
      <dgm:t>
        <a:bodyPr/>
        <a:lstStyle/>
        <a:p>
          <a:r>
            <a:rPr lang="en-US"/>
            <a:t>► Baseado em populações</a:t>
          </a:r>
        </a:p>
      </dgm:t>
    </dgm:pt>
    <dgm:pt modelId="{F59BA99E-CF8F-426D-AC58-53FCDE520884}" type="parTrans" cxnId="{EDF424FE-92F9-40EA-9992-85D2B1A75F77}">
      <dgm:prSet/>
      <dgm:spPr/>
      <dgm:t>
        <a:bodyPr/>
        <a:lstStyle/>
        <a:p>
          <a:endParaRPr lang="en-US"/>
        </a:p>
      </dgm:t>
    </dgm:pt>
    <dgm:pt modelId="{96DB90A7-1F29-40A5-94D0-346F98AE391E}" type="sibTrans" cxnId="{EDF424FE-92F9-40EA-9992-85D2B1A75F77}">
      <dgm:prSet/>
      <dgm:spPr/>
      <dgm:t>
        <a:bodyPr/>
        <a:lstStyle/>
        <a:p>
          <a:endParaRPr lang="en-US"/>
        </a:p>
      </dgm:t>
    </dgm:pt>
    <dgm:pt modelId="{C8592074-2DA4-4D01-A76F-52C744E2EF46}">
      <dgm:prSet/>
      <dgm:spPr/>
      <dgm:t>
        <a:bodyPr/>
        <a:lstStyle/>
        <a:p>
          <a:r>
            <a:rPr lang="en-US"/>
            <a:t>► Eventos com baixa variabilidade e alta prevalência</a:t>
          </a:r>
        </a:p>
      </dgm:t>
    </dgm:pt>
    <dgm:pt modelId="{C41886FE-6591-408C-952F-DD6FD1CDFF72}" type="parTrans" cxnId="{7DC70699-5B5D-4A30-B59A-29D25E0CF862}">
      <dgm:prSet/>
      <dgm:spPr/>
      <dgm:t>
        <a:bodyPr/>
        <a:lstStyle/>
        <a:p>
          <a:endParaRPr lang="en-US"/>
        </a:p>
      </dgm:t>
    </dgm:pt>
    <dgm:pt modelId="{76A67B08-6AC6-49B5-92BC-12848054C657}" type="sibTrans" cxnId="{7DC70699-5B5D-4A30-B59A-29D25E0CF862}">
      <dgm:prSet/>
      <dgm:spPr/>
      <dgm:t>
        <a:bodyPr/>
        <a:lstStyle/>
        <a:p>
          <a:endParaRPr lang="en-US"/>
        </a:p>
      </dgm:t>
    </dgm:pt>
    <dgm:pt modelId="{63891F08-2F12-4562-8A55-218F352D2013}">
      <dgm:prSet/>
      <dgm:spPr/>
      <dgm:t>
        <a:bodyPr/>
        <a:lstStyle/>
        <a:p>
          <a:r>
            <a:rPr lang="en-US"/>
            <a:t>► Duas potenciais aplicações  em oftalmologia:</a:t>
          </a:r>
        </a:p>
      </dgm:t>
    </dgm:pt>
    <dgm:pt modelId="{FE18B6C7-7C39-46BB-B28D-9622924D304A}" type="parTrans" cxnId="{A0CA5101-DF41-4ABA-948A-DA95F5720D3C}">
      <dgm:prSet/>
      <dgm:spPr/>
      <dgm:t>
        <a:bodyPr/>
        <a:lstStyle/>
        <a:p>
          <a:endParaRPr lang="en-US"/>
        </a:p>
      </dgm:t>
    </dgm:pt>
    <dgm:pt modelId="{D1C0819B-6AE9-460F-BB39-003D9E6F64AB}" type="sibTrans" cxnId="{A0CA5101-DF41-4ABA-948A-DA95F5720D3C}">
      <dgm:prSet/>
      <dgm:spPr/>
      <dgm:t>
        <a:bodyPr/>
        <a:lstStyle/>
        <a:p>
          <a:endParaRPr lang="en-US"/>
        </a:p>
      </dgm:t>
    </dgm:pt>
    <dgm:pt modelId="{61CF68CD-CBA3-4467-AFB2-2C833476683F}">
      <dgm:prSet/>
      <dgm:spPr/>
      <dgm:t>
        <a:bodyPr/>
        <a:lstStyle/>
        <a:p>
          <a:r>
            <a:rPr lang="en-US"/>
            <a:t>Catarata , DMRI</a:t>
          </a:r>
        </a:p>
      </dgm:t>
    </dgm:pt>
    <dgm:pt modelId="{51831219-C13B-49B9-A54F-098D97C21BC0}" type="parTrans" cxnId="{4B5FF6FE-515E-48DC-AE93-82CDAEC80B0F}">
      <dgm:prSet/>
      <dgm:spPr/>
      <dgm:t>
        <a:bodyPr/>
        <a:lstStyle/>
        <a:p>
          <a:endParaRPr lang="en-US"/>
        </a:p>
      </dgm:t>
    </dgm:pt>
    <dgm:pt modelId="{971F8147-C46D-443C-8DD1-EC95C6F6C39C}" type="sibTrans" cxnId="{4B5FF6FE-515E-48DC-AE93-82CDAEC80B0F}">
      <dgm:prSet/>
      <dgm:spPr/>
      <dgm:t>
        <a:bodyPr/>
        <a:lstStyle/>
        <a:p>
          <a:endParaRPr lang="en-US"/>
        </a:p>
      </dgm:t>
    </dgm:pt>
    <dgm:pt modelId="{4281B187-7AC8-E748-9CB5-96C190E52EBD}" type="pres">
      <dgm:prSet presAssocID="{48FA1883-C251-40FC-A283-E6BC1A61BB7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9EC2D746-92E8-0942-A5FE-C5D10E65D895}" type="pres">
      <dgm:prSet presAssocID="{FF0B67E7-157B-4135-AD79-8585CEEDFBE6}" presName="thickLine" presStyleLbl="alignNode1" presStyleIdx="0" presStyleCnt="5"/>
      <dgm:spPr/>
    </dgm:pt>
    <dgm:pt modelId="{9EE7229B-CFA6-BE4A-B4A8-B89EDE5116F2}" type="pres">
      <dgm:prSet presAssocID="{FF0B67E7-157B-4135-AD79-8585CEEDFBE6}" presName="horz1" presStyleCnt="0"/>
      <dgm:spPr/>
    </dgm:pt>
    <dgm:pt modelId="{9026FA7F-5251-AB4C-B29A-5CC179BF3BEA}" type="pres">
      <dgm:prSet presAssocID="{FF0B67E7-157B-4135-AD79-8585CEEDFBE6}" presName="tx1" presStyleLbl="revTx" presStyleIdx="0" presStyleCnt="5"/>
      <dgm:spPr/>
      <dgm:t>
        <a:bodyPr/>
        <a:lstStyle/>
        <a:p>
          <a:endParaRPr lang="pt-BR"/>
        </a:p>
      </dgm:t>
    </dgm:pt>
    <dgm:pt modelId="{3DA90DD0-3FB4-E04C-A4D1-2CFFCD0AE7CB}" type="pres">
      <dgm:prSet presAssocID="{FF0B67E7-157B-4135-AD79-8585CEEDFBE6}" presName="vert1" presStyleCnt="0"/>
      <dgm:spPr/>
    </dgm:pt>
    <dgm:pt modelId="{28EA9247-A1C2-0541-8706-7A3991231C22}" type="pres">
      <dgm:prSet presAssocID="{7DBB83FB-3971-4AF8-9CAB-507FB965EC75}" presName="thickLine" presStyleLbl="alignNode1" presStyleIdx="1" presStyleCnt="5"/>
      <dgm:spPr/>
    </dgm:pt>
    <dgm:pt modelId="{879CE356-12E5-9E4C-A3C5-ECE6FA727AEC}" type="pres">
      <dgm:prSet presAssocID="{7DBB83FB-3971-4AF8-9CAB-507FB965EC75}" presName="horz1" presStyleCnt="0"/>
      <dgm:spPr/>
    </dgm:pt>
    <dgm:pt modelId="{E76B8C6A-5079-7A44-B621-4E7AFBCC3D23}" type="pres">
      <dgm:prSet presAssocID="{7DBB83FB-3971-4AF8-9CAB-507FB965EC75}" presName="tx1" presStyleLbl="revTx" presStyleIdx="1" presStyleCnt="5"/>
      <dgm:spPr/>
      <dgm:t>
        <a:bodyPr/>
        <a:lstStyle/>
        <a:p>
          <a:endParaRPr lang="pt-BR"/>
        </a:p>
      </dgm:t>
    </dgm:pt>
    <dgm:pt modelId="{F92A772A-5803-2240-8E15-F9B6243F8003}" type="pres">
      <dgm:prSet presAssocID="{7DBB83FB-3971-4AF8-9CAB-507FB965EC75}" presName="vert1" presStyleCnt="0"/>
      <dgm:spPr/>
    </dgm:pt>
    <dgm:pt modelId="{05794E83-D540-0F49-9489-6984547FB092}" type="pres">
      <dgm:prSet presAssocID="{C8592074-2DA4-4D01-A76F-52C744E2EF46}" presName="thickLine" presStyleLbl="alignNode1" presStyleIdx="2" presStyleCnt="5"/>
      <dgm:spPr/>
    </dgm:pt>
    <dgm:pt modelId="{A5D9DF73-D5D6-A74A-8194-71273D53EF19}" type="pres">
      <dgm:prSet presAssocID="{C8592074-2DA4-4D01-A76F-52C744E2EF46}" presName="horz1" presStyleCnt="0"/>
      <dgm:spPr/>
    </dgm:pt>
    <dgm:pt modelId="{DC7C18D5-B42F-0943-AFD9-50E2654A9A83}" type="pres">
      <dgm:prSet presAssocID="{C8592074-2DA4-4D01-A76F-52C744E2EF46}" presName="tx1" presStyleLbl="revTx" presStyleIdx="2" presStyleCnt="5"/>
      <dgm:spPr/>
      <dgm:t>
        <a:bodyPr/>
        <a:lstStyle/>
        <a:p>
          <a:endParaRPr lang="pt-BR"/>
        </a:p>
      </dgm:t>
    </dgm:pt>
    <dgm:pt modelId="{2A5D5C9D-C016-304E-8CF7-CD6D7BA90400}" type="pres">
      <dgm:prSet presAssocID="{C8592074-2DA4-4D01-A76F-52C744E2EF46}" presName="vert1" presStyleCnt="0"/>
      <dgm:spPr/>
    </dgm:pt>
    <dgm:pt modelId="{56AE37CF-F4E7-8D4E-AD17-F61F0C8E96EF}" type="pres">
      <dgm:prSet presAssocID="{63891F08-2F12-4562-8A55-218F352D2013}" presName="thickLine" presStyleLbl="alignNode1" presStyleIdx="3" presStyleCnt="5"/>
      <dgm:spPr/>
    </dgm:pt>
    <dgm:pt modelId="{DC6E3CF9-3590-E742-BD4F-5C69C7221428}" type="pres">
      <dgm:prSet presAssocID="{63891F08-2F12-4562-8A55-218F352D2013}" presName="horz1" presStyleCnt="0"/>
      <dgm:spPr/>
    </dgm:pt>
    <dgm:pt modelId="{80274861-589D-1A4A-A647-F4A21D367747}" type="pres">
      <dgm:prSet presAssocID="{63891F08-2F12-4562-8A55-218F352D2013}" presName="tx1" presStyleLbl="revTx" presStyleIdx="3" presStyleCnt="5"/>
      <dgm:spPr/>
      <dgm:t>
        <a:bodyPr/>
        <a:lstStyle/>
        <a:p>
          <a:endParaRPr lang="pt-BR"/>
        </a:p>
      </dgm:t>
    </dgm:pt>
    <dgm:pt modelId="{96F2E6A8-E120-2949-8C00-672C48BF5581}" type="pres">
      <dgm:prSet presAssocID="{63891F08-2F12-4562-8A55-218F352D2013}" presName="vert1" presStyleCnt="0"/>
      <dgm:spPr/>
    </dgm:pt>
    <dgm:pt modelId="{D0DBDB0A-E8CF-F448-B580-8D29D066BB63}" type="pres">
      <dgm:prSet presAssocID="{61CF68CD-CBA3-4467-AFB2-2C833476683F}" presName="thickLine" presStyleLbl="alignNode1" presStyleIdx="4" presStyleCnt="5"/>
      <dgm:spPr/>
    </dgm:pt>
    <dgm:pt modelId="{D9D243E3-71F0-BA43-8E39-9B6AF31CDAC6}" type="pres">
      <dgm:prSet presAssocID="{61CF68CD-CBA3-4467-AFB2-2C833476683F}" presName="horz1" presStyleCnt="0"/>
      <dgm:spPr/>
    </dgm:pt>
    <dgm:pt modelId="{3E9ACD35-C2E4-164A-BAB9-9B11FE80EAA5}" type="pres">
      <dgm:prSet presAssocID="{61CF68CD-CBA3-4467-AFB2-2C833476683F}" presName="tx1" presStyleLbl="revTx" presStyleIdx="4" presStyleCnt="5"/>
      <dgm:spPr/>
      <dgm:t>
        <a:bodyPr/>
        <a:lstStyle/>
        <a:p>
          <a:endParaRPr lang="pt-BR"/>
        </a:p>
      </dgm:t>
    </dgm:pt>
    <dgm:pt modelId="{420ACA61-F9FC-1041-86CC-4BEC13AF9DA9}" type="pres">
      <dgm:prSet presAssocID="{61CF68CD-CBA3-4467-AFB2-2C833476683F}" presName="vert1" presStyleCnt="0"/>
      <dgm:spPr/>
    </dgm:pt>
  </dgm:ptLst>
  <dgm:cxnLst>
    <dgm:cxn modelId="{C8083224-9698-7541-A5F6-5C0EEAA16425}" type="presOf" srcId="{7DBB83FB-3971-4AF8-9CAB-507FB965EC75}" destId="{E76B8C6A-5079-7A44-B621-4E7AFBCC3D23}" srcOrd="0" destOrd="0" presId="urn:microsoft.com/office/officeart/2008/layout/LinedList"/>
    <dgm:cxn modelId="{A0CA5101-DF41-4ABA-948A-DA95F5720D3C}" srcId="{48FA1883-C251-40FC-A283-E6BC1A61BB77}" destId="{63891F08-2F12-4562-8A55-218F352D2013}" srcOrd="3" destOrd="0" parTransId="{FE18B6C7-7C39-46BB-B28D-9622924D304A}" sibTransId="{D1C0819B-6AE9-460F-BB39-003D9E6F64AB}"/>
    <dgm:cxn modelId="{4B5FF6FE-515E-48DC-AE93-82CDAEC80B0F}" srcId="{48FA1883-C251-40FC-A283-E6BC1A61BB77}" destId="{61CF68CD-CBA3-4467-AFB2-2C833476683F}" srcOrd="4" destOrd="0" parTransId="{51831219-C13B-49B9-A54F-098D97C21BC0}" sibTransId="{971F8147-C46D-443C-8DD1-EC95C6F6C39C}"/>
    <dgm:cxn modelId="{2123311C-AB65-7446-96EB-573C7520580D}" type="presOf" srcId="{61CF68CD-CBA3-4467-AFB2-2C833476683F}" destId="{3E9ACD35-C2E4-164A-BAB9-9B11FE80EAA5}" srcOrd="0" destOrd="0" presId="urn:microsoft.com/office/officeart/2008/layout/LinedList"/>
    <dgm:cxn modelId="{7DC70699-5B5D-4A30-B59A-29D25E0CF862}" srcId="{48FA1883-C251-40FC-A283-E6BC1A61BB77}" destId="{C8592074-2DA4-4D01-A76F-52C744E2EF46}" srcOrd="2" destOrd="0" parTransId="{C41886FE-6591-408C-952F-DD6FD1CDFF72}" sibTransId="{76A67B08-6AC6-49B5-92BC-12848054C657}"/>
    <dgm:cxn modelId="{74E83E6A-341F-4010-AD48-8527D849FF67}" srcId="{48FA1883-C251-40FC-A283-E6BC1A61BB77}" destId="{FF0B67E7-157B-4135-AD79-8585CEEDFBE6}" srcOrd="0" destOrd="0" parTransId="{840A7861-C6BF-4F7B-A18E-BBA75F4DEABE}" sibTransId="{97CD619A-55A6-4882-BD78-BF69CB0F89DA}"/>
    <dgm:cxn modelId="{964E902D-0C2B-9F4B-A342-5D4AFA349AFE}" type="presOf" srcId="{C8592074-2DA4-4D01-A76F-52C744E2EF46}" destId="{DC7C18D5-B42F-0943-AFD9-50E2654A9A83}" srcOrd="0" destOrd="0" presId="urn:microsoft.com/office/officeart/2008/layout/LinedList"/>
    <dgm:cxn modelId="{35C3A967-E150-AB4B-AD0F-039BC87A604A}" type="presOf" srcId="{FF0B67E7-157B-4135-AD79-8585CEEDFBE6}" destId="{9026FA7F-5251-AB4C-B29A-5CC179BF3BEA}" srcOrd="0" destOrd="0" presId="urn:microsoft.com/office/officeart/2008/layout/LinedList"/>
    <dgm:cxn modelId="{EDF424FE-92F9-40EA-9992-85D2B1A75F77}" srcId="{48FA1883-C251-40FC-A283-E6BC1A61BB77}" destId="{7DBB83FB-3971-4AF8-9CAB-507FB965EC75}" srcOrd="1" destOrd="0" parTransId="{F59BA99E-CF8F-426D-AC58-53FCDE520884}" sibTransId="{96DB90A7-1F29-40A5-94D0-346F98AE391E}"/>
    <dgm:cxn modelId="{744B7379-9DF8-2244-A1C9-E94F4B11E189}" type="presOf" srcId="{48FA1883-C251-40FC-A283-E6BC1A61BB77}" destId="{4281B187-7AC8-E748-9CB5-96C190E52EBD}" srcOrd="0" destOrd="0" presId="urn:microsoft.com/office/officeart/2008/layout/LinedList"/>
    <dgm:cxn modelId="{417751F5-05DB-C84D-886F-9568D0176E6B}" type="presOf" srcId="{63891F08-2F12-4562-8A55-218F352D2013}" destId="{80274861-589D-1A4A-A647-F4A21D367747}" srcOrd="0" destOrd="0" presId="urn:microsoft.com/office/officeart/2008/layout/LinedList"/>
    <dgm:cxn modelId="{09AAADCF-4143-8A40-B201-FFCD03CB8AAA}" type="presParOf" srcId="{4281B187-7AC8-E748-9CB5-96C190E52EBD}" destId="{9EC2D746-92E8-0942-A5FE-C5D10E65D895}" srcOrd="0" destOrd="0" presId="urn:microsoft.com/office/officeart/2008/layout/LinedList"/>
    <dgm:cxn modelId="{61F44F7A-3F0D-BC48-AC3B-A1D78BE10FD6}" type="presParOf" srcId="{4281B187-7AC8-E748-9CB5-96C190E52EBD}" destId="{9EE7229B-CFA6-BE4A-B4A8-B89EDE5116F2}" srcOrd="1" destOrd="0" presId="urn:microsoft.com/office/officeart/2008/layout/LinedList"/>
    <dgm:cxn modelId="{7BF81F79-66EF-4F42-8028-8DDBECC62E9E}" type="presParOf" srcId="{9EE7229B-CFA6-BE4A-B4A8-B89EDE5116F2}" destId="{9026FA7F-5251-AB4C-B29A-5CC179BF3BEA}" srcOrd="0" destOrd="0" presId="urn:microsoft.com/office/officeart/2008/layout/LinedList"/>
    <dgm:cxn modelId="{63576ABE-199C-124F-B061-CF3F610AF01B}" type="presParOf" srcId="{9EE7229B-CFA6-BE4A-B4A8-B89EDE5116F2}" destId="{3DA90DD0-3FB4-E04C-A4D1-2CFFCD0AE7CB}" srcOrd="1" destOrd="0" presId="urn:microsoft.com/office/officeart/2008/layout/LinedList"/>
    <dgm:cxn modelId="{F1F6E5F3-0C0D-564A-9780-99B84550E461}" type="presParOf" srcId="{4281B187-7AC8-E748-9CB5-96C190E52EBD}" destId="{28EA9247-A1C2-0541-8706-7A3991231C22}" srcOrd="2" destOrd="0" presId="urn:microsoft.com/office/officeart/2008/layout/LinedList"/>
    <dgm:cxn modelId="{17817584-B755-5D4A-AEDA-F37155A00A7C}" type="presParOf" srcId="{4281B187-7AC8-E748-9CB5-96C190E52EBD}" destId="{879CE356-12E5-9E4C-A3C5-ECE6FA727AEC}" srcOrd="3" destOrd="0" presId="urn:microsoft.com/office/officeart/2008/layout/LinedList"/>
    <dgm:cxn modelId="{5047DB1E-30FD-AF40-82E2-906C285CA3D1}" type="presParOf" srcId="{879CE356-12E5-9E4C-A3C5-ECE6FA727AEC}" destId="{E76B8C6A-5079-7A44-B621-4E7AFBCC3D23}" srcOrd="0" destOrd="0" presId="urn:microsoft.com/office/officeart/2008/layout/LinedList"/>
    <dgm:cxn modelId="{8B129C81-B4C2-0E42-956F-9B3A7E5DFD61}" type="presParOf" srcId="{879CE356-12E5-9E4C-A3C5-ECE6FA727AEC}" destId="{F92A772A-5803-2240-8E15-F9B6243F8003}" srcOrd="1" destOrd="0" presId="urn:microsoft.com/office/officeart/2008/layout/LinedList"/>
    <dgm:cxn modelId="{E91D90C6-097E-DB43-A8EE-F29708FA62C2}" type="presParOf" srcId="{4281B187-7AC8-E748-9CB5-96C190E52EBD}" destId="{05794E83-D540-0F49-9489-6984547FB092}" srcOrd="4" destOrd="0" presId="urn:microsoft.com/office/officeart/2008/layout/LinedList"/>
    <dgm:cxn modelId="{E65E1DDB-2255-4D49-97DF-33F273B40859}" type="presParOf" srcId="{4281B187-7AC8-E748-9CB5-96C190E52EBD}" destId="{A5D9DF73-D5D6-A74A-8194-71273D53EF19}" srcOrd="5" destOrd="0" presId="urn:microsoft.com/office/officeart/2008/layout/LinedList"/>
    <dgm:cxn modelId="{30FEC0E9-F4EB-C742-A548-F442548EE51A}" type="presParOf" srcId="{A5D9DF73-D5D6-A74A-8194-71273D53EF19}" destId="{DC7C18D5-B42F-0943-AFD9-50E2654A9A83}" srcOrd="0" destOrd="0" presId="urn:microsoft.com/office/officeart/2008/layout/LinedList"/>
    <dgm:cxn modelId="{47928D00-3757-A449-8AA4-7D8511FB374F}" type="presParOf" srcId="{A5D9DF73-D5D6-A74A-8194-71273D53EF19}" destId="{2A5D5C9D-C016-304E-8CF7-CD6D7BA90400}" srcOrd="1" destOrd="0" presId="urn:microsoft.com/office/officeart/2008/layout/LinedList"/>
    <dgm:cxn modelId="{AF97F17F-D025-ED4E-9658-EACFF896988D}" type="presParOf" srcId="{4281B187-7AC8-E748-9CB5-96C190E52EBD}" destId="{56AE37CF-F4E7-8D4E-AD17-F61F0C8E96EF}" srcOrd="6" destOrd="0" presId="urn:microsoft.com/office/officeart/2008/layout/LinedList"/>
    <dgm:cxn modelId="{48A240C3-AB8E-254E-B503-CE507872FEEA}" type="presParOf" srcId="{4281B187-7AC8-E748-9CB5-96C190E52EBD}" destId="{DC6E3CF9-3590-E742-BD4F-5C69C7221428}" srcOrd="7" destOrd="0" presId="urn:microsoft.com/office/officeart/2008/layout/LinedList"/>
    <dgm:cxn modelId="{85136555-B56F-D44B-90A5-5025CA93828C}" type="presParOf" srcId="{DC6E3CF9-3590-E742-BD4F-5C69C7221428}" destId="{80274861-589D-1A4A-A647-F4A21D367747}" srcOrd="0" destOrd="0" presId="urn:microsoft.com/office/officeart/2008/layout/LinedList"/>
    <dgm:cxn modelId="{8E3A1465-1211-644B-91BD-4A7EA996958C}" type="presParOf" srcId="{DC6E3CF9-3590-E742-BD4F-5C69C7221428}" destId="{96F2E6A8-E120-2949-8C00-672C48BF5581}" srcOrd="1" destOrd="0" presId="urn:microsoft.com/office/officeart/2008/layout/LinedList"/>
    <dgm:cxn modelId="{08A32033-729E-C54A-B188-D9BA8EF5FF10}" type="presParOf" srcId="{4281B187-7AC8-E748-9CB5-96C190E52EBD}" destId="{D0DBDB0A-E8CF-F448-B580-8D29D066BB63}" srcOrd="8" destOrd="0" presId="urn:microsoft.com/office/officeart/2008/layout/LinedList"/>
    <dgm:cxn modelId="{1967C9CB-D706-DD47-8A4A-99C6610192B9}" type="presParOf" srcId="{4281B187-7AC8-E748-9CB5-96C190E52EBD}" destId="{D9D243E3-71F0-BA43-8E39-9B6AF31CDAC6}" srcOrd="9" destOrd="0" presId="urn:microsoft.com/office/officeart/2008/layout/LinedList"/>
    <dgm:cxn modelId="{A6A1B9C1-1DA5-0842-865F-403B6B6E8B0F}" type="presParOf" srcId="{D9D243E3-71F0-BA43-8E39-9B6AF31CDAC6}" destId="{3E9ACD35-C2E4-164A-BAB9-9B11FE80EAA5}" srcOrd="0" destOrd="0" presId="urn:microsoft.com/office/officeart/2008/layout/LinedList"/>
    <dgm:cxn modelId="{4580BA47-1413-CC4A-AF3C-0454DEE2732D}" type="presParOf" srcId="{D9D243E3-71F0-BA43-8E39-9B6AF31CDAC6}" destId="{420ACA61-F9FC-1041-86CC-4BEC13AF9DA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AABD54-C236-4337-ADFD-A560E3B1E75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6722123-80A1-4B5A-845E-8E069B3F44DB}">
      <dgm:prSet custT="1"/>
      <dgm:spPr/>
      <dgm:t>
        <a:bodyPr/>
        <a:lstStyle/>
        <a:p>
          <a:r>
            <a:rPr lang="en-US" sz="2800" b="1" i="1" dirty="0" err="1"/>
            <a:t>Pagamento</a:t>
          </a:r>
          <a:r>
            <a:rPr lang="en-US" sz="2300" b="1" i="1" dirty="0"/>
            <a:t>  </a:t>
          </a:r>
          <a:endParaRPr lang="en-US" sz="2300" dirty="0"/>
        </a:p>
      </dgm:t>
    </dgm:pt>
    <dgm:pt modelId="{990926AB-3DA4-4769-AD87-7F499A0DBF3C}" type="parTrans" cxnId="{C2D646AA-0F34-454A-9941-11DDFCB657D6}">
      <dgm:prSet/>
      <dgm:spPr/>
      <dgm:t>
        <a:bodyPr/>
        <a:lstStyle/>
        <a:p>
          <a:endParaRPr lang="en-US"/>
        </a:p>
      </dgm:t>
    </dgm:pt>
    <dgm:pt modelId="{6578046D-9049-47C2-A525-70A01FFABC75}" type="sibTrans" cxnId="{C2D646AA-0F34-454A-9941-11DDFCB657D6}">
      <dgm:prSet/>
      <dgm:spPr/>
      <dgm:t>
        <a:bodyPr/>
        <a:lstStyle/>
        <a:p>
          <a:endParaRPr lang="en-US"/>
        </a:p>
      </dgm:t>
    </dgm:pt>
    <dgm:pt modelId="{1F9A10D6-8522-4CC2-89D3-DB508E2E0A47}">
      <dgm:prSet/>
      <dgm:spPr/>
      <dgm:t>
        <a:bodyPr/>
        <a:lstStyle/>
        <a:p>
          <a:r>
            <a:rPr lang="en-US"/>
            <a:t>► Ajustado pela condição clinica ( </a:t>
          </a:r>
          <a:r>
            <a:rPr lang="en-US" i="1"/>
            <a:t>Clusterização)</a:t>
          </a:r>
          <a:endParaRPr lang="en-US"/>
        </a:p>
      </dgm:t>
    </dgm:pt>
    <dgm:pt modelId="{6BA0D281-2D8A-4E6A-A4B9-7A31F258CFF3}" type="parTrans" cxnId="{27FA65E3-15FA-4419-BC45-1E9583E0160F}">
      <dgm:prSet/>
      <dgm:spPr/>
      <dgm:t>
        <a:bodyPr/>
        <a:lstStyle/>
        <a:p>
          <a:endParaRPr lang="en-US"/>
        </a:p>
      </dgm:t>
    </dgm:pt>
    <dgm:pt modelId="{9CE34664-3CBF-4133-9D14-A455B2084027}" type="sibTrans" cxnId="{27FA65E3-15FA-4419-BC45-1E9583E0160F}">
      <dgm:prSet/>
      <dgm:spPr/>
      <dgm:t>
        <a:bodyPr/>
        <a:lstStyle/>
        <a:p>
          <a:endParaRPr lang="en-US"/>
        </a:p>
      </dgm:t>
    </dgm:pt>
    <dgm:pt modelId="{0ED001C7-3C86-4C13-9C5E-7B41244213F8}">
      <dgm:prSet/>
      <dgm:spPr/>
      <dgm:t>
        <a:bodyPr/>
        <a:lstStyle/>
        <a:p>
          <a:r>
            <a:rPr lang="en-US"/>
            <a:t>► Cobre todo ciclo de cuidado por tempo definido</a:t>
          </a:r>
        </a:p>
      </dgm:t>
    </dgm:pt>
    <dgm:pt modelId="{D9F03EA0-8D3E-4C37-8CAC-5576A07AEC3F}" type="parTrans" cxnId="{B9FE4E0B-EA73-4E4A-B2EF-7B9177505005}">
      <dgm:prSet/>
      <dgm:spPr/>
      <dgm:t>
        <a:bodyPr/>
        <a:lstStyle/>
        <a:p>
          <a:endParaRPr lang="en-US"/>
        </a:p>
      </dgm:t>
    </dgm:pt>
    <dgm:pt modelId="{9B78E417-4DAF-4495-A42F-A07C6C688474}" type="sibTrans" cxnId="{B9FE4E0B-EA73-4E4A-B2EF-7B9177505005}">
      <dgm:prSet/>
      <dgm:spPr/>
      <dgm:t>
        <a:bodyPr/>
        <a:lstStyle/>
        <a:p>
          <a:endParaRPr lang="en-US"/>
        </a:p>
      </dgm:t>
    </dgm:pt>
    <dgm:pt modelId="{CDFDC907-51B5-45D6-ABD2-014C3005C68D}">
      <dgm:prSet/>
      <dgm:spPr/>
      <dgm:t>
        <a:bodyPr/>
        <a:lstStyle/>
        <a:p>
          <a:r>
            <a:rPr lang="en-US"/>
            <a:t>► Prospectivo  - prévio ao evento</a:t>
          </a:r>
        </a:p>
      </dgm:t>
    </dgm:pt>
    <dgm:pt modelId="{1CE7F6DC-E524-4DDF-A7FC-05C9BC11CFB3}" type="parTrans" cxnId="{9C9BD55F-4F4E-413B-B27E-7957FFD73A69}">
      <dgm:prSet/>
      <dgm:spPr/>
      <dgm:t>
        <a:bodyPr/>
        <a:lstStyle/>
        <a:p>
          <a:endParaRPr lang="en-US"/>
        </a:p>
      </dgm:t>
    </dgm:pt>
    <dgm:pt modelId="{AD8AB36B-8CC0-4779-B2A8-3D9BB9CA6043}" type="sibTrans" cxnId="{9C9BD55F-4F4E-413B-B27E-7957FFD73A69}">
      <dgm:prSet/>
      <dgm:spPr/>
      <dgm:t>
        <a:bodyPr/>
        <a:lstStyle/>
        <a:p>
          <a:endParaRPr lang="en-US"/>
        </a:p>
      </dgm:t>
    </dgm:pt>
    <dgm:pt modelId="{C43167AB-E3C5-4905-A591-564867F713D2}">
      <dgm:prSet/>
      <dgm:spPr/>
      <dgm:t>
        <a:bodyPr/>
        <a:lstStyle/>
        <a:p>
          <a:r>
            <a:rPr lang="en-US"/>
            <a:t>► Retrospectivo  - FFS com conciliação entre o valor acordado  e  o custo executado</a:t>
          </a:r>
        </a:p>
      </dgm:t>
    </dgm:pt>
    <dgm:pt modelId="{E2E165E6-93A3-4D83-B0DD-4F979B8C606D}" type="parTrans" cxnId="{14B4F0AE-3EED-47E2-8635-4964441FF521}">
      <dgm:prSet/>
      <dgm:spPr/>
      <dgm:t>
        <a:bodyPr/>
        <a:lstStyle/>
        <a:p>
          <a:endParaRPr lang="en-US"/>
        </a:p>
      </dgm:t>
    </dgm:pt>
    <dgm:pt modelId="{9B440197-6306-4FD6-931A-31E6EA83922B}" type="sibTrans" cxnId="{14B4F0AE-3EED-47E2-8635-4964441FF521}">
      <dgm:prSet/>
      <dgm:spPr/>
      <dgm:t>
        <a:bodyPr/>
        <a:lstStyle/>
        <a:p>
          <a:endParaRPr lang="en-US"/>
        </a:p>
      </dgm:t>
    </dgm:pt>
    <dgm:pt modelId="{B6C525D6-B0A7-7B41-BF8C-E20517F06385}" type="pres">
      <dgm:prSet presAssocID="{82AABD54-C236-4337-ADFD-A560E3B1E75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174A948F-07CF-C246-AE23-4C4B1A1A57BA}" type="pres">
      <dgm:prSet presAssocID="{36722123-80A1-4B5A-845E-8E069B3F44DB}" presName="thickLine" presStyleLbl="alignNode1" presStyleIdx="0" presStyleCnt="5"/>
      <dgm:spPr/>
    </dgm:pt>
    <dgm:pt modelId="{2BBE4135-8E08-1841-9DDC-F9D431DD6946}" type="pres">
      <dgm:prSet presAssocID="{36722123-80A1-4B5A-845E-8E069B3F44DB}" presName="horz1" presStyleCnt="0"/>
      <dgm:spPr/>
    </dgm:pt>
    <dgm:pt modelId="{4AAE057F-9946-6B45-A7F9-0319E0B9899E}" type="pres">
      <dgm:prSet presAssocID="{36722123-80A1-4B5A-845E-8E069B3F44DB}" presName="tx1" presStyleLbl="revTx" presStyleIdx="0" presStyleCnt="5" custLinFactNeighborY="2949"/>
      <dgm:spPr/>
      <dgm:t>
        <a:bodyPr/>
        <a:lstStyle/>
        <a:p>
          <a:endParaRPr lang="pt-BR"/>
        </a:p>
      </dgm:t>
    </dgm:pt>
    <dgm:pt modelId="{36394B61-F9FC-2544-9AAF-B76C788E06B8}" type="pres">
      <dgm:prSet presAssocID="{36722123-80A1-4B5A-845E-8E069B3F44DB}" presName="vert1" presStyleCnt="0"/>
      <dgm:spPr/>
    </dgm:pt>
    <dgm:pt modelId="{B8B13106-DC60-B441-93CC-9B188D99A9F3}" type="pres">
      <dgm:prSet presAssocID="{1F9A10D6-8522-4CC2-89D3-DB508E2E0A47}" presName="thickLine" presStyleLbl="alignNode1" presStyleIdx="1" presStyleCnt="5"/>
      <dgm:spPr/>
    </dgm:pt>
    <dgm:pt modelId="{A3C92D3A-D381-B542-BF4C-1406C6DC5E78}" type="pres">
      <dgm:prSet presAssocID="{1F9A10D6-8522-4CC2-89D3-DB508E2E0A47}" presName="horz1" presStyleCnt="0"/>
      <dgm:spPr/>
    </dgm:pt>
    <dgm:pt modelId="{BAABB115-1D0F-9E4D-982D-AC0DDE26720F}" type="pres">
      <dgm:prSet presAssocID="{1F9A10D6-8522-4CC2-89D3-DB508E2E0A47}" presName="tx1" presStyleLbl="revTx" presStyleIdx="1" presStyleCnt="5"/>
      <dgm:spPr/>
      <dgm:t>
        <a:bodyPr/>
        <a:lstStyle/>
        <a:p>
          <a:endParaRPr lang="pt-BR"/>
        </a:p>
      </dgm:t>
    </dgm:pt>
    <dgm:pt modelId="{B990EDB1-5A0C-1144-9586-8EC6E4033657}" type="pres">
      <dgm:prSet presAssocID="{1F9A10D6-8522-4CC2-89D3-DB508E2E0A47}" presName="vert1" presStyleCnt="0"/>
      <dgm:spPr/>
    </dgm:pt>
    <dgm:pt modelId="{70EE2BCF-2BE8-874F-B64A-8CAE12BDACCF}" type="pres">
      <dgm:prSet presAssocID="{0ED001C7-3C86-4C13-9C5E-7B41244213F8}" presName="thickLine" presStyleLbl="alignNode1" presStyleIdx="2" presStyleCnt="5"/>
      <dgm:spPr/>
    </dgm:pt>
    <dgm:pt modelId="{842F73F7-E440-E84C-84B9-571ADDE3A5BC}" type="pres">
      <dgm:prSet presAssocID="{0ED001C7-3C86-4C13-9C5E-7B41244213F8}" presName="horz1" presStyleCnt="0"/>
      <dgm:spPr/>
    </dgm:pt>
    <dgm:pt modelId="{97E1977C-0FB8-EB4E-8EDD-39D9F0CD4136}" type="pres">
      <dgm:prSet presAssocID="{0ED001C7-3C86-4C13-9C5E-7B41244213F8}" presName="tx1" presStyleLbl="revTx" presStyleIdx="2" presStyleCnt="5"/>
      <dgm:spPr/>
      <dgm:t>
        <a:bodyPr/>
        <a:lstStyle/>
        <a:p>
          <a:endParaRPr lang="pt-BR"/>
        </a:p>
      </dgm:t>
    </dgm:pt>
    <dgm:pt modelId="{85AA02CC-F6CF-3F48-9566-D6ED1FFAC229}" type="pres">
      <dgm:prSet presAssocID="{0ED001C7-3C86-4C13-9C5E-7B41244213F8}" presName="vert1" presStyleCnt="0"/>
      <dgm:spPr/>
    </dgm:pt>
    <dgm:pt modelId="{2648F08B-FD3A-0543-8F23-F6FBD67B8FB7}" type="pres">
      <dgm:prSet presAssocID="{CDFDC907-51B5-45D6-ABD2-014C3005C68D}" presName="thickLine" presStyleLbl="alignNode1" presStyleIdx="3" presStyleCnt="5"/>
      <dgm:spPr/>
    </dgm:pt>
    <dgm:pt modelId="{1FD3E93A-25B9-D549-AF75-2980D0D37B87}" type="pres">
      <dgm:prSet presAssocID="{CDFDC907-51B5-45D6-ABD2-014C3005C68D}" presName="horz1" presStyleCnt="0"/>
      <dgm:spPr/>
    </dgm:pt>
    <dgm:pt modelId="{6A830554-9589-D744-846B-B12CD333265F}" type="pres">
      <dgm:prSet presAssocID="{CDFDC907-51B5-45D6-ABD2-014C3005C68D}" presName="tx1" presStyleLbl="revTx" presStyleIdx="3" presStyleCnt="5"/>
      <dgm:spPr/>
      <dgm:t>
        <a:bodyPr/>
        <a:lstStyle/>
        <a:p>
          <a:endParaRPr lang="pt-BR"/>
        </a:p>
      </dgm:t>
    </dgm:pt>
    <dgm:pt modelId="{3713C90D-5A97-694E-876D-F380323FD5D6}" type="pres">
      <dgm:prSet presAssocID="{CDFDC907-51B5-45D6-ABD2-014C3005C68D}" presName="vert1" presStyleCnt="0"/>
      <dgm:spPr/>
    </dgm:pt>
    <dgm:pt modelId="{D1EC02E2-264E-7945-BCE7-1F4978562D11}" type="pres">
      <dgm:prSet presAssocID="{C43167AB-E3C5-4905-A591-564867F713D2}" presName="thickLine" presStyleLbl="alignNode1" presStyleIdx="4" presStyleCnt="5"/>
      <dgm:spPr/>
    </dgm:pt>
    <dgm:pt modelId="{6DF29C70-E7D1-AE43-8FF1-EF54A80DEACF}" type="pres">
      <dgm:prSet presAssocID="{C43167AB-E3C5-4905-A591-564867F713D2}" presName="horz1" presStyleCnt="0"/>
      <dgm:spPr/>
    </dgm:pt>
    <dgm:pt modelId="{4E502C7E-E1C5-8545-AE9D-388A7D9B4B2D}" type="pres">
      <dgm:prSet presAssocID="{C43167AB-E3C5-4905-A591-564867F713D2}" presName="tx1" presStyleLbl="revTx" presStyleIdx="4" presStyleCnt="5"/>
      <dgm:spPr/>
      <dgm:t>
        <a:bodyPr/>
        <a:lstStyle/>
        <a:p>
          <a:endParaRPr lang="pt-BR"/>
        </a:p>
      </dgm:t>
    </dgm:pt>
    <dgm:pt modelId="{E0BA3A8B-7915-9B4B-8C1F-23DD5D859248}" type="pres">
      <dgm:prSet presAssocID="{C43167AB-E3C5-4905-A591-564867F713D2}" presName="vert1" presStyleCnt="0"/>
      <dgm:spPr/>
    </dgm:pt>
  </dgm:ptLst>
  <dgm:cxnLst>
    <dgm:cxn modelId="{F98FBF84-FB9D-0643-A915-DF72416B43E1}" type="presOf" srcId="{82AABD54-C236-4337-ADFD-A560E3B1E75C}" destId="{B6C525D6-B0A7-7B41-BF8C-E20517F06385}" srcOrd="0" destOrd="0" presId="urn:microsoft.com/office/officeart/2008/layout/LinedList"/>
    <dgm:cxn modelId="{B1D0585A-40EC-2B4E-8F76-228C1E3FCC96}" type="presOf" srcId="{CDFDC907-51B5-45D6-ABD2-014C3005C68D}" destId="{6A830554-9589-D744-846B-B12CD333265F}" srcOrd="0" destOrd="0" presId="urn:microsoft.com/office/officeart/2008/layout/LinedList"/>
    <dgm:cxn modelId="{C37A24D8-3E5E-9144-9D48-92C6501FD78A}" type="presOf" srcId="{36722123-80A1-4B5A-845E-8E069B3F44DB}" destId="{4AAE057F-9946-6B45-A7F9-0319E0B9899E}" srcOrd="0" destOrd="0" presId="urn:microsoft.com/office/officeart/2008/layout/LinedList"/>
    <dgm:cxn modelId="{B2ABF050-9DB6-F54D-B6ED-68D0F0DFB4D2}" type="presOf" srcId="{1F9A10D6-8522-4CC2-89D3-DB508E2E0A47}" destId="{BAABB115-1D0F-9E4D-982D-AC0DDE26720F}" srcOrd="0" destOrd="0" presId="urn:microsoft.com/office/officeart/2008/layout/LinedList"/>
    <dgm:cxn modelId="{C2D646AA-0F34-454A-9941-11DDFCB657D6}" srcId="{82AABD54-C236-4337-ADFD-A560E3B1E75C}" destId="{36722123-80A1-4B5A-845E-8E069B3F44DB}" srcOrd="0" destOrd="0" parTransId="{990926AB-3DA4-4769-AD87-7F499A0DBF3C}" sibTransId="{6578046D-9049-47C2-A525-70A01FFABC75}"/>
    <dgm:cxn modelId="{C7B03573-17B7-EE4A-A063-9EF0607A531F}" type="presOf" srcId="{0ED001C7-3C86-4C13-9C5E-7B41244213F8}" destId="{97E1977C-0FB8-EB4E-8EDD-39D9F0CD4136}" srcOrd="0" destOrd="0" presId="urn:microsoft.com/office/officeart/2008/layout/LinedList"/>
    <dgm:cxn modelId="{27FA65E3-15FA-4419-BC45-1E9583E0160F}" srcId="{82AABD54-C236-4337-ADFD-A560E3B1E75C}" destId="{1F9A10D6-8522-4CC2-89D3-DB508E2E0A47}" srcOrd="1" destOrd="0" parTransId="{6BA0D281-2D8A-4E6A-A4B9-7A31F258CFF3}" sibTransId="{9CE34664-3CBF-4133-9D14-A455B2084027}"/>
    <dgm:cxn modelId="{9C9BD55F-4F4E-413B-B27E-7957FFD73A69}" srcId="{82AABD54-C236-4337-ADFD-A560E3B1E75C}" destId="{CDFDC907-51B5-45D6-ABD2-014C3005C68D}" srcOrd="3" destOrd="0" parTransId="{1CE7F6DC-E524-4DDF-A7FC-05C9BC11CFB3}" sibTransId="{AD8AB36B-8CC0-4779-B2A8-3D9BB9CA6043}"/>
    <dgm:cxn modelId="{B9FE4E0B-EA73-4E4A-B2EF-7B9177505005}" srcId="{82AABD54-C236-4337-ADFD-A560E3B1E75C}" destId="{0ED001C7-3C86-4C13-9C5E-7B41244213F8}" srcOrd="2" destOrd="0" parTransId="{D9F03EA0-8D3E-4C37-8CAC-5576A07AEC3F}" sibTransId="{9B78E417-4DAF-4495-A42F-A07C6C688474}"/>
    <dgm:cxn modelId="{D87E1132-7D99-2F47-AA7D-3179EC6F9898}" type="presOf" srcId="{C43167AB-E3C5-4905-A591-564867F713D2}" destId="{4E502C7E-E1C5-8545-AE9D-388A7D9B4B2D}" srcOrd="0" destOrd="0" presId="urn:microsoft.com/office/officeart/2008/layout/LinedList"/>
    <dgm:cxn modelId="{14B4F0AE-3EED-47E2-8635-4964441FF521}" srcId="{82AABD54-C236-4337-ADFD-A560E3B1E75C}" destId="{C43167AB-E3C5-4905-A591-564867F713D2}" srcOrd="4" destOrd="0" parTransId="{E2E165E6-93A3-4D83-B0DD-4F979B8C606D}" sibTransId="{9B440197-6306-4FD6-931A-31E6EA83922B}"/>
    <dgm:cxn modelId="{A73E72BB-986F-C240-84A3-E4B941AE8450}" type="presParOf" srcId="{B6C525D6-B0A7-7B41-BF8C-E20517F06385}" destId="{174A948F-07CF-C246-AE23-4C4B1A1A57BA}" srcOrd="0" destOrd="0" presId="urn:microsoft.com/office/officeart/2008/layout/LinedList"/>
    <dgm:cxn modelId="{A9F84B5E-4176-6940-ACA1-726DAB0EE65E}" type="presParOf" srcId="{B6C525D6-B0A7-7B41-BF8C-E20517F06385}" destId="{2BBE4135-8E08-1841-9DDC-F9D431DD6946}" srcOrd="1" destOrd="0" presId="urn:microsoft.com/office/officeart/2008/layout/LinedList"/>
    <dgm:cxn modelId="{592386B2-7A86-3845-BA2C-F39ED9B4A830}" type="presParOf" srcId="{2BBE4135-8E08-1841-9DDC-F9D431DD6946}" destId="{4AAE057F-9946-6B45-A7F9-0319E0B9899E}" srcOrd="0" destOrd="0" presId="urn:microsoft.com/office/officeart/2008/layout/LinedList"/>
    <dgm:cxn modelId="{F2E4E19A-1BA3-E64E-A34A-1736D7CE9253}" type="presParOf" srcId="{2BBE4135-8E08-1841-9DDC-F9D431DD6946}" destId="{36394B61-F9FC-2544-9AAF-B76C788E06B8}" srcOrd="1" destOrd="0" presId="urn:microsoft.com/office/officeart/2008/layout/LinedList"/>
    <dgm:cxn modelId="{6613534B-9357-0B49-8AEE-7BB3A3A8FE92}" type="presParOf" srcId="{B6C525D6-B0A7-7B41-BF8C-E20517F06385}" destId="{B8B13106-DC60-B441-93CC-9B188D99A9F3}" srcOrd="2" destOrd="0" presId="urn:microsoft.com/office/officeart/2008/layout/LinedList"/>
    <dgm:cxn modelId="{29101E7C-6F17-1944-900D-844316FE67D0}" type="presParOf" srcId="{B6C525D6-B0A7-7B41-BF8C-E20517F06385}" destId="{A3C92D3A-D381-B542-BF4C-1406C6DC5E78}" srcOrd="3" destOrd="0" presId="urn:microsoft.com/office/officeart/2008/layout/LinedList"/>
    <dgm:cxn modelId="{995D5446-C422-5E4A-913C-360FF365DD4F}" type="presParOf" srcId="{A3C92D3A-D381-B542-BF4C-1406C6DC5E78}" destId="{BAABB115-1D0F-9E4D-982D-AC0DDE26720F}" srcOrd="0" destOrd="0" presId="urn:microsoft.com/office/officeart/2008/layout/LinedList"/>
    <dgm:cxn modelId="{C8CD9D6C-E221-5344-85DA-8A9DEC384377}" type="presParOf" srcId="{A3C92D3A-D381-B542-BF4C-1406C6DC5E78}" destId="{B990EDB1-5A0C-1144-9586-8EC6E4033657}" srcOrd="1" destOrd="0" presId="urn:microsoft.com/office/officeart/2008/layout/LinedList"/>
    <dgm:cxn modelId="{7E498236-805A-2047-A82E-6117FB407C95}" type="presParOf" srcId="{B6C525D6-B0A7-7B41-BF8C-E20517F06385}" destId="{70EE2BCF-2BE8-874F-B64A-8CAE12BDACCF}" srcOrd="4" destOrd="0" presId="urn:microsoft.com/office/officeart/2008/layout/LinedList"/>
    <dgm:cxn modelId="{7A25415D-F4F8-974E-9516-1899C3DAE5E0}" type="presParOf" srcId="{B6C525D6-B0A7-7B41-BF8C-E20517F06385}" destId="{842F73F7-E440-E84C-84B9-571ADDE3A5BC}" srcOrd="5" destOrd="0" presId="urn:microsoft.com/office/officeart/2008/layout/LinedList"/>
    <dgm:cxn modelId="{68726BB2-C15C-EA4F-94B1-CC656A999A4E}" type="presParOf" srcId="{842F73F7-E440-E84C-84B9-571ADDE3A5BC}" destId="{97E1977C-0FB8-EB4E-8EDD-39D9F0CD4136}" srcOrd="0" destOrd="0" presId="urn:microsoft.com/office/officeart/2008/layout/LinedList"/>
    <dgm:cxn modelId="{84BADED4-25A9-BB42-B096-E021C15C473C}" type="presParOf" srcId="{842F73F7-E440-E84C-84B9-571ADDE3A5BC}" destId="{85AA02CC-F6CF-3F48-9566-D6ED1FFAC229}" srcOrd="1" destOrd="0" presId="urn:microsoft.com/office/officeart/2008/layout/LinedList"/>
    <dgm:cxn modelId="{37426EAB-481D-9949-BF17-94BF1EF2B365}" type="presParOf" srcId="{B6C525D6-B0A7-7B41-BF8C-E20517F06385}" destId="{2648F08B-FD3A-0543-8F23-F6FBD67B8FB7}" srcOrd="6" destOrd="0" presId="urn:microsoft.com/office/officeart/2008/layout/LinedList"/>
    <dgm:cxn modelId="{F0381CF3-E2A4-434B-8D93-0F981FEEB0FC}" type="presParOf" srcId="{B6C525D6-B0A7-7B41-BF8C-E20517F06385}" destId="{1FD3E93A-25B9-D549-AF75-2980D0D37B87}" srcOrd="7" destOrd="0" presId="urn:microsoft.com/office/officeart/2008/layout/LinedList"/>
    <dgm:cxn modelId="{2DE639AA-7818-094E-8C73-9F2360EFA45F}" type="presParOf" srcId="{1FD3E93A-25B9-D549-AF75-2980D0D37B87}" destId="{6A830554-9589-D744-846B-B12CD333265F}" srcOrd="0" destOrd="0" presId="urn:microsoft.com/office/officeart/2008/layout/LinedList"/>
    <dgm:cxn modelId="{B78BF8F6-0356-9D43-A9C3-D04DE5B41DE1}" type="presParOf" srcId="{1FD3E93A-25B9-D549-AF75-2980D0D37B87}" destId="{3713C90D-5A97-694E-876D-F380323FD5D6}" srcOrd="1" destOrd="0" presId="urn:microsoft.com/office/officeart/2008/layout/LinedList"/>
    <dgm:cxn modelId="{A99AFBD9-5328-924A-B19E-C43CA55C9FCC}" type="presParOf" srcId="{B6C525D6-B0A7-7B41-BF8C-E20517F06385}" destId="{D1EC02E2-264E-7945-BCE7-1F4978562D11}" srcOrd="8" destOrd="0" presId="urn:microsoft.com/office/officeart/2008/layout/LinedList"/>
    <dgm:cxn modelId="{FD8B53D0-6D3F-F245-B1A6-80A4F4A39860}" type="presParOf" srcId="{B6C525D6-B0A7-7B41-BF8C-E20517F06385}" destId="{6DF29C70-E7D1-AE43-8FF1-EF54A80DEACF}" srcOrd="9" destOrd="0" presId="urn:microsoft.com/office/officeart/2008/layout/LinedList"/>
    <dgm:cxn modelId="{631AEC7C-FA96-6A4F-8187-326DD1D12A1D}" type="presParOf" srcId="{6DF29C70-E7D1-AE43-8FF1-EF54A80DEACF}" destId="{4E502C7E-E1C5-8545-AE9D-388A7D9B4B2D}" srcOrd="0" destOrd="0" presId="urn:microsoft.com/office/officeart/2008/layout/LinedList"/>
    <dgm:cxn modelId="{3B0B5ED2-97BC-9347-BA65-CD468E9A0BE0}" type="presParOf" srcId="{6DF29C70-E7D1-AE43-8FF1-EF54A80DEACF}" destId="{E0BA3A8B-7915-9B4B-8C1F-23DD5D8592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844A51-67FE-4EF1-8D1E-47EA1D67661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545CAF0-4450-4F9F-896B-FBAE60561567}">
      <dgm:prSet/>
      <dgm:spPr/>
      <dgm:t>
        <a:bodyPr/>
        <a:lstStyle/>
        <a:p>
          <a:r>
            <a:rPr lang="en-US" b="1" i="1"/>
            <a:t>Pontos Positivos </a:t>
          </a:r>
          <a:endParaRPr lang="en-US"/>
        </a:p>
      </dgm:t>
    </dgm:pt>
    <dgm:pt modelId="{132836DC-40B7-4726-9AED-16C9945353A4}" type="parTrans" cxnId="{BF83B5F0-313B-4AEA-AF8A-D4B3D0519193}">
      <dgm:prSet/>
      <dgm:spPr/>
      <dgm:t>
        <a:bodyPr/>
        <a:lstStyle/>
        <a:p>
          <a:endParaRPr lang="en-US"/>
        </a:p>
      </dgm:t>
    </dgm:pt>
    <dgm:pt modelId="{70AD4C24-D2E2-4E83-83D0-B15AE040B0AA}" type="sibTrans" cxnId="{BF83B5F0-313B-4AEA-AF8A-D4B3D0519193}">
      <dgm:prSet/>
      <dgm:spPr/>
      <dgm:t>
        <a:bodyPr/>
        <a:lstStyle/>
        <a:p>
          <a:endParaRPr lang="en-US"/>
        </a:p>
      </dgm:t>
    </dgm:pt>
    <dgm:pt modelId="{A883EB5F-ADC3-4F86-A880-7632F7EDB37F}">
      <dgm:prSet/>
      <dgm:spPr/>
      <dgm:t>
        <a:bodyPr/>
        <a:lstStyle/>
        <a:p>
          <a:r>
            <a:rPr lang="en-US"/>
            <a:t>► Incentivo ao cuidado coordenado e redução de eventos adversos</a:t>
          </a:r>
        </a:p>
      </dgm:t>
    </dgm:pt>
    <dgm:pt modelId="{58359F95-ADD7-4E1E-8738-85D0CFD5CDCC}" type="parTrans" cxnId="{C954BBDE-B507-433F-B6AC-900C757F2CA7}">
      <dgm:prSet/>
      <dgm:spPr/>
      <dgm:t>
        <a:bodyPr/>
        <a:lstStyle/>
        <a:p>
          <a:endParaRPr lang="en-US"/>
        </a:p>
      </dgm:t>
    </dgm:pt>
    <dgm:pt modelId="{50836864-3065-4920-AE9F-A6834F5A7FDE}" type="sibTrans" cxnId="{C954BBDE-B507-433F-B6AC-900C757F2CA7}">
      <dgm:prSet/>
      <dgm:spPr/>
      <dgm:t>
        <a:bodyPr/>
        <a:lstStyle/>
        <a:p>
          <a:endParaRPr lang="en-US"/>
        </a:p>
      </dgm:t>
    </dgm:pt>
    <dgm:pt modelId="{2646356E-D6F3-40DC-B25B-2EE90EF89025}">
      <dgm:prSet/>
      <dgm:spPr/>
      <dgm:t>
        <a:bodyPr/>
        <a:lstStyle/>
        <a:p>
          <a:r>
            <a:rPr lang="en-US"/>
            <a:t>► Bônus por  atingir critérios de qualidade  e desfechos  </a:t>
          </a:r>
        </a:p>
      </dgm:t>
    </dgm:pt>
    <dgm:pt modelId="{92FC7037-5CD8-4E22-9003-E241BC71CA05}" type="parTrans" cxnId="{E9BA7167-8E5E-49F7-98CF-E3DA7F6BB5E0}">
      <dgm:prSet/>
      <dgm:spPr/>
      <dgm:t>
        <a:bodyPr/>
        <a:lstStyle/>
        <a:p>
          <a:endParaRPr lang="en-US"/>
        </a:p>
      </dgm:t>
    </dgm:pt>
    <dgm:pt modelId="{AEEC6529-06B7-4763-BCB8-6B3EFDBB370E}" type="sibTrans" cxnId="{E9BA7167-8E5E-49F7-98CF-E3DA7F6BB5E0}">
      <dgm:prSet/>
      <dgm:spPr/>
      <dgm:t>
        <a:bodyPr/>
        <a:lstStyle/>
        <a:p>
          <a:endParaRPr lang="en-US"/>
        </a:p>
      </dgm:t>
    </dgm:pt>
    <dgm:pt modelId="{613198D9-5166-49C9-9538-E3AA7DEB3CB2}">
      <dgm:prSet/>
      <dgm:spPr/>
      <dgm:t>
        <a:bodyPr/>
        <a:lstStyle/>
        <a:p>
          <a:r>
            <a:rPr lang="en-US" dirty="0"/>
            <a:t>► </a:t>
          </a:r>
          <a:r>
            <a:rPr lang="en-US" dirty="0" err="1"/>
            <a:t>Estimular</a:t>
          </a:r>
          <a:r>
            <a:rPr lang="en-US" dirty="0"/>
            <a:t> </a:t>
          </a:r>
          <a:r>
            <a:rPr lang="en-US" dirty="0" err="1"/>
            <a:t>transparência</a:t>
          </a:r>
          <a:r>
            <a:rPr lang="en-US" dirty="0"/>
            <a:t> e </a:t>
          </a:r>
          <a:r>
            <a:rPr lang="en-US" dirty="0" err="1"/>
            <a:t>competição</a:t>
          </a:r>
          <a:r>
            <a:rPr lang="en-US" dirty="0"/>
            <a:t> </a:t>
          </a:r>
          <a:r>
            <a:rPr lang="en-US" dirty="0" err="1"/>
            <a:t>por</a:t>
          </a:r>
          <a:r>
            <a:rPr lang="en-US" dirty="0"/>
            <a:t> “ valor”</a:t>
          </a:r>
        </a:p>
      </dgm:t>
    </dgm:pt>
    <dgm:pt modelId="{29D7C442-9B82-4B19-B2E4-7FDFD6383FB9}" type="parTrans" cxnId="{5A00DF72-1799-489A-B68F-174C4F6FA3F6}">
      <dgm:prSet/>
      <dgm:spPr/>
      <dgm:t>
        <a:bodyPr/>
        <a:lstStyle/>
        <a:p>
          <a:endParaRPr lang="en-US"/>
        </a:p>
      </dgm:t>
    </dgm:pt>
    <dgm:pt modelId="{96565F71-92F9-4D16-B44A-3D66C1316686}" type="sibTrans" cxnId="{5A00DF72-1799-489A-B68F-174C4F6FA3F6}">
      <dgm:prSet/>
      <dgm:spPr/>
      <dgm:t>
        <a:bodyPr/>
        <a:lstStyle/>
        <a:p>
          <a:endParaRPr lang="en-US"/>
        </a:p>
      </dgm:t>
    </dgm:pt>
    <dgm:pt modelId="{4A367D5C-BEA2-4879-AA1E-C3646383BF8E}">
      <dgm:prSet/>
      <dgm:spPr/>
      <dgm:t>
        <a:bodyPr/>
        <a:lstStyle/>
        <a:p>
          <a:r>
            <a:rPr lang="en-US"/>
            <a:t>► Dados de mundo real</a:t>
          </a:r>
        </a:p>
      </dgm:t>
    </dgm:pt>
    <dgm:pt modelId="{155565B5-2FA6-4610-9B90-29013BD09DDC}" type="parTrans" cxnId="{2156CF13-20AA-47B6-A25A-FA89EF3D5EEB}">
      <dgm:prSet/>
      <dgm:spPr/>
      <dgm:t>
        <a:bodyPr/>
        <a:lstStyle/>
        <a:p>
          <a:endParaRPr lang="en-US"/>
        </a:p>
      </dgm:t>
    </dgm:pt>
    <dgm:pt modelId="{AFC20505-8963-4B91-901D-F3BC0B12C161}" type="sibTrans" cxnId="{2156CF13-20AA-47B6-A25A-FA89EF3D5EEB}">
      <dgm:prSet/>
      <dgm:spPr/>
      <dgm:t>
        <a:bodyPr/>
        <a:lstStyle/>
        <a:p>
          <a:endParaRPr lang="en-US"/>
        </a:p>
      </dgm:t>
    </dgm:pt>
    <dgm:pt modelId="{F1292661-C134-40DD-8F82-389EBDB48630}">
      <dgm:prSet/>
      <dgm:spPr/>
      <dgm:t>
        <a:bodyPr/>
        <a:lstStyle/>
        <a:p>
          <a:r>
            <a:rPr lang="en-US"/>
            <a:t>► Alinhamento de interesse entre prestadores e operadoras </a:t>
          </a:r>
        </a:p>
      </dgm:t>
    </dgm:pt>
    <dgm:pt modelId="{7495C293-81DC-4357-B1FA-BC8E54DF348B}" type="parTrans" cxnId="{BEB0F9D2-7C97-48D0-965B-7EA337E5C8AD}">
      <dgm:prSet/>
      <dgm:spPr/>
      <dgm:t>
        <a:bodyPr/>
        <a:lstStyle/>
        <a:p>
          <a:endParaRPr lang="en-US"/>
        </a:p>
      </dgm:t>
    </dgm:pt>
    <dgm:pt modelId="{18195725-FD26-4DE5-84C9-14716CB86C57}" type="sibTrans" cxnId="{BEB0F9D2-7C97-48D0-965B-7EA337E5C8AD}">
      <dgm:prSet/>
      <dgm:spPr/>
      <dgm:t>
        <a:bodyPr/>
        <a:lstStyle/>
        <a:p>
          <a:endParaRPr lang="en-US"/>
        </a:p>
      </dgm:t>
    </dgm:pt>
    <dgm:pt modelId="{CB310970-FEBB-7B4C-8C75-ADDC0220B2C8}" type="pres">
      <dgm:prSet presAssocID="{BB844A51-67FE-4EF1-8D1E-47EA1D67661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694D3A94-02CB-C643-8719-01B564510FC6}" type="pres">
      <dgm:prSet presAssocID="{E545CAF0-4450-4F9F-896B-FBAE60561567}" presName="thickLine" presStyleLbl="alignNode1" presStyleIdx="0" presStyleCnt="6"/>
      <dgm:spPr/>
    </dgm:pt>
    <dgm:pt modelId="{22C97CDF-890F-1C4B-BB13-3F52777E169D}" type="pres">
      <dgm:prSet presAssocID="{E545CAF0-4450-4F9F-896B-FBAE60561567}" presName="horz1" presStyleCnt="0"/>
      <dgm:spPr/>
    </dgm:pt>
    <dgm:pt modelId="{DBA07381-5EBB-2F40-81CE-4B1BAEE543BC}" type="pres">
      <dgm:prSet presAssocID="{E545CAF0-4450-4F9F-896B-FBAE60561567}" presName="tx1" presStyleLbl="revTx" presStyleIdx="0" presStyleCnt="6"/>
      <dgm:spPr/>
      <dgm:t>
        <a:bodyPr/>
        <a:lstStyle/>
        <a:p>
          <a:endParaRPr lang="pt-BR"/>
        </a:p>
      </dgm:t>
    </dgm:pt>
    <dgm:pt modelId="{DB565D2E-6CE9-C64D-8F50-14162F4EB36F}" type="pres">
      <dgm:prSet presAssocID="{E545CAF0-4450-4F9F-896B-FBAE60561567}" presName="vert1" presStyleCnt="0"/>
      <dgm:spPr/>
    </dgm:pt>
    <dgm:pt modelId="{3DFE1314-D8DF-A745-BA1C-9CC4B35F5E79}" type="pres">
      <dgm:prSet presAssocID="{A883EB5F-ADC3-4F86-A880-7632F7EDB37F}" presName="thickLine" presStyleLbl="alignNode1" presStyleIdx="1" presStyleCnt="6"/>
      <dgm:spPr/>
    </dgm:pt>
    <dgm:pt modelId="{67A4CE6B-1D73-934B-B0A2-EFCBB0F3C767}" type="pres">
      <dgm:prSet presAssocID="{A883EB5F-ADC3-4F86-A880-7632F7EDB37F}" presName="horz1" presStyleCnt="0"/>
      <dgm:spPr/>
    </dgm:pt>
    <dgm:pt modelId="{2E0DB0EF-6FC0-3E45-9570-9DBC711B0BDD}" type="pres">
      <dgm:prSet presAssocID="{A883EB5F-ADC3-4F86-A880-7632F7EDB37F}" presName="tx1" presStyleLbl="revTx" presStyleIdx="1" presStyleCnt="6"/>
      <dgm:spPr/>
      <dgm:t>
        <a:bodyPr/>
        <a:lstStyle/>
        <a:p>
          <a:endParaRPr lang="pt-BR"/>
        </a:p>
      </dgm:t>
    </dgm:pt>
    <dgm:pt modelId="{A398BE52-2355-8B47-ACFF-91C1234A969D}" type="pres">
      <dgm:prSet presAssocID="{A883EB5F-ADC3-4F86-A880-7632F7EDB37F}" presName="vert1" presStyleCnt="0"/>
      <dgm:spPr/>
    </dgm:pt>
    <dgm:pt modelId="{EB557E5E-5655-914D-8216-8E3B980B7D31}" type="pres">
      <dgm:prSet presAssocID="{2646356E-D6F3-40DC-B25B-2EE90EF89025}" presName="thickLine" presStyleLbl="alignNode1" presStyleIdx="2" presStyleCnt="6"/>
      <dgm:spPr/>
    </dgm:pt>
    <dgm:pt modelId="{7F53CB77-53D7-364F-988E-8F39547BAC64}" type="pres">
      <dgm:prSet presAssocID="{2646356E-D6F3-40DC-B25B-2EE90EF89025}" presName="horz1" presStyleCnt="0"/>
      <dgm:spPr/>
    </dgm:pt>
    <dgm:pt modelId="{0B690452-65BD-074D-BA47-7475290011AE}" type="pres">
      <dgm:prSet presAssocID="{2646356E-D6F3-40DC-B25B-2EE90EF89025}" presName="tx1" presStyleLbl="revTx" presStyleIdx="2" presStyleCnt="6"/>
      <dgm:spPr/>
      <dgm:t>
        <a:bodyPr/>
        <a:lstStyle/>
        <a:p>
          <a:endParaRPr lang="pt-BR"/>
        </a:p>
      </dgm:t>
    </dgm:pt>
    <dgm:pt modelId="{32B0CB21-6415-8940-8987-1B69617F6599}" type="pres">
      <dgm:prSet presAssocID="{2646356E-D6F3-40DC-B25B-2EE90EF89025}" presName="vert1" presStyleCnt="0"/>
      <dgm:spPr/>
    </dgm:pt>
    <dgm:pt modelId="{11753ADA-9BC9-9F40-904C-99CAC9ABD402}" type="pres">
      <dgm:prSet presAssocID="{613198D9-5166-49C9-9538-E3AA7DEB3CB2}" presName="thickLine" presStyleLbl="alignNode1" presStyleIdx="3" presStyleCnt="6"/>
      <dgm:spPr/>
    </dgm:pt>
    <dgm:pt modelId="{4948B5E9-EFE9-DB46-839E-267CA863C93D}" type="pres">
      <dgm:prSet presAssocID="{613198D9-5166-49C9-9538-E3AA7DEB3CB2}" presName="horz1" presStyleCnt="0"/>
      <dgm:spPr/>
    </dgm:pt>
    <dgm:pt modelId="{EE13992F-E085-7E40-A08D-2875CC8CAB15}" type="pres">
      <dgm:prSet presAssocID="{613198D9-5166-49C9-9538-E3AA7DEB3CB2}" presName="tx1" presStyleLbl="revTx" presStyleIdx="3" presStyleCnt="6"/>
      <dgm:spPr/>
      <dgm:t>
        <a:bodyPr/>
        <a:lstStyle/>
        <a:p>
          <a:endParaRPr lang="pt-BR"/>
        </a:p>
      </dgm:t>
    </dgm:pt>
    <dgm:pt modelId="{8ED6D655-2604-274E-ABAB-7695A60A4BB4}" type="pres">
      <dgm:prSet presAssocID="{613198D9-5166-49C9-9538-E3AA7DEB3CB2}" presName="vert1" presStyleCnt="0"/>
      <dgm:spPr/>
    </dgm:pt>
    <dgm:pt modelId="{84218EB8-34CF-4E46-83B5-D9FF9E318F48}" type="pres">
      <dgm:prSet presAssocID="{4A367D5C-BEA2-4879-AA1E-C3646383BF8E}" presName="thickLine" presStyleLbl="alignNode1" presStyleIdx="4" presStyleCnt="6"/>
      <dgm:spPr/>
    </dgm:pt>
    <dgm:pt modelId="{E45E7CBE-ABCC-2649-8A6E-2415BC33E903}" type="pres">
      <dgm:prSet presAssocID="{4A367D5C-BEA2-4879-AA1E-C3646383BF8E}" presName="horz1" presStyleCnt="0"/>
      <dgm:spPr/>
    </dgm:pt>
    <dgm:pt modelId="{77F26A2A-64A4-E344-A947-100DB6B79768}" type="pres">
      <dgm:prSet presAssocID="{4A367D5C-BEA2-4879-AA1E-C3646383BF8E}" presName="tx1" presStyleLbl="revTx" presStyleIdx="4" presStyleCnt="6"/>
      <dgm:spPr/>
      <dgm:t>
        <a:bodyPr/>
        <a:lstStyle/>
        <a:p>
          <a:endParaRPr lang="pt-BR"/>
        </a:p>
      </dgm:t>
    </dgm:pt>
    <dgm:pt modelId="{1A461B99-3227-D94E-88DB-D3E2FEE2A6CC}" type="pres">
      <dgm:prSet presAssocID="{4A367D5C-BEA2-4879-AA1E-C3646383BF8E}" presName="vert1" presStyleCnt="0"/>
      <dgm:spPr/>
    </dgm:pt>
    <dgm:pt modelId="{8FAEB583-554B-224F-AA37-75EB7D58F6DB}" type="pres">
      <dgm:prSet presAssocID="{F1292661-C134-40DD-8F82-389EBDB48630}" presName="thickLine" presStyleLbl="alignNode1" presStyleIdx="5" presStyleCnt="6"/>
      <dgm:spPr/>
    </dgm:pt>
    <dgm:pt modelId="{91262BD7-4049-8B44-B4B8-1670781FFD0F}" type="pres">
      <dgm:prSet presAssocID="{F1292661-C134-40DD-8F82-389EBDB48630}" presName="horz1" presStyleCnt="0"/>
      <dgm:spPr/>
    </dgm:pt>
    <dgm:pt modelId="{D3CC97B5-392A-334E-8290-F87B0D9A37CD}" type="pres">
      <dgm:prSet presAssocID="{F1292661-C134-40DD-8F82-389EBDB48630}" presName="tx1" presStyleLbl="revTx" presStyleIdx="5" presStyleCnt="6"/>
      <dgm:spPr/>
      <dgm:t>
        <a:bodyPr/>
        <a:lstStyle/>
        <a:p>
          <a:endParaRPr lang="pt-BR"/>
        </a:p>
      </dgm:t>
    </dgm:pt>
    <dgm:pt modelId="{21B19901-05BE-EA49-AF4C-45C6983FA930}" type="pres">
      <dgm:prSet presAssocID="{F1292661-C134-40DD-8F82-389EBDB48630}" presName="vert1" presStyleCnt="0"/>
      <dgm:spPr/>
    </dgm:pt>
  </dgm:ptLst>
  <dgm:cxnLst>
    <dgm:cxn modelId="{E9BA7167-8E5E-49F7-98CF-E3DA7F6BB5E0}" srcId="{BB844A51-67FE-4EF1-8D1E-47EA1D676614}" destId="{2646356E-D6F3-40DC-B25B-2EE90EF89025}" srcOrd="2" destOrd="0" parTransId="{92FC7037-5CD8-4E22-9003-E241BC71CA05}" sibTransId="{AEEC6529-06B7-4763-BCB8-6B3EFDBB370E}"/>
    <dgm:cxn modelId="{D9675556-6344-5C45-949D-8DC3AF1C8E29}" type="presOf" srcId="{2646356E-D6F3-40DC-B25B-2EE90EF89025}" destId="{0B690452-65BD-074D-BA47-7475290011AE}" srcOrd="0" destOrd="0" presId="urn:microsoft.com/office/officeart/2008/layout/LinedList"/>
    <dgm:cxn modelId="{BEB0F9D2-7C97-48D0-965B-7EA337E5C8AD}" srcId="{BB844A51-67FE-4EF1-8D1E-47EA1D676614}" destId="{F1292661-C134-40DD-8F82-389EBDB48630}" srcOrd="5" destOrd="0" parTransId="{7495C293-81DC-4357-B1FA-BC8E54DF348B}" sibTransId="{18195725-FD26-4DE5-84C9-14716CB86C57}"/>
    <dgm:cxn modelId="{4ED98B86-A9E5-3D40-A17E-4182C9BAD469}" type="presOf" srcId="{A883EB5F-ADC3-4F86-A880-7632F7EDB37F}" destId="{2E0DB0EF-6FC0-3E45-9570-9DBC711B0BDD}" srcOrd="0" destOrd="0" presId="urn:microsoft.com/office/officeart/2008/layout/LinedList"/>
    <dgm:cxn modelId="{48A7CD7A-7278-474C-AB96-D04EE5337B70}" type="presOf" srcId="{BB844A51-67FE-4EF1-8D1E-47EA1D676614}" destId="{CB310970-FEBB-7B4C-8C75-ADDC0220B2C8}" srcOrd="0" destOrd="0" presId="urn:microsoft.com/office/officeart/2008/layout/LinedList"/>
    <dgm:cxn modelId="{E26189FB-BE81-D84A-9561-40E85D9771D7}" type="presOf" srcId="{4A367D5C-BEA2-4879-AA1E-C3646383BF8E}" destId="{77F26A2A-64A4-E344-A947-100DB6B79768}" srcOrd="0" destOrd="0" presId="urn:microsoft.com/office/officeart/2008/layout/LinedList"/>
    <dgm:cxn modelId="{5A00DF72-1799-489A-B68F-174C4F6FA3F6}" srcId="{BB844A51-67FE-4EF1-8D1E-47EA1D676614}" destId="{613198D9-5166-49C9-9538-E3AA7DEB3CB2}" srcOrd="3" destOrd="0" parTransId="{29D7C442-9B82-4B19-B2E4-7FDFD6383FB9}" sibTransId="{96565F71-92F9-4D16-B44A-3D66C1316686}"/>
    <dgm:cxn modelId="{2156CF13-20AA-47B6-A25A-FA89EF3D5EEB}" srcId="{BB844A51-67FE-4EF1-8D1E-47EA1D676614}" destId="{4A367D5C-BEA2-4879-AA1E-C3646383BF8E}" srcOrd="4" destOrd="0" parTransId="{155565B5-2FA6-4610-9B90-29013BD09DDC}" sibTransId="{AFC20505-8963-4B91-901D-F3BC0B12C161}"/>
    <dgm:cxn modelId="{BF83B5F0-313B-4AEA-AF8A-D4B3D0519193}" srcId="{BB844A51-67FE-4EF1-8D1E-47EA1D676614}" destId="{E545CAF0-4450-4F9F-896B-FBAE60561567}" srcOrd="0" destOrd="0" parTransId="{132836DC-40B7-4726-9AED-16C9945353A4}" sibTransId="{70AD4C24-D2E2-4E83-83D0-B15AE040B0AA}"/>
    <dgm:cxn modelId="{0FD9D2E0-D9CE-4F41-9649-2B6811D1D1C1}" type="presOf" srcId="{613198D9-5166-49C9-9538-E3AA7DEB3CB2}" destId="{EE13992F-E085-7E40-A08D-2875CC8CAB15}" srcOrd="0" destOrd="0" presId="urn:microsoft.com/office/officeart/2008/layout/LinedList"/>
    <dgm:cxn modelId="{53C19B6E-E71A-7840-98CF-B412610F4235}" type="presOf" srcId="{F1292661-C134-40DD-8F82-389EBDB48630}" destId="{D3CC97B5-392A-334E-8290-F87B0D9A37CD}" srcOrd="0" destOrd="0" presId="urn:microsoft.com/office/officeart/2008/layout/LinedList"/>
    <dgm:cxn modelId="{C954BBDE-B507-433F-B6AC-900C757F2CA7}" srcId="{BB844A51-67FE-4EF1-8D1E-47EA1D676614}" destId="{A883EB5F-ADC3-4F86-A880-7632F7EDB37F}" srcOrd="1" destOrd="0" parTransId="{58359F95-ADD7-4E1E-8738-85D0CFD5CDCC}" sibTransId="{50836864-3065-4920-AE9F-A6834F5A7FDE}"/>
    <dgm:cxn modelId="{F3DEB074-9268-D142-9944-41FCB9235634}" type="presOf" srcId="{E545CAF0-4450-4F9F-896B-FBAE60561567}" destId="{DBA07381-5EBB-2F40-81CE-4B1BAEE543BC}" srcOrd="0" destOrd="0" presId="urn:microsoft.com/office/officeart/2008/layout/LinedList"/>
    <dgm:cxn modelId="{3FB3DCE8-813C-344A-A246-CEAB4C66004C}" type="presParOf" srcId="{CB310970-FEBB-7B4C-8C75-ADDC0220B2C8}" destId="{694D3A94-02CB-C643-8719-01B564510FC6}" srcOrd="0" destOrd="0" presId="urn:microsoft.com/office/officeart/2008/layout/LinedList"/>
    <dgm:cxn modelId="{4CDC4EBD-715F-784A-B23F-2EAB9D992B2C}" type="presParOf" srcId="{CB310970-FEBB-7B4C-8C75-ADDC0220B2C8}" destId="{22C97CDF-890F-1C4B-BB13-3F52777E169D}" srcOrd="1" destOrd="0" presId="urn:microsoft.com/office/officeart/2008/layout/LinedList"/>
    <dgm:cxn modelId="{510DF0FC-A49C-4445-8740-93EE6CE73EE5}" type="presParOf" srcId="{22C97CDF-890F-1C4B-BB13-3F52777E169D}" destId="{DBA07381-5EBB-2F40-81CE-4B1BAEE543BC}" srcOrd="0" destOrd="0" presId="urn:microsoft.com/office/officeart/2008/layout/LinedList"/>
    <dgm:cxn modelId="{C696B2B1-7F69-BE4F-B366-FAED8A5F539F}" type="presParOf" srcId="{22C97CDF-890F-1C4B-BB13-3F52777E169D}" destId="{DB565D2E-6CE9-C64D-8F50-14162F4EB36F}" srcOrd="1" destOrd="0" presId="urn:microsoft.com/office/officeart/2008/layout/LinedList"/>
    <dgm:cxn modelId="{0F4E2C31-6542-994F-95F1-76EF05C05599}" type="presParOf" srcId="{CB310970-FEBB-7B4C-8C75-ADDC0220B2C8}" destId="{3DFE1314-D8DF-A745-BA1C-9CC4B35F5E79}" srcOrd="2" destOrd="0" presId="urn:microsoft.com/office/officeart/2008/layout/LinedList"/>
    <dgm:cxn modelId="{4CC3FBD4-F978-524C-A00D-3688A2DEC076}" type="presParOf" srcId="{CB310970-FEBB-7B4C-8C75-ADDC0220B2C8}" destId="{67A4CE6B-1D73-934B-B0A2-EFCBB0F3C767}" srcOrd="3" destOrd="0" presId="urn:microsoft.com/office/officeart/2008/layout/LinedList"/>
    <dgm:cxn modelId="{C5F04699-6759-764A-9EB0-36C3AE8E3870}" type="presParOf" srcId="{67A4CE6B-1D73-934B-B0A2-EFCBB0F3C767}" destId="{2E0DB0EF-6FC0-3E45-9570-9DBC711B0BDD}" srcOrd="0" destOrd="0" presId="urn:microsoft.com/office/officeart/2008/layout/LinedList"/>
    <dgm:cxn modelId="{2C00C2B6-321C-C346-824C-7F026244F7CB}" type="presParOf" srcId="{67A4CE6B-1D73-934B-B0A2-EFCBB0F3C767}" destId="{A398BE52-2355-8B47-ACFF-91C1234A969D}" srcOrd="1" destOrd="0" presId="urn:microsoft.com/office/officeart/2008/layout/LinedList"/>
    <dgm:cxn modelId="{66D9AF68-665D-E649-9950-8393677B1C8B}" type="presParOf" srcId="{CB310970-FEBB-7B4C-8C75-ADDC0220B2C8}" destId="{EB557E5E-5655-914D-8216-8E3B980B7D31}" srcOrd="4" destOrd="0" presId="urn:microsoft.com/office/officeart/2008/layout/LinedList"/>
    <dgm:cxn modelId="{2E65A977-21A1-7941-8D8D-B5F9DF8933E5}" type="presParOf" srcId="{CB310970-FEBB-7B4C-8C75-ADDC0220B2C8}" destId="{7F53CB77-53D7-364F-988E-8F39547BAC64}" srcOrd="5" destOrd="0" presId="urn:microsoft.com/office/officeart/2008/layout/LinedList"/>
    <dgm:cxn modelId="{6BD12709-7E7B-3941-A86B-1FEAA4D8D647}" type="presParOf" srcId="{7F53CB77-53D7-364F-988E-8F39547BAC64}" destId="{0B690452-65BD-074D-BA47-7475290011AE}" srcOrd="0" destOrd="0" presId="urn:microsoft.com/office/officeart/2008/layout/LinedList"/>
    <dgm:cxn modelId="{38C27CF0-317C-A04C-9EDE-E83DD9696FA1}" type="presParOf" srcId="{7F53CB77-53D7-364F-988E-8F39547BAC64}" destId="{32B0CB21-6415-8940-8987-1B69617F6599}" srcOrd="1" destOrd="0" presId="urn:microsoft.com/office/officeart/2008/layout/LinedList"/>
    <dgm:cxn modelId="{FDF47B2A-FEE7-9947-8C7D-A6F0B61FD5B7}" type="presParOf" srcId="{CB310970-FEBB-7B4C-8C75-ADDC0220B2C8}" destId="{11753ADA-9BC9-9F40-904C-99CAC9ABD402}" srcOrd="6" destOrd="0" presId="urn:microsoft.com/office/officeart/2008/layout/LinedList"/>
    <dgm:cxn modelId="{4D8A8B38-A9DC-6146-9FF1-656D3ACA3130}" type="presParOf" srcId="{CB310970-FEBB-7B4C-8C75-ADDC0220B2C8}" destId="{4948B5E9-EFE9-DB46-839E-267CA863C93D}" srcOrd="7" destOrd="0" presId="urn:microsoft.com/office/officeart/2008/layout/LinedList"/>
    <dgm:cxn modelId="{3748DEC8-8219-0344-8ED0-D7C8B7D3C141}" type="presParOf" srcId="{4948B5E9-EFE9-DB46-839E-267CA863C93D}" destId="{EE13992F-E085-7E40-A08D-2875CC8CAB15}" srcOrd="0" destOrd="0" presId="urn:microsoft.com/office/officeart/2008/layout/LinedList"/>
    <dgm:cxn modelId="{5DBF7943-00EE-B544-BCEB-90A2DA95EF13}" type="presParOf" srcId="{4948B5E9-EFE9-DB46-839E-267CA863C93D}" destId="{8ED6D655-2604-274E-ABAB-7695A60A4BB4}" srcOrd="1" destOrd="0" presId="urn:microsoft.com/office/officeart/2008/layout/LinedList"/>
    <dgm:cxn modelId="{DF9C5D5E-D07B-E243-A3D1-E84931DDBA0B}" type="presParOf" srcId="{CB310970-FEBB-7B4C-8C75-ADDC0220B2C8}" destId="{84218EB8-34CF-4E46-83B5-D9FF9E318F48}" srcOrd="8" destOrd="0" presId="urn:microsoft.com/office/officeart/2008/layout/LinedList"/>
    <dgm:cxn modelId="{EB1C4197-69B3-2A44-AE84-7D5A925E98EE}" type="presParOf" srcId="{CB310970-FEBB-7B4C-8C75-ADDC0220B2C8}" destId="{E45E7CBE-ABCC-2649-8A6E-2415BC33E903}" srcOrd="9" destOrd="0" presId="urn:microsoft.com/office/officeart/2008/layout/LinedList"/>
    <dgm:cxn modelId="{96A97E33-4EC4-2643-947C-75B13C181748}" type="presParOf" srcId="{E45E7CBE-ABCC-2649-8A6E-2415BC33E903}" destId="{77F26A2A-64A4-E344-A947-100DB6B79768}" srcOrd="0" destOrd="0" presId="urn:microsoft.com/office/officeart/2008/layout/LinedList"/>
    <dgm:cxn modelId="{D8D4FD55-1C96-974C-A65A-F5404111ACB9}" type="presParOf" srcId="{E45E7CBE-ABCC-2649-8A6E-2415BC33E903}" destId="{1A461B99-3227-D94E-88DB-D3E2FEE2A6CC}" srcOrd="1" destOrd="0" presId="urn:microsoft.com/office/officeart/2008/layout/LinedList"/>
    <dgm:cxn modelId="{DC46C21D-28AB-7242-8C02-5951FDD7C9FC}" type="presParOf" srcId="{CB310970-FEBB-7B4C-8C75-ADDC0220B2C8}" destId="{8FAEB583-554B-224F-AA37-75EB7D58F6DB}" srcOrd="10" destOrd="0" presId="urn:microsoft.com/office/officeart/2008/layout/LinedList"/>
    <dgm:cxn modelId="{4037884C-AB66-5849-991A-DFA5F91628E8}" type="presParOf" srcId="{CB310970-FEBB-7B4C-8C75-ADDC0220B2C8}" destId="{91262BD7-4049-8B44-B4B8-1670781FFD0F}" srcOrd="11" destOrd="0" presId="urn:microsoft.com/office/officeart/2008/layout/LinedList"/>
    <dgm:cxn modelId="{A6E8652E-4494-0841-BBBF-E1EFA6A7CA75}" type="presParOf" srcId="{91262BD7-4049-8B44-B4B8-1670781FFD0F}" destId="{D3CC97B5-392A-334E-8290-F87B0D9A37CD}" srcOrd="0" destOrd="0" presId="urn:microsoft.com/office/officeart/2008/layout/LinedList"/>
    <dgm:cxn modelId="{1460F79A-E11C-0848-8152-F3C7EB2F40B4}" type="presParOf" srcId="{91262BD7-4049-8B44-B4B8-1670781FFD0F}" destId="{21B19901-05BE-EA49-AF4C-45C6983FA93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3BB6D6-BF8D-451A-B087-38338A281E5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D88F913-9DB5-4DD3-84BE-DF4FA769F610}">
      <dgm:prSet custT="1"/>
      <dgm:spPr/>
      <dgm:t>
        <a:bodyPr/>
        <a:lstStyle/>
        <a:p>
          <a:r>
            <a:rPr lang="en-US" sz="2800" b="1" i="1" dirty="0" err="1"/>
            <a:t>Desafios</a:t>
          </a:r>
          <a:r>
            <a:rPr lang="en-US" sz="2800" b="1" i="1" dirty="0"/>
            <a:t> e </a:t>
          </a:r>
          <a:r>
            <a:rPr lang="en-US" sz="2800" b="1" i="1" dirty="0" err="1"/>
            <a:t>premissas</a:t>
          </a:r>
          <a:endParaRPr lang="en-US" sz="2800" dirty="0"/>
        </a:p>
      </dgm:t>
    </dgm:pt>
    <dgm:pt modelId="{47893557-90BC-4B13-AFA5-9101EE54786A}" type="parTrans" cxnId="{6BA6E187-F672-487F-9B37-71AB42D61C97}">
      <dgm:prSet/>
      <dgm:spPr/>
      <dgm:t>
        <a:bodyPr/>
        <a:lstStyle/>
        <a:p>
          <a:endParaRPr lang="en-US"/>
        </a:p>
      </dgm:t>
    </dgm:pt>
    <dgm:pt modelId="{FAAA1159-5A72-4261-A5EF-C30C7ECE8302}" type="sibTrans" cxnId="{6BA6E187-F672-487F-9B37-71AB42D61C97}">
      <dgm:prSet/>
      <dgm:spPr/>
      <dgm:t>
        <a:bodyPr/>
        <a:lstStyle/>
        <a:p>
          <a:endParaRPr lang="en-US"/>
        </a:p>
      </dgm:t>
    </dgm:pt>
    <dgm:pt modelId="{2DB162B6-4A06-4B2F-A12C-D770592F6BE9}">
      <dgm:prSet custT="1"/>
      <dgm:spPr/>
      <dgm:t>
        <a:bodyPr/>
        <a:lstStyle/>
        <a:p>
          <a:r>
            <a:rPr lang="en-US" sz="2400" dirty="0"/>
            <a:t>► </a:t>
          </a:r>
          <a:r>
            <a:rPr lang="en-US" sz="2400" i="1" dirty="0"/>
            <a:t>Bundle </a:t>
          </a:r>
          <a:r>
            <a:rPr lang="en-US" sz="2400" dirty="0"/>
            <a:t> </a:t>
          </a:r>
          <a:r>
            <a:rPr lang="en-US" sz="2400" dirty="0" err="1"/>
            <a:t>sem</a:t>
          </a:r>
          <a:r>
            <a:rPr lang="en-US" sz="2400" dirty="0"/>
            <a:t> </a:t>
          </a:r>
          <a:r>
            <a:rPr lang="en-US" sz="2400" dirty="0" err="1"/>
            <a:t>critério</a:t>
          </a:r>
          <a:r>
            <a:rPr lang="en-US" sz="2400" dirty="0"/>
            <a:t> de </a:t>
          </a:r>
          <a:r>
            <a:rPr lang="en-US" sz="2400" dirty="0" err="1"/>
            <a:t>qualidade</a:t>
          </a:r>
          <a:r>
            <a:rPr lang="en-US" sz="2400" dirty="0"/>
            <a:t> </a:t>
          </a:r>
          <a:r>
            <a:rPr lang="en-US" sz="2400" dirty="0" err="1"/>
            <a:t>ou</a:t>
          </a:r>
          <a:r>
            <a:rPr lang="en-US" sz="2400" dirty="0"/>
            <a:t>   valor , </a:t>
          </a:r>
          <a:r>
            <a:rPr lang="en-US" sz="2400" dirty="0" err="1"/>
            <a:t>gera</a:t>
          </a:r>
          <a:r>
            <a:rPr lang="en-US" sz="2400" dirty="0"/>
            <a:t> </a:t>
          </a:r>
          <a:r>
            <a:rPr lang="en-US" sz="2400" dirty="0" err="1"/>
            <a:t>subtratamento</a:t>
          </a:r>
          <a:r>
            <a:rPr lang="en-US" sz="2400" dirty="0"/>
            <a:t> e </a:t>
          </a:r>
          <a:r>
            <a:rPr lang="en-US" sz="2400" dirty="0" err="1"/>
            <a:t>seleção</a:t>
          </a:r>
          <a:r>
            <a:rPr lang="en-US" sz="2400" dirty="0"/>
            <a:t> de </a:t>
          </a:r>
          <a:r>
            <a:rPr lang="en-US" sz="2400" dirty="0" err="1"/>
            <a:t>risco</a:t>
          </a:r>
          <a:endParaRPr lang="en-US" sz="2400" dirty="0"/>
        </a:p>
      </dgm:t>
    </dgm:pt>
    <dgm:pt modelId="{0286CBDD-B9EF-4F77-A1AE-C09642C467FE}" type="parTrans" cxnId="{AD4938E5-45FC-4F4E-AEEB-DBC0B8B261AD}">
      <dgm:prSet/>
      <dgm:spPr/>
      <dgm:t>
        <a:bodyPr/>
        <a:lstStyle/>
        <a:p>
          <a:endParaRPr lang="en-US"/>
        </a:p>
      </dgm:t>
    </dgm:pt>
    <dgm:pt modelId="{3A8B4B10-666E-48DB-9A1C-179DF630A4BB}" type="sibTrans" cxnId="{AD4938E5-45FC-4F4E-AEEB-DBC0B8B261AD}">
      <dgm:prSet/>
      <dgm:spPr/>
      <dgm:t>
        <a:bodyPr/>
        <a:lstStyle/>
        <a:p>
          <a:endParaRPr lang="en-US"/>
        </a:p>
      </dgm:t>
    </dgm:pt>
    <dgm:pt modelId="{295167F0-01E6-4046-A09F-4A63C0A0B34D}">
      <dgm:prSet custT="1"/>
      <dgm:spPr/>
      <dgm:t>
        <a:bodyPr/>
        <a:lstStyle/>
        <a:p>
          <a:r>
            <a:rPr lang="en-US" sz="2400" dirty="0"/>
            <a:t>► </a:t>
          </a:r>
          <a:r>
            <a:rPr lang="en-US" sz="2400" dirty="0" err="1"/>
            <a:t>Métricas</a:t>
          </a:r>
          <a:r>
            <a:rPr lang="en-US" sz="2400" dirty="0"/>
            <a:t> </a:t>
          </a:r>
          <a:r>
            <a:rPr lang="en-US" sz="2400" dirty="0" err="1"/>
            <a:t>dependem</a:t>
          </a:r>
          <a:r>
            <a:rPr lang="en-US" sz="2400" dirty="0"/>
            <a:t> da </a:t>
          </a:r>
          <a:r>
            <a:rPr lang="en-US" sz="2400" dirty="0" err="1"/>
            <a:t>interoparabilidade</a:t>
          </a:r>
          <a:r>
            <a:rPr lang="en-US" sz="2400" dirty="0"/>
            <a:t> e rigor </a:t>
          </a:r>
          <a:r>
            <a:rPr lang="en-US" sz="2400" dirty="0" err="1"/>
            <a:t>científico</a:t>
          </a:r>
          <a:endParaRPr lang="en-US" sz="2400" dirty="0"/>
        </a:p>
      </dgm:t>
    </dgm:pt>
    <dgm:pt modelId="{3F5BF805-B484-41B3-92FE-917923A2909C}" type="parTrans" cxnId="{4A40EB8A-01A0-4A81-BF74-BFDF58E42906}">
      <dgm:prSet/>
      <dgm:spPr/>
      <dgm:t>
        <a:bodyPr/>
        <a:lstStyle/>
        <a:p>
          <a:endParaRPr lang="en-US"/>
        </a:p>
      </dgm:t>
    </dgm:pt>
    <dgm:pt modelId="{DAA65EF3-C935-4B2F-962F-FCAAF3AD28B7}" type="sibTrans" cxnId="{4A40EB8A-01A0-4A81-BF74-BFDF58E42906}">
      <dgm:prSet/>
      <dgm:spPr/>
      <dgm:t>
        <a:bodyPr/>
        <a:lstStyle/>
        <a:p>
          <a:endParaRPr lang="en-US"/>
        </a:p>
      </dgm:t>
    </dgm:pt>
    <dgm:pt modelId="{239E660A-A59E-449B-B822-A789118DEDA4}">
      <dgm:prSet custT="1"/>
      <dgm:spPr/>
      <dgm:t>
        <a:bodyPr/>
        <a:lstStyle/>
        <a:p>
          <a:r>
            <a:rPr lang="en-US" sz="2400" dirty="0"/>
            <a:t>► </a:t>
          </a:r>
          <a:r>
            <a:rPr lang="en-US" sz="2400" dirty="0" err="1"/>
            <a:t>Maturidade</a:t>
          </a:r>
          <a:r>
            <a:rPr lang="en-US" sz="2400" dirty="0"/>
            <a:t> dos </a:t>
          </a:r>
          <a:r>
            <a:rPr lang="en-US" sz="2400" dirty="0" err="1"/>
            <a:t>prestador</a:t>
          </a:r>
          <a:r>
            <a:rPr lang="en-US" sz="2400" dirty="0"/>
            <a:t> e gestor para </a:t>
          </a:r>
          <a:r>
            <a:rPr lang="en-US" sz="2400" dirty="0" err="1"/>
            <a:t>assumir</a:t>
          </a:r>
          <a:r>
            <a:rPr lang="en-US" sz="2400" dirty="0"/>
            <a:t> </a:t>
          </a:r>
          <a:r>
            <a:rPr lang="en-US" sz="2400" dirty="0" err="1"/>
            <a:t>risco</a:t>
          </a:r>
          <a:endParaRPr lang="en-US" sz="2400" dirty="0"/>
        </a:p>
      </dgm:t>
    </dgm:pt>
    <dgm:pt modelId="{F750DAFB-4B09-4E6A-ACFE-BD3674272C44}" type="parTrans" cxnId="{83AD6C56-9FBD-49A5-9EC1-D8FDF8B64841}">
      <dgm:prSet/>
      <dgm:spPr/>
      <dgm:t>
        <a:bodyPr/>
        <a:lstStyle/>
        <a:p>
          <a:endParaRPr lang="en-US"/>
        </a:p>
      </dgm:t>
    </dgm:pt>
    <dgm:pt modelId="{F92E5391-A875-40F8-9E11-A29F2F1D9D1A}" type="sibTrans" cxnId="{83AD6C56-9FBD-49A5-9EC1-D8FDF8B64841}">
      <dgm:prSet/>
      <dgm:spPr/>
      <dgm:t>
        <a:bodyPr/>
        <a:lstStyle/>
        <a:p>
          <a:endParaRPr lang="en-US"/>
        </a:p>
      </dgm:t>
    </dgm:pt>
    <dgm:pt modelId="{43380627-6D26-4F80-BF04-E97187A4FE45}">
      <dgm:prSet custT="1"/>
      <dgm:spPr/>
      <dgm:t>
        <a:bodyPr/>
        <a:lstStyle/>
        <a:p>
          <a:r>
            <a:rPr lang="en-US" sz="2400" dirty="0"/>
            <a:t>► </a:t>
          </a:r>
          <a:r>
            <a:rPr lang="en-US" sz="2400" dirty="0" err="1"/>
            <a:t>Evitar</a:t>
          </a:r>
          <a:r>
            <a:rPr lang="en-US" sz="2400" dirty="0"/>
            <a:t>  </a:t>
          </a:r>
          <a:r>
            <a:rPr lang="en-US" sz="2400" dirty="0" err="1"/>
            <a:t>exclusão</a:t>
          </a:r>
          <a:r>
            <a:rPr lang="en-US" sz="2400" dirty="0"/>
            <a:t>  , </a:t>
          </a:r>
          <a:r>
            <a:rPr lang="en-US" sz="2400" dirty="0" err="1"/>
            <a:t>permitindo</a:t>
          </a:r>
          <a:r>
            <a:rPr lang="en-US" sz="2400" dirty="0"/>
            <a:t> </a:t>
          </a:r>
          <a:r>
            <a:rPr lang="en-US" sz="2400" dirty="0" err="1"/>
            <a:t>transição</a:t>
          </a:r>
          <a:endParaRPr lang="en-US" sz="2400" dirty="0"/>
        </a:p>
      </dgm:t>
    </dgm:pt>
    <dgm:pt modelId="{DC0539D0-C928-4FAA-91A5-72F7346B520E}" type="parTrans" cxnId="{A6322FD7-EEA0-49CC-AFDE-799A9F5CCCA4}">
      <dgm:prSet/>
      <dgm:spPr/>
      <dgm:t>
        <a:bodyPr/>
        <a:lstStyle/>
        <a:p>
          <a:endParaRPr lang="en-US"/>
        </a:p>
      </dgm:t>
    </dgm:pt>
    <dgm:pt modelId="{1FAE7062-494A-4F3E-9713-5E1B19E7C018}" type="sibTrans" cxnId="{A6322FD7-EEA0-49CC-AFDE-799A9F5CCCA4}">
      <dgm:prSet/>
      <dgm:spPr/>
      <dgm:t>
        <a:bodyPr/>
        <a:lstStyle/>
        <a:p>
          <a:endParaRPr lang="en-US"/>
        </a:p>
      </dgm:t>
    </dgm:pt>
    <dgm:pt modelId="{33772FD7-7DA5-5D42-91DE-01BAE9F2B142}" type="pres">
      <dgm:prSet presAssocID="{343BB6D6-BF8D-451A-B087-38338A281E5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871AE517-2E41-C842-83D7-760FCEB5441A}" type="pres">
      <dgm:prSet presAssocID="{9D88F913-9DB5-4DD3-84BE-DF4FA769F610}" presName="thickLine" presStyleLbl="alignNode1" presStyleIdx="0" presStyleCnt="5"/>
      <dgm:spPr/>
    </dgm:pt>
    <dgm:pt modelId="{75EEF7D3-11D7-0D48-BA04-025B5D9EBDE7}" type="pres">
      <dgm:prSet presAssocID="{9D88F913-9DB5-4DD3-84BE-DF4FA769F610}" presName="horz1" presStyleCnt="0"/>
      <dgm:spPr/>
    </dgm:pt>
    <dgm:pt modelId="{4D8F6F58-B1C5-454B-8BBB-05C66C5A0593}" type="pres">
      <dgm:prSet presAssocID="{9D88F913-9DB5-4DD3-84BE-DF4FA769F610}" presName="tx1" presStyleLbl="revTx" presStyleIdx="0" presStyleCnt="5"/>
      <dgm:spPr/>
      <dgm:t>
        <a:bodyPr/>
        <a:lstStyle/>
        <a:p>
          <a:endParaRPr lang="pt-BR"/>
        </a:p>
      </dgm:t>
    </dgm:pt>
    <dgm:pt modelId="{E7E26C7F-7C6C-EA4A-8787-F0278D62DBB5}" type="pres">
      <dgm:prSet presAssocID="{9D88F913-9DB5-4DD3-84BE-DF4FA769F610}" presName="vert1" presStyleCnt="0"/>
      <dgm:spPr/>
    </dgm:pt>
    <dgm:pt modelId="{0B2BB2DC-8675-714A-A434-AB1649ADD7F2}" type="pres">
      <dgm:prSet presAssocID="{2DB162B6-4A06-4B2F-A12C-D770592F6BE9}" presName="thickLine" presStyleLbl="alignNode1" presStyleIdx="1" presStyleCnt="5"/>
      <dgm:spPr/>
    </dgm:pt>
    <dgm:pt modelId="{1BC17860-394D-604F-B43F-3BCFEB0AB716}" type="pres">
      <dgm:prSet presAssocID="{2DB162B6-4A06-4B2F-A12C-D770592F6BE9}" presName="horz1" presStyleCnt="0"/>
      <dgm:spPr/>
    </dgm:pt>
    <dgm:pt modelId="{F39C6772-B1FF-6443-AE90-284F2A42D6A6}" type="pres">
      <dgm:prSet presAssocID="{2DB162B6-4A06-4B2F-A12C-D770592F6BE9}" presName="tx1" presStyleLbl="revTx" presStyleIdx="1" presStyleCnt="5"/>
      <dgm:spPr/>
      <dgm:t>
        <a:bodyPr/>
        <a:lstStyle/>
        <a:p>
          <a:endParaRPr lang="pt-BR"/>
        </a:p>
      </dgm:t>
    </dgm:pt>
    <dgm:pt modelId="{642263CC-40CA-1443-AF71-97B13D081863}" type="pres">
      <dgm:prSet presAssocID="{2DB162B6-4A06-4B2F-A12C-D770592F6BE9}" presName="vert1" presStyleCnt="0"/>
      <dgm:spPr/>
    </dgm:pt>
    <dgm:pt modelId="{0865C918-A8BA-4048-BC20-831892A308CD}" type="pres">
      <dgm:prSet presAssocID="{295167F0-01E6-4046-A09F-4A63C0A0B34D}" presName="thickLine" presStyleLbl="alignNode1" presStyleIdx="2" presStyleCnt="5"/>
      <dgm:spPr/>
    </dgm:pt>
    <dgm:pt modelId="{0D721034-CD50-FD47-A0BA-17908E8B4011}" type="pres">
      <dgm:prSet presAssocID="{295167F0-01E6-4046-A09F-4A63C0A0B34D}" presName="horz1" presStyleCnt="0"/>
      <dgm:spPr/>
    </dgm:pt>
    <dgm:pt modelId="{0D1A6096-854F-6449-9959-56047694C5D1}" type="pres">
      <dgm:prSet presAssocID="{295167F0-01E6-4046-A09F-4A63C0A0B34D}" presName="tx1" presStyleLbl="revTx" presStyleIdx="2" presStyleCnt="5"/>
      <dgm:spPr/>
      <dgm:t>
        <a:bodyPr/>
        <a:lstStyle/>
        <a:p>
          <a:endParaRPr lang="pt-BR"/>
        </a:p>
      </dgm:t>
    </dgm:pt>
    <dgm:pt modelId="{C26D5954-7D1E-0841-B48F-685FAEEDD75D}" type="pres">
      <dgm:prSet presAssocID="{295167F0-01E6-4046-A09F-4A63C0A0B34D}" presName="vert1" presStyleCnt="0"/>
      <dgm:spPr/>
    </dgm:pt>
    <dgm:pt modelId="{4F759F11-A79B-9045-9847-CCB5C424593B}" type="pres">
      <dgm:prSet presAssocID="{239E660A-A59E-449B-B822-A789118DEDA4}" presName="thickLine" presStyleLbl="alignNode1" presStyleIdx="3" presStyleCnt="5"/>
      <dgm:spPr/>
    </dgm:pt>
    <dgm:pt modelId="{DD296352-9947-4E43-A355-5AE6C1F15898}" type="pres">
      <dgm:prSet presAssocID="{239E660A-A59E-449B-B822-A789118DEDA4}" presName="horz1" presStyleCnt="0"/>
      <dgm:spPr/>
    </dgm:pt>
    <dgm:pt modelId="{B9FE9137-BC80-BE42-9237-D8CD508AEFCA}" type="pres">
      <dgm:prSet presAssocID="{239E660A-A59E-449B-B822-A789118DEDA4}" presName="tx1" presStyleLbl="revTx" presStyleIdx="3" presStyleCnt="5"/>
      <dgm:spPr/>
      <dgm:t>
        <a:bodyPr/>
        <a:lstStyle/>
        <a:p>
          <a:endParaRPr lang="pt-BR"/>
        </a:p>
      </dgm:t>
    </dgm:pt>
    <dgm:pt modelId="{D693C421-06C5-B147-BEEE-F7EFB97E4A49}" type="pres">
      <dgm:prSet presAssocID="{239E660A-A59E-449B-B822-A789118DEDA4}" presName="vert1" presStyleCnt="0"/>
      <dgm:spPr/>
    </dgm:pt>
    <dgm:pt modelId="{541E0410-8CBC-0045-B6F5-B32423190B04}" type="pres">
      <dgm:prSet presAssocID="{43380627-6D26-4F80-BF04-E97187A4FE45}" presName="thickLine" presStyleLbl="alignNode1" presStyleIdx="4" presStyleCnt="5"/>
      <dgm:spPr/>
    </dgm:pt>
    <dgm:pt modelId="{12B51515-B7A2-3949-B236-E4A503A1EB83}" type="pres">
      <dgm:prSet presAssocID="{43380627-6D26-4F80-BF04-E97187A4FE45}" presName="horz1" presStyleCnt="0"/>
      <dgm:spPr/>
    </dgm:pt>
    <dgm:pt modelId="{77FB585B-8B0A-3048-8108-1868A2A5D595}" type="pres">
      <dgm:prSet presAssocID="{43380627-6D26-4F80-BF04-E97187A4FE45}" presName="tx1" presStyleLbl="revTx" presStyleIdx="4" presStyleCnt="5"/>
      <dgm:spPr/>
      <dgm:t>
        <a:bodyPr/>
        <a:lstStyle/>
        <a:p>
          <a:endParaRPr lang="pt-BR"/>
        </a:p>
      </dgm:t>
    </dgm:pt>
    <dgm:pt modelId="{85844A25-F843-F34B-A8AC-072D67CBD433}" type="pres">
      <dgm:prSet presAssocID="{43380627-6D26-4F80-BF04-E97187A4FE45}" presName="vert1" presStyleCnt="0"/>
      <dgm:spPr/>
    </dgm:pt>
  </dgm:ptLst>
  <dgm:cxnLst>
    <dgm:cxn modelId="{FBBA5DD1-518A-2D44-99E1-B82C9540F1C4}" type="presOf" srcId="{43380627-6D26-4F80-BF04-E97187A4FE45}" destId="{77FB585B-8B0A-3048-8108-1868A2A5D595}" srcOrd="0" destOrd="0" presId="urn:microsoft.com/office/officeart/2008/layout/LinedList"/>
    <dgm:cxn modelId="{6BA6E187-F672-487F-9B37-71AB42D61C97}" srcId="{343BB6D6-BF8D-451A-B087-38338A281E54}" destId="{9D88F913-9DB5-4DD3-84BE-DF4FA769F610}" srcOrd="0" destOrd="0" parTransId="{47893557-90BC-4B13-AFA5-9101EE54786A}" sibTransId="{FAAA1159-5A72-4261-A5EF-C30C7ECE8302}"/>
    <dgm:cxn modelId="{AD4938E5-45FC-4F4E-AEEB-DBC0B8B261AD}" srcId="{343BB6D6-BF8D-451A-B087-38338A281E54}" destId="{2DB162B6-4A06-4B2F-A12C-D770592F6BE9}" srcOrd="1" destOrd="0" parTransId="{0286CBDD-B9EF-4F77-A1AE-C09642C467FE}" sibTransId="{3A8B4B10-666E-48DB-9A1C-179DF630A4BB}"/>
    <dgm:cxn modelId="{4A40EB8A-01A0-4A81-BF74-BFDF58E42906}" srcId="{343BB6D6-BF8D-451A-B087-38338A281E54}" destId="{295167F0-01E6-4046-A09F-4A63C0A0B34D}" srcOrd="2" destOrd="0" parTransId="{3F5BF805-B484-41B3-92FE-917923A2909C}" sibTransId="{DAA65EF3-C935-4B2F-962F-FCAAF3AD28B7}"/>
    <dgm:cxn modelId="{4880BBF4-6EE7-2447-9B7B-744DA7013E6F}" type="presOf" srcId="{295167F0-01E6-4046-A09F-4A63C0A0B34D}" destId="{0D1A6096-854F-6449-9959-56047694C5D1}" srcOrd="0" destOrd="0" presId="urn:microsoft.com/office/officeart/2008/layout/LinedList"/>
    <dgm:cxn modelId="{A6322FD7-EEA0-49CC-AFDE-799A9F5CCCA4}" srcId="{343BB6D6-BF8D-451A-B087-38338A281E54}" destId="{43380627-6D26-4F80-BF04-E97187A4FE45}" srcOrd="4" destOrd="0" parTransId="{DC0539D0-C928-4FAA-91A5-72F7346B520E}" sibTransId="{1FAE7062-494A-4F3E-9713-5E1B19E7C018}"/>
    <dgm:cxn modelId="{79D1778A-3328-9643-B825-35591FDCF672}" type="presOf" srcId="{2DB162B6-4A06-4B2F-A12C-D770592F6BE9}" destId="{F39C6772-B1FF-6443-AE90-284F2A42D6A6}" srcOrd="0" destOrd="0" presId="urn:microsoft.com/office/officeart/2008/layout/LinedList"/>
    <dgm:cxn modelId="{83AD6C56-9FBD-49A5-9EC1-D8FDF8B64841}" srcId="{343BB6D6-BF8D-451A-B087-38338A281E54}" destId="{239E660A-A59E-449B-B822-A789118DEDA4}" srcOrd="3" destOrd="0" parTransId="{F750DAFB-4B09-4E6A-ACFE-BD3674272C44}" sibTransId="{F92E5391-A875-40F8-9E11-A29F2F1D9D1A}"/>
    <dgm:cxn modelId="{4142B42D-8A47-3B48-AC47-FFC8480E1484}" type="presOf" srcId="{343BB6D6-BF8D-451A-B087-38338A281E54}" destId="{33772FD7-7DA5-5D42-91DE-01BAE9F2B142}" srcOrd="0" destOrd="0" presId="urn:microsoft.com/office/officeart/2008/layout/LinedList"/>
    <dgm:cxn modelId="{7B925C68-DCF3-654D-B06E-F269EF09340D}" type="presOf" srcId="{239E660A-A59E-449B-B822-A789118DEDA4}" destId="{B9FE9137-BC80-BE42-9237-D8CD508AEFCA}" srcOrd="0" destOrd="0" presId="urn:microsoft.com/office/officeart/2008/layout/LinedList"/>
    <dgm:cxn modelId="{39F16A83-FAEE-7E4A-944B-5373D358160A}" type="presOf" srcId="{9D88F913-9DB5-4DD3-84BE-DF4FA769F610}" destId="{4D8F6F58-B1C5-454B-8BBB-05C66C5A0593}" srcOrd="0" destOrd="0" presId="urn:microsoft.com/office/officeart/2008/layout/LinedList"/>
    <dgm:cxn modelId="{2B981568-D89C-7744-954F-4D7BAD05D760}" type="presParOf" srcId="{33772FD7-7DA5-5D42-91DE-01BAE9F2B142}" destId="{871AE517-2E41-C842-83D7-760FCEB5441A}" srcOrd="0" destOrd="0" presId="urn:microsoft.com/office/officeart/2008/layout/LinedList"/>
    <dgm:cxn modelId="{D041ED5F-F57D-314C-9AF4-82B7FF6B3A65}" type="presParOf" srcId="{33772FD7-7DA5-5D42-91DE-01BAE9F2B142}" destId="{75EEF7D3-11D7-0D48-BA04-025B5D9EBDE7}" srcOrd="1" destOrd="0" presId="urn:microsoft.com/office/officeart/2008/layout/LinedList"/>
    <dgm:cxn modelId="{D3ED307A-F93B-0F4F-824A-25D6CAB90EBD}" type="presParOf" srcId="{75EEF7D3-11D7-0D48-BA04-025B5D9EBDE7}" destId="{4D8F6F58-B1C5-454B-8BBB-05C66C5A0593}" srcOrd="0" destOrd="0" presId="urn:microsoft.com/office/officeart/2008/layout/LinedList"/>
    <dgm:cxn modelId="{45F6FE08-CA4E-6946-97A0-CFE50ABD01CA}" type="presParOf" srcId="{75EEF7D3-11D7-0D48-BA04-025B5D9EBDE7}" destId="{E7E26C7F-7C6C-EA4A-8787-F0278D62DBB5}" srcOrd="1" destOrd="0" presId="urn:microsoft.com/office/officeart/2008/layout/LinedList"/>
    <dgm:cxn modelId="{15F17B22-73EE-884F-B50B-007D5BC2E410}" type="presParOf" srcId="{33772FD7-7DA5-5D42-91DE-01BAE9F2B142}" destId="{0B2BB2DC-8675-714A-A434-AB1649ADD7F2}" srcOrd="2" destOrd="0" presId="urn:microsoft.com/office/officeart/2008/layout/LinedList"/>
    <dgm:cxn modelId="{C13C5D50-35BA-4540-A388-0F95DAD59AFD}" type="presParOf" srcId="{33772FD7-7DA5-5D42-91DE-01BAE9F2B142}" destId="{1BC17860-394D-604F-B43F-3BCFEB0AB716}" srcOrd="3" destOrd="0" presId="urn:microsoft.com/office/officeart/2008/layout/LinedList"/>
    <dgm:cxn modelId="{CF3ECCCB-AA58-134C-AA0F-3367943AF1BB}" type="presParOf" srcId="{1BC17860-394D-604F-B43F-3BCFEB0AB716}" destId="{F39C6772-B1FF-6443-AE90-284F2A42D6A6}" srcOrd="0" destOrd="0" presId="urn:microsoft.com/office/officeart/2008/layout/LinedList"/>
    <dgm:cxn modelId="{BD8C9762-1E6A-E641-BE19-1D3F2E962E46}" type="presParOf" srcId="{1BC17860-394D-604F-B43F-3BCFEB0AB716}" destId="{642263CC-40CA-1443-AF71-97B13D081863}" srcOrd="1" destOrd="0" presId="urn:microsoft.com/office/officeart/2008/layout/LinedList"/>
    <dgm:cxn modelId="{FB977951-1339-8C47-A50A-E8986D28380E}" type="presParOf" srcId="{33772FD7-7DA5-5D42-91DE-01BAE9F2B142}" destId="{0865C918-A8BA-4048-BC20-831892A308CD}" srcOrd="4" destOrd="0" presId="urn:microsoft.com/office/officeart/2008/layout/LinedList"/>
    <dgm:cxn modelId="{5A34736B-8AD2-714A-83E5-11C14FEDEA11}" type="presParOf" srcId="{33772FD7-7DA5-5D42-91DE-01BAE9F2B142}" destId="{0D721034-CD50-FD47-A0BA-17908E8B4011}" srcOrd="5" destOrd="0" presId="urn:microsoft.com/office/officeart/2008/layout/LinedList"/>
    <dgm:cxn modelId="{ABC0773B-9251-7845-9B9E-7145986822FB}" type="presParOf" srcId="{0D721034-CD50-FD47-A0BA-17908E8B4011}" destId="{0D1A6096-854F-6449-9959-56047694C5D1}" srcOrd="0" destOrd="0" presId="urn:microsoft.com/office/officeart/2008/layout/LinedList"/>
    <dgm:cxn modelId="{34DB8EDE-5EA6-7B4F-9828-8D9CE948C2C5}" type="presParOf" srcId="{0D721034-CD50-FD47-A0BA-17908E8B4011}" destId="{C26D5954-7D1E-0841-B48F-685FAEEDD75D}" srcOrd="1" destOrd="0" presId="urn:microsoft.com/office/officeart/2008/layout/LinedList"/>
    <dgm:cxn modelId="{3C728CBC-2BD3-C74E-A485-8F7F2E558FEA}" type="presParOf" srcId="{33772FD7-7DA5-5D42-91DE-01BAE9F2B142}" destId="{4F759F11-A79B-9045-9847-CCB5C424593B}" srcOrd="6" destOrd="0" presId="urn:microsoft.com/office/officeart/2008/layout/LinedList"/>
    <dgm:cxn modelId="{6714327B-C00D-D74D-B619-A94A7CD398DC}" type="presParOf" srcId="{33772FD7-7DA5-5D42-91DE-01BAE9F2B142}" destId="{DD296352-9947-4E43-A355-5AE6C1F15898}" srcOrd="7" destOrd="0" presId="urn:microsoft.com/office/officeart/2008/layout/LinedList"/>
    <dgm:cxn modelId="{F274E162-23BF-B643-BB7A-36D714BA633C}" type="presParOf" srcId="{DD296352-9947-4E43-A355-5AE6C1F15898}" destId="{B9FE9137-BC80-BE42-9237-D8CD508AEFCA}" srcOrd="0" destOrd="0" presId="urn:microsoft.com/office/officeart/2008/layout/LinedList"/>
    <dgm:cxn modelId="{9F36B84A-F72E-D645-97D5-CF3169FBCFE8}" type="presParOf" srcId="{DD296352-9947-4E43-A355-5AE6C1F15898}" destId="{D693C421-06C5-B147-BEEE-F7EFB97E4A49}" srcOrd="1" destOrd="0" presId="urn:microsoft.com/office/officeart/2008/layout/LinedList"/>
    <dgm:cxn modelId="{256E087C-7302-7C4B-B73C-14233CE97F79}" type="presParOf" srcId="{33772FD7-7DA5-5D42-91DE-01BAE9F2B142}" destId="{541E0410-8CBC-0045-B6F5-B32423190B04}" srcOrd="8" destOrd="0" presId="urn:microsoft.com/office/officeart/2008/layout/LinedList"/>
    <dgm:cxn modelId="{D18D0304-D46A-104E-86D0-A80D7C74194D}" type="presParOf" srcId="{33772FD7-7DA5-5D42-91DE-01BAE9F2B142}" destId="{12B51515-B7A2-3949-B236-E4A503A1EB83}" srcOrd="9" destOrd="0" presId="urn:microsoft.com/office/officeart/2008/layout/LinedList"/>
    <dgm:cxn modelId="{02EDAB19-FA2E-CC4D-9E94-CF5126CBE752}" type="presParOf" srcId="{12B51515-B7A2-3949-B236-E4A503A1EB83}" destId="{77FB585B-8B0A-3048-8108-1868A2A5D595}" srcOrd="0" destOrd="0" presId="urn:microsoft.com/office/officeart/2008/layout/LinedList"/>
    <dgm:cxn modelId="{C96F6C88-B8CE-8E45-BC0A-63C97D69A4AE}" type="presParOf" srcId="{12B51515-B7A2-3949-B236-E4A503A1EB83}" destId="{85844A25-F843-F34B-A8AC-072D67CBD4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1FBB020-EF4A-4519-8A7E-965EE6DB1E1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5_2" csCatId="accent5" phldr="1"/>
      <dgm:spPr/>
      <dgm:t>
        <a:bodyPr/>
        <a:lstStyle/>
        <a:p>
          <a:endParaRPr lang="en-US"/>
        </a:p>
      </dgm:t>
    </dgm:pt>
    <dgm:pt modelId="{A52AEC84-4567-4F87-95DC-2EA794C2F877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Sem custo para adesão</a:t>
          </a:r>
          <a:endParaRPr lang="en-US"/>
        </a:p>
      </dgm:t>
    </dgm:pt>
    <dgm:pt modelId="{9D82E311-EF0D-4730-9592-F79D8B8C3693}" type="parTrans" cxnId="{16FAA558-5310-4C71-AB31-F35CF415BF9C}">
      <dgm:prSet/>
      <dgm:spPr/>
      <dgm:t>
        <a:bodyPr/>
        <a:lstStyle/>
        <a:p>
          <a:endParaRPr lang="en-US"/>
        </a:p>
      </dgm:t>
    </dgm:pt>
    <dgm:pt modelId="{DBF9EB43-E88B-4100-BFCF-2A2903171748}" type="sibTrans" cxnId="{16FAA558-5310-4C71-AB31-F35CF415BF9C}">
      <dgm:prSet/>
      <dgm:spPr/>
      <dgm:t>
        <a:bodyPr/>
        <a:lstStyle/>
        <a:p>
          <a:endParaRPr lang="en-US"/>
        </a:p>
      </dgm:t>
    </dgm:pt>
    <dgm:pt modelId="{95D5343A-EFFF-4E83-B55D-C2BAC6F09E8C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U$ 23000 anuais a mais nos pagamentos do Medcare / médico</a:t>
          </a:r>
          <a:endParaRPr lang="en-US"/>
        </a:p>
      </dgm:t>
    </dgm:pt>
    <dgm:pt modelId="{EC53D07C-44BC-44D5-B5DB-371B87E9078F}" type="parTrans" cxnId="{89E50CD1-A4AA-4931-922C-65EF52964A94}">
      <dgm:prSet/>
      <dgm:spPr/>
      <dgm:t>
        <a:bodyPr/>
        <a:lstStyle/>
        <a:p>
          <a:endParaRPr lang="en-US"/>
        </a:p>
      </dgm:t>
    </dgm:pt>
    <dgm:pt modelId="{5475770C-19BE-4B48-B4AB-4C15E2C55187}" type="sibTrans" cxnId="{89E50CD1-A4AA-4931-922C-65EF52964A94}">
      <dgm:prSet/>
      <dgm:spPr/>
      <dgm:t>
        <a:bodyPr/>
        <a:lstStyle/>
        <a:p>
          <a:endParaRPr lang="en-US"/>
        </a:p>
      </dgm:t>
    </dgm:pt>
    <dgm:pt modelId="{605733CB-C19F-4FF6-A8C1-C40EC7EBB8AD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Pouca dificuldade de integrar o prontuário eletrônico ao banco de dados</a:t>
          </a:r>
          <a:endParaRPr lang="en-US"/>
        </a:p>
      </dgm:t>
    </dgm:pt>
    <dgm:pt modelId="{81B5D5CB-24FF-4E21-8444-EA89D95D074D}" type="parTrans" cxnId="{D93813D6-1905-4516-8B00-34B6C177170B}">
      <dgm:prSet/>
      <dgm:spPr/>
      <dgm:t>
        <a:bodyPr/>
        <a:lstStyle/>
        <a:p>
          <a:endParaRPr lang="en-US"/>
        </a:p>
      </dgm:t>
    </dgm:pt>
    <dgm:pt modelId="{2122361A-835B-4D53-B0E6-0536BE1EF95E}" type="sibTrans" cxnId="{D93813D6-1905-4516-8B00-34B6C177170B}">
      <dgm:prSet/>
      <dgm:spPr/>
      <dgm:t>
        <a:bodyPr/>
        <a:lstStyle/>
        <a:p>
          <a:endParaRPr lang="en-US"/>
        </a:p>
      </dgm:t>
    </dgm:pt>
    <dgm:pt modelId="{99308FD6-B821-46AC-8E1A-B5824F364B6A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Confidencialidade do </a:t>
          </a:r>
          <a:r>
            <a:rPr lang="pt-BR" i="1"/>
            <a:t>benchmarking </a:t>
          </a:r>
          <a:r>
            <a:rPr lang="pt-BR"/>
            <a:t> quanto aos indicadores de processo de cada participante</a:t>
          </a:r>
          <a:endParaRPr lang="en-US"/>
        </a:p>
      </dgm:t>
    </dgm:pt>
    <dgm:pt modelId="{BE2B1B88-1783-4ED6-AD78-7C1AE45F07F0}" type="parTrans" cxnId="{F58D689F-8D66-4277-ABEE-2DFE8DB6BE7B}">
      <dgm:prSet/>
      <dgm:spPr/>
      <dgm:t>
        <a:bodyPr/>
        <a:lstStyle/>
        <a:p>
          <a:endParaRPr lang="en-US"/>
        </a:p>
      </dgm:t>
    </dgm:pt>
    <dgm:pt modelId="{207CC262-22F6-4BE1-9949-D8DDA0860E54}" type="sibTrans" cxnId="{F58D689F-8D66-4277-ABEE-2DFE8DB6BE7B}">
      <dgm:prSet/>
      <dgm:spPr/>
      <dgm:t>
        <a:bodyPr/>
        <a:lstStyle/>
        <a:p>
          <a:endParaRPr lang="en-US"/>
        </a:p>
      </dgm:t>
    </dgm:pt>
    <dgm:pt modelId="{8705EFC3-263E-44C2-8F8E-E451657F543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Potencial do banco de dados para estudos científicos</a:t>
          </a:r>
          <a:endParaRPr lang="en-US"/>
        </a:p>
      </dgm:t>
    </dgm:pt>
    <dgm:pt modelId="{4C3F1B7C-92D2-4828-84D4-24A0E29960A4}" type="parTrans" cxnId="{F3A2623A-0F5F-41AC-83FC-0125B6368B5D}">
      <dgm:prSet/>
      <dgm:spPr/>
      <dgm:t>
        <a:bodyPr/>
        <a:lstStyle/>
        <a:p>
          <a:endParaRPr lang="en-US"/>
        </a:p>
      </dgm:t>
    </dgm:pt>
    <dgm:pt modelId="{88BEEA86-0B63-4BC3-9E23-23454EF7DCE4}" type="sibTrans" cxnId="{F3A2623A-0F5F-41AC-83FC-0125B6368B5D}">
      <dgm:prSet/>
      <dgm:spPr/>
      <dgm:t>
        <a:bodyPr/>
        <a:lstStyle/>
        <a:p>
          <a:endParaRPr lang="en-US"/>
        </a:p>
      </dgm:t>
    </dgm:pt>
    <dgm:pt modelId="{D3DFACB5-335B-4ED3-9EB3-D7036A80A58D}" type="pres">
      <dgm:prSet presAssocID="{A1FBB020-EF4A-4519-8A7E-965EE6DB1E1F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3F399F-08A3-47E3-A841-910BDB06CF3F}" type="pres">
      <dgm:prSet presAssocID="{A52AEC84-4567-4F87-95DC-2EA794C2F877}" presName="compNode" presStyleCnt="0"/>
      <dgm:spPr/>
    </dgm:pt>
    <dgm:pt modelId="{73D55A79-ACC9-4BA1-9610-0ECA3C710003}" type="pres">
      <dgm:prSet presAssocID="{A52AEC84-4567-4F87-95DC-2EA794C2F877}" presName="bgRect" presStyleLbl="bgShp" presStyleIdx="0" presStyleCnt="5"/>
      <dgm:spPr/>
    </dgm:pt>
    <dgm:pt modelId="{9BF13527-5B29-4E3A-B227-13B0895BEDB6}" type="pres">
      <dgm:prSet presAssocID="{A52AEC84-4567-4F87-95DC-2EA794C2F87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nheiro"/>
        </a:ext>
      </dgm:extLst>
    </dgm:pt>
    <dgm:pt modelId="{97D9CB9E-6524-40A0-BD77-8B1EBB576D48}" type="pres">
      <dgm:prSet presAssocID="{A52AEC84-4567-4F87-95DC-2EA794C2F877}" presName="spaceRect" presStyleCnt="0"/>
      <dgm:spPr/>
    </dgm:pt>
    <dgm:pt modelId="{5C247F33-67B1-4052-8CC5-CFBD4A274E6F}" type="pres">
      <dgm:prSet presAssocID="{A52AEC84-4567-4F87-95DC-2EA794C2F877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D5AA66A1-12AA-4D7B-B108-0CBAC2DCB7E3}" type="pres">
      <dgm:prSet presAssocID="{DBF9EB43-E88B-4100-BFCF-2A2903171748}" presName="sibTrans" presStyleCnt="0"/>
      <dgm:spPr/>
    </dgm:pt>
    <dgm:pt modelId="{B99E7929-1B49-4DB2-8DEE-45C90CEB95FB}" type="pres">
      <dgm:prSet presAssocID="{95D5343A-EFFF-4E83-B55D-C2BAC6F09E8C}" presName="compNode" presStyleCnt="0"/>
      <dgm:spPr/>
    </dgm:pt>
    <dgm:pt modelId="{B3475997-CC58-4702-9D6B-56B54F1815F4}" type="pres">
      <dgm:prSet presAssocID="{95D5343A-EFFF-4E83-B55D-C2BAC6F09E8C}" presName="bgRect" presStyleLbl="bgShp" presStyleIdx="1" presStyleCnt="5"/>
      <dgm:spPr/>
    </dgm:pt>
    <dgm:pt modelId="{ADE6A7CF-DD57-4C06-A903-C8B109DE7D72}" type="pres">
      <dgm:prSet presAssocID="{95D5343A-EFFF-4E83-B55D-C2BAC6F09E8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etoscópio"/>
        </a:ext>
      </dgm:extLst>
    </dgm:pt>
    <dgm:pt modelId="{E4C9A015-6CD4-49D1-9FB3-77175026CFE0}" type="pres">
      <dgm:prSet presAssocID="{95D5343A-EFFF-4E83-B55D-C2BAC6F09E8C}" presName="spaceRect" presStyleCnt="0"/>
      <dgm:spPr/>
    </dgm:pt>
    <dgm:pt modelId="{939BF6E0-29AC-4223-B760-AACD4CA448C0}" type="pres">
      <dgm:prSet presAssocID="{95D5343A-EFFF-4E83-B55D-C2BAC6F09E8C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71BFB87E-310E-4B80-B650-57703C132743}" type="pres">
      <dgm:prSet presAssocID="{5475770C-19BE-4B48-B4AB-4C15E2C55187}" presName="sibTrans" presStyleCnt="0"/>
      <dgm:spPr/>
    </dgm:pt>
    <dgm:pt modelId="{BA56AD4A-A624-4D4B-91B5-2FEE4D33A750}" type="pres">
      <dgm:prSet presAssocID="{605733CB-C19F-4FF6-A8C1-C40EC7EBB8AD}" presName="compNode" presStyleCnt="0"/>
      <dgm:spPr/>
    </dgm:pt>
    <dgm:pt modelId="{422E263E-48B9-4915-B5D1-3BE23DBBF0C5}" type="pres">
      <dgm:prSet presAssocID="{605733CB-C19F-4FF6-A8C1-C40EC7EBB8AD}" presName="bgRect" presStyleLbl="bgShp" presStyleIdx="2" presStyleCnt="5"/>
      <dgm:spPr/>
    </dgm:pt>
    <dgm:pt modelId="{03299BD3-0E2B-4956-831E-0D28D13D1955}" type="pres">
      <dgm:prSet presAssocID="{605733CB-C19F-4FF6-A8C1-C40EC7EBB8A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co"/>
        </a:ext>
      </dgm:extLst>
    </dgm:pt>
    <dgm:pt modelId="{C6338B33-77A9-483C-81AF-0D8EF94F15D6}" type="pres">
      <dgm:prSet presAssocID="{605733CB-C19F-4FF6-A8C1-C40EC7EBB8AD}" presName="spaceRect" presStyleCnt="0"/>
      <dgm:spPr/>
    </dgm:pt>
    <dgm:pt modelId="{D0BB70E7-4BA3-4E8F-BB0F-21F2F971657A}" type="pres">
      <dgm:prSet presAssocID="{605733CB-C19F-4FF6-A8C1-C40EC7EBB8AD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8B54306C-54B4-4D83-A58B-6D20250B0DA3}" type="pres">
      <dgm:prSet presAssocID="{2122361A-835B-4D53-B0E6-0536BE1EF95E}" presName="sibTrans" presStyleCnt="0"/>
      <dgm:spPr/>
    </dgm:pt>
    <dgm:pt modelId="{3D4FEE82-69F4-444F-9191-E1CCA2269FB7}" type="pres">
      <dgm:prSet presAssocID="{99308FD6-B821-46AC-8E1A-B5824F364B6A}" presName="compNode" presStyleCnt="0"/>
      <dgm:spPr/>
    </dgm:pt>
    <dgm:pt modelId="{EC062D4E-2BDA-4E5A-8C25-4BC83BF74891}" type="pres">
      <dgm:prSet presAssocID="{99308FD6-B821-46AC-8E1A-B5824F364B6A}" presName="bgRect" presStyleLbl="bgShp" presStyleIdx="3" presStyleCnt="5"/>
      <dgm:spPr/>
    </dgm:pt>
    <dgm:pt modelId="{E7D14210-DE8B-42A1-934D-B5EF9DB54B3A}" type="pres">
      <dgm:prSet presAssocID="{99308FD6-B821-46AC-8E1A-B5824F364B6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1EF2EBC-BC5E-4EEA-BA9D-0B32F1D5C75E}" type="pres">
      <dgm:prSet presAssocID="{99308FD6-B821-46AC-8E1A-B5824F364B6A}" presName="spaceRect" presStyleCnt="0"/>
      <dgm:spPr/>
    </dgm:pt>
    <dgm:pt modelId="{DF88FC4E-5FAF-47E3-8DD1-CF2AAABD376A}" type="pres">
      <dgm:prSet presAssocID="{99308FD6-B821-46AC-8E1A-B5824F364B6A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2A19E937-CF83-470A-B96D-9D3414683B40}" type="pres">
      <dgm:prSet presAssocID="{207CC262-22F6-4BE1-9949-D8DDA0860E54}" presName="sibTrans" presStyleCnt="0"/>
      <dgm:spPr/>
    </dgm:pt>
    <dgm:pt modelId="{C22A211B-2088-412A-90B8-45D6CE6B8993}" type="pres">
      <dgm:prSet presAssocID="{8705EFC3-263E-44C2-8F8E-E451657F543E}" presName="compNode" presStyleCnt="0"/>
      <dgm:spPr/>
    </dgm:pt>
    <dgm:pt modelId="{D31A584C-A0DC-4F18-819A-391EBF79EB90}" type="pres">
      <dgm:prSet presAssocID="{8705EFC3-263E-44C2-8F8E-E451657F543E}" presName="bgRect" presStyleLbl="bgShp" presStyleIdx="4" presStyleCnt="5"/>
      <dgm:spPr/>
    </dgm:pt>
    <dgm:pt modelId="{96837195-0DCD-412B-BFDC-991C5DEBF00C}" type="pres">
      <dgm:prSet presAssocID="{8705EFC3-263E-44C2-8F8E-E451657F543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A5B2E351-D5E3-467E-A9E9-CAA863A6CBDF}" type="pres">
      <dgm:prSet presAssocID="{8705EFC3-263E-44C2-8F8E-E451657F543E}" presName="spaceRect" presStyleCnt="0"/>
      <dgm:spPr/>
    </dgm:pt>
    <dgm:pt modelId="{B9130EDC-E7D7-48CA-804E-A9DE157A9192}" type="pres">
      <dgm:prSet presAssocID="{8705EFC3-263E-44C2-8F8E-E451657F543E}" presName="parTx" presStyleLbl="revTx" presStyleIdx="4" presStyleCnt="5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F4EC793B-680D-49EA-95D7-6A47C673645F}" type="presOf" srcId="{A1FBB020-EF4A-4519-8A7E-965EE6DB1E1F}" destId="{D3DFACB5-335B-4ED3-9EB3-D7036A80A58D}" srcOrd="0" destOrd="0" presId="urn:microsoft.com/office/officeart/2018/2/layout/IconVerticalSolidList"/>
    <dgm:cxn modelId="{DD3F2FAB-7C98-43F6-8561-50AEA96C8926}" type="presOf" srcId="{8705EFC3-263E-44C2-8F8E-E451657F543E}" destId="{B9130EDC-E7D7-48CA-804E-A9DE157A9192}" srcOrd="0" destOrd="0" presId="urn:microsoft.com/office/officeart/2018/2/layout/IconVerticalSolidList"/>
    <dgm:cxn modelId="{5CEAA492-BDAF-4AF2-A497-BA732E128A52}" type="presOf" srcId="{95D5343A-EFFF-4E83-B55D-C2BAC6F09E8C}" destId="{939BF6E0-29AC-4223-B760-AACD4CA448C0}" srcOrd="0" destOrd="0" presId="urn:microsoft.com/office/officeart/2018/2/layout/IconVerticalSolidList"/>
    <dgm:cxn modelId="{16FAA558-5310-4C71-AB31-F35CF415BF9C}" srcId="{A1FBB020-EF4A-4519-8A7E-965EE6DB1E1F}" destId="{A52AEC84-4567-4F87-95DC-2EA794C2F877}" srcOrd="0" destOrd="0" parTransId="{9D82E311-EF0D-4730-9592-F79D8B8C3693}" sibTransId="{DBF9EB43-E88B-4100-BFCF-2A2903171748}"/>
    <dgm:cxn modelId="{077E726F-A85B-4336-8301-C6732BA47C1B}" type="presOf" srcId="{A52AEC84-4567-4F87-95DC-2EA794C2F877}" destId="{5C247F33-67B1-4052-8CC5-CFBD4A274E6F}" srcOrd="0" destOrd="0" presId="urn:microsoft.com/office/officeart/2018/2/layout/IconVerticalSolidList"/>
    <dgm:cxn modelId="{F3A2623A-0F5F-41AC-83FC-0125B6368B5D}" srcId="{A1FBB020-EF4A-4519-8A7E-965EE6DB1E1F}" destId="{8705EFC3-263E-44C2-8F8E-E451657F543E}" srcOrd="4" destOrd="0" parTransId="{4C3F1B7C-92D2-4828-84D4-24A0E29960A4}" sibTransId="{88BEEA86-0B63-4BC3-9E23-23454EF7DCE4}"/>
    <dgm:cxn modelId="{CF0FCD6C-F114-4A58-A48B-9B7CD60DEB59}" type="presOf" srcId="{605733CB-C19F-4FF6-A8C1-C40EC7EBB8AD}" destId="{D0BB70E7-4BA3-4E8F-BB0F-21F2F971657A}" srcOrd="0" destOrd="0" presId="urn:microsoft.com/office/officeart/2018/2/layout/IconVerticalSolidList"/>
    <dgm:cxn modelId="{D1BF14A6-8B33-40F4-AF34-102CB04971E6}" type="presOf" srcId="{99308FD6-B821-46AC-8E1A-B5824F364B6A}" destId="{DF88FC4E-5FAF-47E3-8DD1-CF2AAABD376A}" srcOrd="0" destOrd="0" presId="urn:microsoft.com/office/officeart/2018/2/layout/IconVerticalSolidList"/>
    <dgm:cxn modelId="{89E50CD1-A4AA-4931-922C-65EF52964A94}" srcId="{A1FBB020-EF4A-4519-8A7E-965EE6DB1E1F}" destId="{95D5343A-EFFF-4E83-B55D-C2BAC6F09E8C}" srcOrd="1" destOrd="0" parTransId="{EC53D07C-44BC-44D5-B5DB-371B87E9078F}" sibTransId="{5475770C-19BE-4B48-B4AB-4C15E2C55187}"/>
    <dgm:cxn modelId="{D93813D6-1905-4516-8B00-34B6C177170B}" srcId="{A1FBB020-EF4A-4519-8A7E-965EE6DB1E1F}" destId="{605733CB-C19F-4FF6-A8C1-C40EC7EBB8AD}" srcOrd="2" destOrd="0" parTransId="{81B5D5CB-24FF-4E21-8444-EA89D95D074D}" sibTransId="{2122361A-835B-4D53-B0E6-0536BE1EF95E}"/>
    <dgm:cxn modelId="{F58D689F-8D66-4277-ABEE-2DFE8DB6BE7B}" srcId="{A1FBB020-EF4A-4519-8A7E-965EE6DB1E1F}" destId="{99308FD6-B821-46AC-8E1A-B5824F364B6A}" srcOrd="3" destOrd="0" parTransId="{BE2B1B88-1783-4ED6-AD78-7C1AE45F07F0}" sibTransId="{207CC262-22F6-4BE1-9949-D8DDA0860E54}"/>
    <dgm:cxn modelId="{3AA25ED9-6209-409E-81DA-B1432B451AA1}" type="presParOf" srcId="{D3DFACB5-335B-4ED3-9EB3-D7036A80A58D}" destId="{9B3F399F-08A3-47E3-A841-910BDB06CF3F}" srcOrd="0" destOrd="0" presId="urn:microsoft.com/office/officeart/2018/2/layout/IconVerticalSolidList"/>
    <dgm:cxn modelId="{C74B8FD6-BA11-47F9-8C07-4C7C42D759F2}" type="presParOf" srcId="{9B3F399F-08A3-47E3-A841-910BDB06CF3F}" destId="{73D55A79-ACC9-4BA1-9610-0ECA3C710003}" srcOrd="0" destOrd="0" presId="urn:microsoft.com/office/officeart/2018/2/layout/IconVerticalSolidList"/>
    <dgm:cxn modelId="{DA56EB5A-EC75-4A5B-8CCA-C5EA1D944136}" type="presParOf" srcId="{9B3F399F-08A3-47E3-A841-910BDB06CF3F}" destId="{9BF13527-5B29-4E3A-B227-13B0895BEDB6}" srcOrd="1" destOrd="0" presId="urn:microsoft.com/office/officeart/2018/2/layout/IconVerticalSolidList"/>
    <dgm:cxn modelId="{E6C81121-9CD6-48A5-890C-8A9C6802696C}" type="presParOf" srcId="{9B3F399F-08A3-47E3-A841-910BDB06CF3F}" destId="{97D9CB9E-6524-40A0-BD77-8B1EBB576D48}" srcOrd="2" destOrd="0" presId="urn:microsoft.com/office/officeart/2018/2/layout/IconVerticalSolidList"/>
    <dgm:cxn modelId="{57C1757D-5F92-4FB6-968C-150B8365277E}" type="presParOf" srcId="{9B3F399F-08A3-47E3-A841-910BDB06CF3F}" destId="{5C247F33-67B1-4052-8CC5-CFBD4A274E6F}" srcOrd="3" destOrd="0" presId="urn:microsoft.com/office/officeart/2018/2/layout/IconVerticalSolidList"/>
    <dgm:cxn modelId="{17C81793-3BD6-4109-8C3B-ABAA1BA2F0BF}" type="presParOf" srcId="{D3DFACB5-335B-4ED3-9EB3-D7036A80A58D}" destId="{D5AA66A1-12AA-4D7B-B108-0CBAC2DCB7E3}" srcOrd="1" destOrd="0" presId="urn:microsoft.com/office/officeart/2018/2/layout/IconVerticalSolidList"/>
    <dgm:cxn modelId="{94822852-E329-4A67-A790-0BCBF916249B}" type="presParOf" srcId="{D3DFACB5-335B-4ED3-9EB3-D7036A80A58D}" destId="{B99E7929-1B49-4DB2-8DEE-45C90CEB95FB}" srcOrd="2" destOrd="0" presId="urn:microsoft.com/office/officeart/2018/2/layout/IconVerticalSolidList"/>
    <dgm:cxn modelId="{299CC04F-0A2E-416D-B453-935270ED91F8}" type="presParOf" srcId="{B99E7929-1B49-4DB2-8DEE-45C90CEB95FB}" destId="{B3475997-CC58-4702-9D6B-56B54F1815F4}" srcOrd="0" destOrd="0" presId="urn:microsoft.com/office/officeart/2018/2/layout/IconVerticalSolidList"/>
    <dgm:cxn modelId="{2C2440D5-BB23-47BA-8297-F3766A2A5313}" type="presParOf" srcId="{B99E7929-1B49-4DB2-8DEE-45C90CEB95FB}" destId="{ADE6A7CF-DD57-4C06-A903-C8B109DE7D72}" srcOrd="1" destOrd="0" presId="urn:microsoft.com/office/officeart/2018/2/layout/IconVerticalSolidList"/>
    <dgm:cxn modelId="{056233AB-B4D0-4E87-966E-884B35FA0C99}" type="presParOf" srcId="{B99E7929-1B49-4DB2-8DEE-45C90CEB95FB}" destId="{E4C9A015-6CD4-49D1-9FB3-77175026CFE0}" srcOrd="2" destOrd="0" presId="urn:microsoft.com/office/officeart/2018/2/layout/IconVerticalSolidList"/>
    <dgm:cxn modelId="{9E51307A-A37F-4CE5-B610-C6A1AE0BE350}" type="presParOf" srcId="{B99E7929-1B49-4DB2-8DEE-45C90CEB95FB}" destId="{939BF6E0-29AC-4223-B760-AACD4CA448C0}" srcOrd="3" destOrd="0" presId="urn:microsoft.com/office/officeart/2018/2/layout/IconVerticalSolidList"/>
    <dgm:cxn modelId="{44FD1EA9-5E1F-46BE-897B-97DA9BBEC81B}" type="presParOf" srcId="{D3DFACB5-335B-4ED3-9EB3-D7036A80A58D}" destId="{71BFB87E-310E-4B80-B650-57703C132743}" srcOrd="3" destOrd="0" presId="urn:microsoft.com/office/officeart/2018/2/layout/IconVerticalSolidList"/>
    <dgm:cxn modelId="{5551D4AC-C87F-45E8-8D3A-302FF9547820}" type="presParOf" srcId="{D3DFACB5-335B-4ED3-9EB3-D7036A80A58D}" destId="{BA56AD4A-A624-4D4B-91B5-2FEE4D33A750}" srcOrd="4" destOrd="0" presId="urn:microsoft.com/office/officeart/2018/2/layout/IconVerticalSolidList"/>
    <dgm:cxn modelId="{EA513B49-70FE-42C5-8AEA-AE0A16FD0521}" type="presParOf" srcId="{BA56AD4A-A624-4D4B-91B5-2FEE4D33A750}" destId="{422E263E-48B9-4915-B5D1-3BE23DBBF0C5}" srcOrd="0" destOrd="0" presId="urn:microsoft.com/office/officeart/2018/2/layout/IconVerticalSolidList"/>
    <dgm:cxn modelId="{D3BFE53B-2E07-4BE0-A95D-25D9333961B3}" type="presParOf" srcId="{BA56AD4A-A624-4D4B-91B5-2FEE4D33A750}" destId="{03299BD3-0E2B-4956-831E-0D28D13D1955}" srcOrd="1" destOrd="0" presId="urn:microsoft.com/office/officeart/2018/2/layout/IconVerticalSolidList"/>
    <dgm:cxn modelId="{748F6B6A-006F-42F9-8EFF-0A3D5107BB7D}" type="presParOf" srcId="{BA56AD4A-A624-4D4B-91B5-2FEE4D33A750}" destId="{C6338B33-77A9-483C-81AF-0D8EF94F15D6}" srcOrd="2" destOrd="0" presId="urn:microsoft.com/office/officeart/2018/2/layout/IconVerticalSolidList"/>
    <dgm:cxn modelId="{75396ED3-EE32-4FAE-890C-7281A324189F}" type="presParOf" srcId="{BA56AD4A-A624-4D4B-91B5-2FEE4D33A750}" destId="{D0BB70E7-4BA3-4E8F-BB0F-21F2F971657A}" srcOrd="3" destOrd="0" presId="urn:microsoft.com/office/officeart/2018/2/layout/IconVerticalSolidList"/>
    <dgm:cxn modelId="{7472F541-5F8C-41ED-8F17-1EA18516C0AE}" type="presParOf" srcId="{D3DFACB5-335B-4ED3-9EB3-D7036A80A58D}" destId="{8B54306C-54B4-4D83-A58B-6D20250B0DA3}" srcOrd="5" destOrd="0" presId="urn:microsoft.com/office/officeart/2018/2/layout/IconVerticalSolidList"/>
    <dgm:cxn modelId="{B48C64E7-3114-46ED-9F5F-CCEBD4A9B90C}" type="presParOf" srcId="{D3DFACB5-335B-4ED3-9EB3-D7036A80A58D}" destId="{3D4FEE82-69F4-444F-9191-E1CCA2269FB7}" srcOrd="6" destOrd="0" presId="urn:microsoft.com/office/officeart/2018/2/layout/IconVerticalSolidList"/>
    <dgm:cxn modelId="{7A471E32-381C-4417-ADD7-78F27DB4DFDA}" type="presParOf" srcId="{3D4FEE82-69F4-444F-9191-E1CCA2269FB7}" destId="{EC062D4E-2BDA-4E5A-8C25-4BC83BF74891}" srcOrd="0" destOrd="0" presId="urn:microsoft.com/office/officeart/2018/2/layout/IconVerticalSolidList"/>
    <dgm:cxn modelId="{E62DDCB6-F641-448A-A579-467919E0A1B7}" type="presParOf" srcId="{3D4FEE82-69F4-444F-9191-E1CCA2269FB7}" destId="{E7D14210-DE8B-42A1-934D-B5EF9DB54B3A}" srcOrd="1" destOrd="0" presId="urn:microsoft.com/office/officeart/2018/2/layout/IconVerticalSolidList"/>
    <dgm:cxn modelId="{2D63D619-B987-4F50-B4C1-B6A94598C8E3}" type="presParOf" srcId="{3D4FEE82-69F4-444F-9191-E1CCA2269FB7}" destId="{51EF2EBC-BC5E-4EEA-BA9D-0B32F1D5C75E}" srcOrd="2" destOrd="0" presId="urn:microsoft.com/office/officeart/2018/2/layout/IconVerticalSolidList"/>
    <dgm:cxn modelId="{5A112F70-0BDC-4AE9-83D9-E63BFB61434E}" type="presParOf" srcId="{3D4FEE82-69F4-444F-9191-E1CCA2269FB7}" destId="{DF88FC4E-5FAF-47E3-8DD1-CF2AAABD376A}" srcOrd="3" destOrd="0" presId="urn:microsoft.com/office/officeart/2018/2/layout/IconVerticalSolidList"/>
    <dgm:cxn modelId="{FEDC88BE-29B7-4B82-808C-1CEBE2E5C013}" type="presParOf" srcId="{D3DFACB5-335B-4ED3-9EB3-D7036A80A58D}" destId="{2A19E937-CF83-470A-B96D-9D3414683B40}" srcOrd="7" destOrd="0" presId="urn:microsoft.com/office/officeart/2018/2/layout/IconVerticalSolidList"/>
    <dgm:cxn modelId="{390803AD-80CE-44B3-9179-18C913F1335A}" type="presParOf" srcId="{D3DFACB5-335B-4ED3-9EB3-D7036A80A58D}" destId="{C22A211B-2088-412A-90B8-45D6CE6B8993}" srcOrd="8" destOrd="0" presId="urn:microsoft.com/office/officeart/2018/2/layout/IconVerticalSolidList"/>
    <dgm:cxn modelId="{5E8866CA-7492-4C18-8A4F-3CD5317650F6}" type="presParOf" srcId="{C22A211B-2088-412A-90B8-45D6CE6B8993}" destId="{D31A584C-A0DC-4F18-819A-391EBF79EB90}" srcOrd="0" destOrd="0" presId="urn:microsoft.com/office/officeart/2018/2/layout/IconVerticalSolidList"/>
    <dgm:cxn modelId="{157C999C-686E-4084-95D5-1F03D0CEA1FD}" type="presParOf" srcId="{C22A211B-2088-412A-90B8-45D6CE6B8993}" destId="{96837195-0DCD-412B-BFDC-991C5DEBF00C}" srcOrd="1" destOrd="0" presId="urn:microsoft.com/office/officeart/2018/2/layout/IconVerticalSolidList"/>
    <dgm:cxn modelId="{424969C5-C1CC-4F20-8C07-EF2CAFD8E6EE}" type="presParOf" srcId="{C22A211B-2088-412A-90B8-45D6CE6B8993}" destId="{A5B2E351-D5E3-467E-A9E9-CAA863A6CBDF}" srcOrd="2" destOrd="0" presId="urn:microsoft.com/office/officeart/2018/2/layout/IconVerticalSolidList"/>
    <dgm:cxn modelId="{5CB81223-9F65-4D65-B552-E96CD4E2821F}" type="presParOf" srcId="{C22A211B-2088-412A-90B8-45D6CE6B8993}" destId="{B9130EDC-E7D7-48CA-804E-A9DE157A919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64B04F-CD1F-1B49-AAE7-42A2E1BF058B}">
      <dsp:nvSpPr>
        <dsp:cNvPr id="0" name=""/>
        <dsp:cNvSpPr/>
      </dsp:nvSpPr>
      <dsp:spPr>
        <a:xfrm>
          <a:off x="0" y="0"/>
          <a:ext cx="8491282" cy="92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Manual de Ajuste de Condutas CBO -</a:t>
          </a:r>
        </a:p>
      </dsp:txBody>
      <dsp:txXfrm>
        <a:off x="27131" y="27131"/>
        <a:ext cx="7413429" cy="872064"/>
      </dsp:txXfrm>
    </dsp:sp>
    <dsp:sp modelId="{497549AD-63E3-A549-AC21-31ED03D2703E}">
      <dsp:nvSpPr>
        <dsp:cNvPr id="0" name=""/>
        <dsp:cNvSpPr/>
      </dsp:nvSpPr>
      <dsp:spPr>
        <a:xfrm>
          <a:off x="711144" y="1094749"/>
          <a:ext cx="8491282" cy="92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Ferramenta facilitadora para auditoria técnica</a:t>
          </a:r>
        </a:p>
      </dsp:txBody>
      <dsp:txXfrm>
        <a:off x="738275" y="1121880"/>
        <a:ext cx="7123763" cy="872064"/>
      </dsp:txXfrm>
    </dsp:sp>
    <dsp:sp modelId="{02DF7E6F-6E1B-504D-AC24-EF6B12D8B650}">
      <dsp:nvSpPr>
        <dsp:cNvPr id="0" name=""/>
        <dsp:cNvSpPr/>
      </dsp:nvSpPr>
      <dsp:spPr>
        <a:xfrm>
          <a:off x="1411675" y="2189499"/>
          <a:ext cx="8491282" cy="92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Avaliação da frequência dos eventos baseada nas melhores práticas e amostragens</a:t>
          </a:r>
        </a:p>
      </dsp:txBody>
      <dsp:txXfrm>
        <a:off x="1438806" y="2216630"/>
        <a:ext cx="7134377" cy="872064"/>
      </dsp:txXfrm>
    </dsp:sp>
    <dsp:sp modelId="{84B2C561-9D86-3044-8FC2-610C1F8F7C66}">
      <dsp:nvSpPr>
        <dsp:cNvPr id="0" name=""/>
        <dsp:cNvSpPr/>
      </dsp:nvSpPr>
      <dsp:spPr>
        <a:xfrm>
          <a:off x="2122820" y="3284249"/>
          <a:ext cx="8491282" cy="9263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Aproximação com operadoras para ações “pedagógicas”</a:t>
          </a:r>
        </a:p>
      </dsp:txBody>
      <dsp:txXfrm>
        <a:off x="2149951" y="3311380"/>
        <a:ext cx="7123763" cy="872064"/>
      </dsp:txXfrm>
    </dsp:sp>
    <dsp:sp modelId="{5CDE140D-076C-8542-8034-3628DA5E74F2}">
      <dsp:nvSpPr>
        <dsp:cNvPr id="0" name=""/>
        <dsp:cNvSpPr/>
      </dsp:nvSpPr>
      <dsp:spPr>
        <a:xfrm>
          <a:off x="7889170" y="709482"/>
          <a:ext cx="602112" cy="6021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8024645" y="709482"/>
        <a:ext cx="331162" cy="453089"/>
      </dsp:txXfrm>
    </dsp:sp>
    <dsp:sp modelId="{BFCEFDD4-DB40-A24E-90EE-B433B1122B28}">
      <dsp:nvSpPr>
        <dsp:cNvPr id="0" name=""/>
        <dsp:cNvSpPr/>
      </dsp:nvSpPr>
      <dsp:spPr>
        <a:xfrm>
          <a:off x="8600314" y="1804231"/>
          <a:ext cx="602112" cy="6021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8735789" y="1804231"/>
        <a:ext cx="331162" cy="453089"/>
      </dsp:txXfrm>
    </dsp:sp>
    <dsp:sp modelId="{36D10843-AA44-5842-9AB7-5D02FAFB1CD4}">
      <dsp:nvSpPr>
        <dsp:cNvPr id="0" name=""/>
        <dsp:cNvSpPr/>
      </dsp:nvSpPr>
      <dsp:spPr>
        <a:xfrm>
          <a:off x="9300845" y="2898981"/>
          <a:ext cx="602112" cy="60211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/>
        </a:p>
      </dsp:txBody>
      <dsp:txXfrm>
        <a:off x="9436320" y="2898981"/>
        <a:ext cx="331162" cy="4530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2D746-92E8-0942-A5FE-C5D10E65D895}">
      <dsp:nvSpPr>
        <dsp:cNvPr id="0" name=""/>
        <dsp:cNvSpPr/>
      </dsp:nvSpPr>
      <dsp:spPr>
        <a:xfrm>
          <a:off x="0" y="513"/>
          <a:ext cx="68689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26FA7F-5251-AB4C-B29A-5CC179BF3BEA}">
      <dsp:nvSpPr>
        <dsp:cNvPr id="0" name=""/>
        <dsp:cNvSpPr/>
      </dsp:nvSpPr>
      <dsp:spPr>
        <a:xfrm>
          <a:off x="0" y="513"/>
          <a:ext cx="6868950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/>
            <a:t>BUNDLE PAYMENT  -    Por Episódios</a:t>
          </a:r>
          <a:endParaRPr lang="en-US" sz="2400" kern="1200"/>
        </a:p>
      </dsp:txBody>
      <dsp:txXfrm>
        <a:off x="0" y="513"/>
        <a:ext cx="6868950" cy="841909"/>
      </dsp:txXfrm>
    </dsp:sp>
    <dsp:sp modelId="{28EA9247-A1C2-0541-8706-7A3991231C22}">
      <dsp:nvSpPr>
        <dsp:cNvPr id="0" name=""/>
        <dsp:cNvSpPr/>
      </dsp:nvSpPr>
      <dsp:spPr>
        <a:xfrm>
          <a:off x="0" y="842423"/>
          <a:ext cx="68689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B8C6A-5079-7A44-B621-4E7AFBCC3D23}">
      <dsp:nvSpPr>
        <dsp:cNvPr id="0" name=""/>
        <dsp:cNvSpPr/>
      </dsp:nvSpPr>
      <dsp:spPr>
        <a:xfrm>
          <a:off x="0" y="842423"/>
          <a:ext cx="6868950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Baseado em populações</a:t>
          </a:r>
        </a:p>
      </dsp:txBody>
      <dsp:txXfrm>
        <a:off x="0" y="842423"/>
        <a:ext cx="6868950" cy="841909"/>
      </dsp:txXfrm>
    </dsp:sp>
    <dsp:sp modelId="{05794E83-D540-0F49-9489-6984547FB092}">
      <dsp:nvSpPr>
        <dsp:cNvPr id="0" name=""/>
        <dsp:cNvSpPr/>
      </dsp:nvSpPr>
      <dsp:spPr>
        <a:xfrm>
          <a:off x="0" y="1684333"/>
          <a:ext cx="68689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C18D5-B42F-0943-AFD9-50E2654A9A83}">
      <dsp:nvSpPr>
        <dsp:cNvPr id="0" name=""/>
        <dsp:cNvSpPr/>
      </dsp:nvSpPr>
      <dsp:spPr>
        <a:xfrm>
          <a:off x="0" y="1684333"/>
          <a:ext cx="6868950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Eventos com baixa variabilidade e alta prevalência</a:t>
          </a:r>
        </a:p>
      </dsp:txBody>
      <dsp:txXfrm>
        <a:off x="0" y="1684333"/>
        <a:ext cx="6868950" cy="841909"/>
      </dsp:txXfrm>
    </dsp:sp>
    <dsp:sp modelId="{56AE37CF-F4E7-8D4E-AD17-F61F0C8E96EF}">
      <dsp:nvSpPr>
        <dsp:cNvPr id="0" name=""/>
        <dsp:cNvSpPr/>
      </dsp:nvSpPr>
      <dsp:spPr>
        <a:xfrm>
          <a:off x="0" y="2526242"/>
          <a:ext cx="68689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74861-589D-1A4A-A647-F4A21D367747}">
      <dsp:nvSpPr>
        <dsp:cNvPr id="0" name=""/>
        <dsp:cNvSpPr/>
      </dsp:nvSpPr>
      <dsp:spPr>
        <a:xfrm>
          <a:off x="0" y="2526242"/>
          <a:ext cx="6868950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Duas potenciais aplicações  em oftalmologia:</a:t>
          </a:r>
        </a:p>
      </dsp:txBody>
      <dsp:txXfrm>
        <a:off x="0" y="2526242"/>
        <a:ext cx="6868950" cy="841909"/>
      </dsp:txXfrm>
    </dsp:sp>
    <dsp:sp modelId="{D0DBDB0A-E8CF-F448-B580-8D29D066BB63}">
      <dsp:nvSpPr>
        <dsp:cNvPr id="0" name=""/>
        <dsp:cNvSpPr/>
      </dsp:nvSpPr>
      <dsp:spPr>
        <a:xfrm>
          <a:off x="0" y="3368152"/>
          <a:ext cx="68689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9ACD35-C2E4-164A-BAB9-9B11FE80EAA5}">
      <dsp:nvSpPr>
        <dsp:cNvPr id="0" name=""/>
        <dsp:cNvSpPr/>
      </dsp:nvSpPr>
      <dsp:spPr>
        <a:xfrm>
          <a:off x="0" y="3368152"/>
          <a:ext cx="6868950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Catarata , DMRI</a:t>
          </a:r>
        </a:p>
      </dsp:txBody>
      <dsp:txXfrm>
        <a:off x="0" y="3368152"/>
        <a:ext cx="6868950" cy="841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A948F-07CF-C246-AE23-4C4B1A1A57BA}">
      <dsp:nvSpPr>
        <dsp:cNvPr id="0" name=""/>
        <dsp:cNvSpPr/>
      </dsp:nvSpPr>
      <dsp:spPr>
        <a:xfrm>
          <a:off x="0" y="513"/>
          <a:ext cx="9244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AE057F-9946-6B45-A7F9-0319E0B9899E}">
      <dsp:nvSpPr>
        <dsp:cNvPr id="0" name=""/>
        <dsp:cNvSpPr/>
      </dsp:nvSpPr>
      <dsp:spPr>
        <a:xfrm>
          <a:off x="0" y="25341"/>
          <a:ext cx="9244361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err="1"/>
            <a:t>Pagamento</a:t>
          </a:r>
          <a:r>
            <a:rPr lang="en-US" sz="2300" b="1" i="1" kern="1200" dirty="0"/>
            <a:t>  </a:t>
          </a:r>
          <a:endParaRPr lang="en-US" sz="2300" kern="1200" dirty="0"/>
        </a:p>
      </dsp:txBody>
      <dsp:txXfrm>
        <a:off x="0" y="25341"/>
        <a:ext cx="9244361" cy="841909"/>
      </dsp:txXfrm>
    </dsp:sp>
    <dsp:sp modelId="{B8B13106-DC60-B441-93CC-9B188D99A9F3}">
      <dsp:nvSpPr>
        <dsp:cNvPr id="0" name=""/>
        <dsp:cNvSpPr/>
      </dsp:nvSpPr>
      <dsp:spPr>
        <a:xfrm>
          <a:off x="0" y="842423"/>
          <a:ext cx="9244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BB115-1D0F-9E4D-982D-AC0DDE26720F}">
      <dsp:nvSpPr>
        <dsp:cNvPr id="0" name=""/>
        <dsp:cNvSpPr/>
      </dsp:nvSpPr>
      <dsp:spPr>
        <a:xfrm>
          <a:off x="0" y="842423"/>
          <a:ext cx="9244361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► Ajustado pela condição clinica ( </a:t>
          </a:r>
          <a:r>
            <a:rPr lang="en-US" sz="2300" i="1" kern="1200"/>
            <a:t>Clusterização)</a:t>
          </a:r>
          <a:endParaRPr lang="en-US" sz="2300" kern="1200"/>
        </a:p>
      </dsp:txBody>
      <dsp:txXfrm>
        <a:off x="0" y="842423"/>
        <a:ext cx="9244361" cy="841909"/>
      </dsp:txXfrm>
    </dsp:sp>
    <dsp:sp modelId="{70EE2BCF-2BE8-874F-B64A-8CAE12BDACCF}">
      <dsp:nvSpPr>
        <dsp:cNvPr id="0" name=""/>
        <dsp:cNvSpPr/>
      </dsp:nvSpPr>
      <dsp:spPr>
        <a:xfrm>
          <a:off x="0" y="1684333"/>
          <a:ext cx="9244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E1977C-0FB8-EB4E-8EDD-39D9F0CD4136}">
      <dsp:nvSpPr>
        <dsp:cNvPr id="0" name=""/>
        <dsp:cNvSpPr/>
      </dsp:nvSpPr>
      <dsp:spPr>
        <a:xfrm>
          <a:off x="0" y="1684333"/>
          <a:ext cx="9244361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► Cobre todo ciclo de cuidado por tempo definido</a:t>
          </a:r>
        </a:p>
      </dsp:txBody>
      <dsp:txXfrm>
        <a:off x="0" y="1684333"/>
        <a:ext cx="9244361" cy="841909"/>
      </dsp:txXfrm>
    </dsp:sp>
    <dsp:sp modelId="{2648F08B-FD3A-0543-8F23-F6FBD67B8FB7}">
      <dsp:nvSpPr>
        <dsp:cNvPr id="0" name=""/>
        <dsp:cNvSpPr/>
      </dsp:nvSpPr>
      <dsp:spPr>
        <a:xfrm>
          <a:off x="0" y="2526242"/>
          <a:ext cx="9244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830554-9589-D744-846B-B12CD333265F}">
      <dsp:nvSpPr>
        <dsp:cNvPr id="0" name=""/>
        <dsp:cNvSpPr/>
      </dsp:nvSpPr>
      <dsp:spPr>
        <a:xfrm>
          <a:off x="0" y="2526242"/>
          <a:ext cx="9244361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► Prospectivo  - prévio ao evento</a:t>
          </a:r>
        </a:p>
      </dsp:txBody>
      <dsp:txXfrm>
        <a:off x="0" y="2526242"/>
        <a:ext cx="9244361" cy="841909"/>
      </dsp:txXfrm>
    </dsp:sp>
    <dsp:sp modelId="{D1EC02E2-264E-7945-BCE7-1F4978562D11}">
      <dsp:nvSpPr>
        <dsp:cNvPr id="0" name=""/>
        <dsp:cNvSpPr/>
      </dsp:nvSpPr>
      <dsp:spPr>
        <a:xfrm>
          <a:off x="0" y="3368152"/>
          <a:ext cx="924436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02C7E-E1C5-8545-AE9D-388A7D9B4B2D}">
      <dsp:nvSpPr>
        <dsp:cNvPr id="0" name=""/>
        <dsp:cNvSpPr/>
      </dsp:nvSpPr>
      <dsp:spPr>
        <a:xfrm>
          <a:off x="0" y="3368152"/>
          <a:ext cx="9244361" cy="84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► Retrospectivo  - FFS com conciliação entre o valor acordado  e  o custo executado</a:t>
          </a:r>
        </a:p>
      </dsp:txBody>
      <dsp:txXfrm>
        <a:off x="0" y="3368152"/>
        <a:ext cx="9244361" cy="8419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D3A94-02CB-C643-8719-01B564510FC6}">
      <dsp:nvSpPr>
        <dsp:cNvPr id="0" name=""/>
        <dsp:cNvSpPr/>
      </dsp:nvSpPr>
      <dsp:spPr>
        <a:xfrm>
          <a:off x="0" y="2406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A07381-5EBB-2F40-81CE-4B1BAEE543BC}">
      <dsp:nvSpPr>
        <dsp:cNvPr id="0" name=""/>
        <dsp:cNvSpPr/>
      </dsp:nvSpPr>
      <dsp:spPr>
        <a:xfrm>
          <a:off x="0" y="2406"/>
          <a:ext cx="8776010" cy="82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1" kern="1200"/>
            <a:t>Pontos Positivos </a:t>
          </a:r>
          <a:endParaRPr lang="en-US" sz="2400" kern="1200"/>
        </a:p>
      </dsp:txBody>
      <dsp:txXfrm>
        <a:off x="0" y="2406"/>
        <a:ext cx="8776010" cy="820651"/>
      </dsp:txXfrm>
    </dsp:sp>
    <dsp:sp modelId="{3DFE1314-D8DF-A745-BA1C-9CC4B35F5E79}">
      <dsp:nvSpPr>
        <dsp:cNvPr id="0" name=""/>
        <dsp:cNvSpPr/>
      </dsp:nvSpPr>
      <dsp:spPr>
        <a:xfrm>
          <a:off x="0" y="823058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0DB0EF-6FC0-3E45-9570-9DBC711B0BDD}">
      <dsp:nvSpPr>
        <dsp:cNvPr id="0" name=""/>
        <dsp:cNvSpPr/>
      </dsp:nvSpPr>
      <dsp:spPr>
        <a:xfrm>
          <a:off x="0" y="823058"/>
          <a:ext cx="8776010" cy="82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Incentivo ao cuidado coordenado e redução de eventos adversos</a:t>
          </a:r>
        </a:p>
      </dsp:txBody>
      <dsp:txXfrm>
        <a:off x="0" y="823058"/>
        <a:ext cx="8776010" cy="820651"/>
      </dsp:txXfrm>
    </dsp:sp>
    <dsp:sp modelId="{EB557E5E-5655-914D-8216-8E3B980B7D31}">
      <dsp:nvSpPr>
        <dsp:cNvPr id="0" name=""/>
        <dsp:cNvSpPr/>
      </dsp:nvSpPr>
      <dsp:spPr>
        <a:xfrm>
          <a:off x="0" y="1643709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90452-65BD-074D-BA47-7475290011AE}">
      <dsp:nvSpPr>
        <dsp:cNvPr id="0" name=""/>
        <dsp:cNvSpPr/>
      </dsp:nvSpPr>
      <dsp:spPr>
        <a:xfrm>
          <a:off x="0" y="1643709"/>
          <a:ext cx="8776010" cy="82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Bônus por  atingir critérios de qualidade  e desfechos  </a:t>
          </a:r>
        </a:p>
      </dsp:txBody>
      <dsp:txXfrm>
        <a:off x="0" y="1643709"/>
        <a:ext cx="8776010" cy="820651"/>
      </dsp:txXfrm>
    </dsp:sp>
    <dsp:sp modelId="{11753ADA-9BC9-9F40-904C-99CAC9ABD402}">
      <dsp:nvSpPr>
        <dsp:cNvPr id="0" name=""/>
        <dsp:cNvSpPr/>
      </dsp:nvSpPr>
      <dsp:spPr>
        <a:xfrm>
          <a:off x="0" y="2464360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3992F-E085-7E40-A08D-2875CC8CAB15}">
      <dsp:nvSpPr>
        <dsp:cNvPr id="0" name=""/>
        <dsp:cNvSpPr/>
      </dsp:nvSpPr>
      <dsp:spPr>
        <a:xfrm>
          <a:off x="0" y="2464360"/>
          <a:ext cx="8776010" cy="82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► </a:t>
          </a:r>
          <a:r>
            <a:rPr lang="en-US" sz="2400" kern="1200" dirty="0" err="1"/>
            <a:t>Estimular</a:t>
          </a:r>
          <a:r>
            <a:rPr lang="en-US" sz="2400" kern="1200" dirty="0"/>
            <a:t> </a:t>
          </a:r>
          <a:r>
            <a:rPr lang="en-US" sz="2400" kern="1200" dirty="0" err="1"/>
            <a:t>transparência</a:t>
          </a:r>
          <a:r>
            <a:rPr lang="en-US" sz="2400" kern="1200" dirty="0"/>
            <a:t> e </a:t>
          </a:r>
          <a:r>
            <a:rPr lang="en-US" sz="2400" kern="1200" dirty="0" err="1"/>
            <a:t>competição</a:t>
          </a:r>
          <a:r>
            <a:rPr lang="en-US" sz="2400" kern="1200" dirty="0"/>
            <a:t> </a:t>
          </a:r>
          <a:r>
            <a:rPr lang="en-US" sz="2400" kern="1200" dirty="0" err="1"/>
            <a:t>por</a:t>
          </a:r>
          <a:r>
            <a:rPr lang="en-US" sz="2400" kern="1200" dirty="0"/>
            <a:t> “ valor”</a:t>
          </a:r>
        </a:p>
      </dsp:txBody>
      <dsp:txXfrm>
        <a:off x="0" y="2464360"/>
        <a:ext cx="8776010" cy="820651"/>
      </dsp:txXfrm>
    </dsp:sp>
    <dsp:sp modelId="{84218EB8-34CF-4E46-83B5-D9FF9E318F48}">
      <dsp:nvSpPr>
        <dsp:cNvPr id="0" name=""/>
        <dsp:cNvSpPr/>
      </dsp:nvSpPr>
      <dsp:spPr>
        <a:xfrm>
          <a:off x="0" y="3285012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26A2A-64A4-E344-A947-100DB6B79768}">
      <dsp:nvSpPr>
        <dsp:cNvPr id="0" name=""/>
        <dsp:cNvSpPr/>
      </dsp:nvSpPr>
      <dsp:spPr>
        <a:xfrm>
          <a:off x="0" y="3285012"/>
          <a:ext cx="8776010" cy="82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Dados de mundo real</a:t>
          </a:r>
        </a:p>
      </dsp:txBody>
      <dsp:txXfrm>
        <a:off x="0" y="3285012"/>
        <a:ext cx="8776010" cy="820651"/>
      </dsp:txXfrm>
    </dsp:sp>
    <dsp:sp modelId="{8FAEB583-554B-224F-AA37-75EB7D58F6DB}">
      <dsp:nvSpPr>
        <dsp:cNvPr id="0" name=""/>
        <dsp:cNvSpPr/>
      </dsp:nvSpPr>
      <dsp:spPr>
        <a:xfrm>
          <a:off x="0" y="4105663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C97B5-392A-334E-8290-F87B0D9A37CD}">
      <dsp:nvSpPr>
        <dsp:cNvPr id="0" name=""/>
        <dsp:cNvSpPr/>
      </dsp:nvSpPr>
      <dsp:spPr>
        <a:xfrm>
          <a:off x="0" y="4105663"/>
          <a:ext cx="8776010" cy="820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► Alinhamento de interesse entre prestadores e operadoras </a:t>
          </a:r>
        </a:p>
      </dsp:txBody>
      <dsp:txXfrm>
        <a:off x="0" y="4105663"/>
        <a:ext cx="8776010" cy="8206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AE517-2E41-C842-83D7-760FCEB5441A}">
      <dsp:nvSpPr>
        <dsp:cNvPr id="0" name=""/>
        <dsp:cNvSpPr/>
      </dsp:nvSpPr>
      <dsp:spPr>
        <a:xfrm>
          <a:off x="0" y="689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F6F58-B1C5-454B-8BBB-05C66C5A0593}">
      <dsp:nvSpPr>
        <dsp:cNvPr id="0" name=""/>
        <dsp:cNvSpPr/>
      </dsp:nvSpPr>
      <dsp:spPr>
        <a:xfrm>
          <a:off x="0" y="689"/>
          <a:ext cx="8776010" cy="112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1" kern="1200" dirty="0" err="1"/>
            <a:t>Desafios</a:t>
          </a:r>
          <a:r>
            <a:rPr lang="en-US" sz="2800" b="1" i="1" kern="1200" dirty="0"/>
            <a:t> e </a:t>
          </a:r>
          <a:r>
            <a:rPr lang="en-US" sz="2800" b="1" i="1" kern="1200" dirty="0" err="1"/>
            <a:t>premissas</a:t>
          </a:r>
          <a:endParaRPr lang="en-US" sz="2800" kern="1200" dirty="0"/>
        </a:p>
      </dsp:txBody>
      <dsp:txXfrm>
        <a:off x="0" y="689"/>
        <a:ext cx="8776010" cy="1129097"/>
      </dsp:txXfrm>
    </dsp:sp>
    <dsp:sp modelId="{0B2BB2DC-8675-714A-A434-AB1649ADD7F2}">
      <dsp:nvSpPr>
        <dsp:cNvPr id="0" name=""/>
        <dsp:cNvSpPr/>
      </dsp:nvSpPr>
      <dsp:spPr>
        <a:xfrm>
          <a:off x="0" y="1129786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C6772-B1FF-6443-AE90-284F2A42D6A6}">
      <dsp:nvSpPr>
        <dsp:cNvPr id="0" name=""/>
        <dsp:cNvSpPr/>
      </dsp:nvSpPr>
      <dsp:spPr>
        <a:xfrm>
          <a:off x="0" y="1129786"/>
          <a:ext cx="8776010" cy="112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► </a:t>
          </a:r>
          <a:r>
            <a:rPr lang="en-US" sz="2400" i="1" kern="1200" dirty="0"/>
            <a:t>Bundle </a:t>
          </a:r>
          <a:r>
            <a:rPr lang="en-US" sz="2400" kern="1200" dirty="0"/>
            <a:t> </a:t>
          </a:r>
          <a:r>
            <a:rPr lang="en-US" sz="2400" kern="1200" dirty="0" err="1"/>
            <a:t>sem</a:t>
          </a:r>
          <a:r>
            <a:rPr lang="en-US" sz="2400" kern="1200" dirty="0"/>
            <a:t> </a:t>
          </a:r>
          <a:r>
            <a:rPr lang="en-US" sz="2400" kern="1200" dirty="0" err="1"/>
            <a:t>critério</a:t>
          </a:r>
          <a:r>
            <a:rPr lang="en-US" sz="2400" kern="1200" dirty="0"/>
            <a:t> de </a:t>
          </a:r>
          <a:r>
            <a:rPr lang="en-US" sz="2400" kern="1200" dirty="0" err="1"/>
            <a:t>qualidade</a:t>
          </a:r>
          <a:r>
            <a:rPr lang="en-US" sz="2400" kern="1200" dirty="0"/>
            <a:t> </a:t>
          </a:r>
          <a:r>
            <a:rPr lang="en-US" sz="2400" kern="1200" dirty="0" err="1"/>
            <a:t>ou</a:t>
          </a:r>
          <a:r>
            <a:rPr lang="en-US" sz="2400" kern="1200" dirty="0"/>
            <a:t>   valor , </a:t>
          </a:r>
          <a:r>
            <a:rPr lang="en-US" sz="2400" kern="1200" dirty="0" err="1"/>
            <a:t>gera</a:t>
          </a:r>
          <a:r>
            <a:rPr lang="en-US" sz="2400" kern="1200" dirty="0"/>
            <a:t> </a:t>
          </a:r>
          <a:r>
            <a:rPr lang="en-US" sz="2400" kern="1200" dirty="0" err="1"/>
            <a:t>subtratamento</a:t>
          </a:r>
          <a:r>
            <a:rPr lang="en-US" sz="2400" kern="1200" dirty="0"/>
            <a:t> e </a:t>
          </a:r>
          <a:r>
            <a:rPr lang="en-US" sz="2400" kern="1200" dirty="0" err="1"/>
            <a:t>seleção</a:t>
          </a:r>
          <a:r>
            <a:rPr lang="en-US" sz="2400" kern="1200" dirty="0"/>
            <a:t> de </a:t>
          </a:r>
          <a:r>
            <a:rPr lang="en-US" sz="2400" kern="1200" dirty="0" err="1"/>
            <a:t>risco</a:t>
          </a:r>
          <a:endParaRPr lang="en-US" sz="2400" kern="1200" dirty="0"/>
        </a:p>
      </dsp:txBody>
      <dsp:txXfrm>
        <a:off x="0" y="1129786"/>
        <a:ext cx="8776010" cy="1129097"/>
      </dsp:txXfrm>
    </dsp:sp>
    <dsp:sp modelId="{0865C918-A8BA-4048-BC20-831892A308CD}">
      <dsp:nvSpPr>
        <dsp:cNvPr id="0" name=""/>
        <dsp:cNvSpPr/>
      </dsp:nvSpPr>
      <dsp:spPr>
        <a:xfrm>
          <a:off x="0" y="2258884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A6096-854F-6449-9959-56047694C5D1}">
      <dsp:nvSpPr>
        <dsp:cNvPr id="0" name=""/>
        <dsp:cNvSpPr/>
      </dsp:nvSpPr>
      <dsp:spPr>
        <a:xfrm>
          <a:off x="0" y="2258884"/>
          <a:ext cx="8776010" cy="112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► </a:t>
          </a:r>
          <a:r>
            <a:rPr lang="en-US" sz="2400" kern="1200" dirty="0" err="1"/>
            <a:t>Métricas</a:t>
          </a:r>
          <a:r>
            <a:rPr lang="en-US" sz="2400" kern="1200" dirty="0"/>
            <a:t> </a:t>
          </a:r>
          <a:r>
            <a:rPr lang="en-US" sz="2400" kern="1200" dirty="0" err="1"/>
            <a:t>dependem</a:t>
          </a:r>
          <a:r>
            <a:rPr lang="en-US" sz="2400" kern="1200" dirty="0"/>
            <a:t> da </a:t>
          </a:r>
          <a:r>
            <a:rPr lang="en-US" sz="2400" kern="1200" dirty="0" err="1"/>
            <a:t>interoparabilidade</a:t>
          </a:r>
          <a:r>
            <a:rPr lang="en-US" sz="2400" kern="1200" dirty="0"/>
            <a:t> e rigor </a:t>
          </a:r>
          <a:r>
            <a:rPr lang="en-US" sz="2400" kern="1200" dirty="0" err="1"/>
            <a:t>científico</a:t>
          </a:r>
          <a:endParaRPr lang="en-US" sz="2400" kern="1200" dirty="0"/>
        </a:p>
      </dsp:txBody>
      <dsp:txXfrm>
        <a:off x="0" y="2258884"/>
        <a:ext cx="8776010" cy="1129097"/>
      </dsp:txXfrm>
    </dsp:sp>
    <dsp:sp modelId="{4F759F11-A79B-9045-9847-CCB5C424593B}">
      <dsp:nvSpPr>
        <dsp:cNvPr id="0" name=""/>
        <dsp:cNvSpPr/>
      </dsp:nvSpPr>
      <dsp:spPr>
        <a:xfrm>
          <a:off x="0" y="3387982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FE9137-BC80-BE42-9237-D8CD508AEFCA}">
      <dsp:nvSpPr>
        <dsp:cNvPr id="0" name=""/>
        <dsp:cNvSpPr/>
      </dsp:nvSpPr>
      <dsp:spPr>
        <a:xfrm>
          <a:off x="0" y="3387982"/>
          <a:ext cx="8776010" cy="112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► </a:t>
          </a:r>
          <a:r>
            <a:rPr lang="en-US" sz="2400" kern="1200" dirty="0" err="1"/>
            <a:t>Maturidade</a:t>
          </a:r>
          <a:r>
            <a:rPr lang="en-US" sz="2400" kern="1200" dirty="0"/>
            <a:t> dos </a:t>
          </a:r>
          <a:r>
            <a:rPr lang="en-US" sz="2400" kern="1200" dirty="0" err="1"/>
            <a:t>prestador</a:t>
          </a:r>
          <a:r>
            <a:rPr lang="en-US" sz="2400" kern="1200" dirty="0"/>
            <a:t> e gestor para </a:t>
          </a:r>
          <a:r>
            <a:rPr lang="en-US" sz="2400" kern="1200" dirty="0" err="1"/>
            <a:t>assumir</a:t>
          </a:r>
          <a:r>
            <a:rPr lang="en-US" sz="2400" kern="1200" dirty="0"/>
            <a:t> </a:t>
          </a:r>
          <a:r>
            <a:rPr lang="en-US" sz="2400" kern="1200" dirty="0" err="1"/>
            <a:t>risco</a:t>
          </a:r>
          <a:endParaRPr lang="en-US" sz="2400" kern="1200" dirty="0"/>
        </a:p>
      </dsp:txBody>
      <dsp:txXfrm>
        <a:off x="0" y="3387982"/>
        <a:ext cx="8776010" cy="1129097"/>
      </dsp:txXfrm>
    </dsp:sp>
    <dsp:sp modelId="{541E0410-8CBC-0045-B6F5-B32423190B04}">
      <dsp:nvSpPr>
        <dsp:cNvPr id="0" name=""/>
        <dsp:cNvSpPr/>
      </dsp:nvSpPr>
      <dsp:spPr>
        <a:xfrm>
          <a:off x="0" y="4517080"/>
          <a:ext cx="87760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B585B-8B0A-3048-8108-1868A2A5D595}">
      <dsp:nvSpPr>
        <dsp:cNvPr id="0" name=""/>
        <dsp:cNvSpPr/>
      </dsp:nvSpPr>
      <dsp:spPr>
        <a:xfrm>
          <a:off x="0" y="4517080"/>
          <a:ext cx="8776010" cy="11290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► </a:t>
          </a:r>
          <a:r>
            <a:rPr lang="en-US" sz="2400" kern="1200" dirty="0" err="1"/>
            <a:t>Evitar</a:t>
          </a:r>
          <a:r>
            <a:rPr lang="en-US" sz="2400" kern="1200" dirty="0"/>
            <a:t>  </a:t>
          </a:r>
          <a:r>
            <a:rPr lang="en-US" sz="2400" kern="1200" dirty="0" err="1"/>
            <a:t>exclusão</a:t>
          </a:r>
          <a:r>
            <a:rPr lang="en-US" sz="2400" kern="1200" dirty="0"/>
            <a:t>  , </a:t>
          </a:r>
          <a:r>
            <a:rPr lang="en-US" sz="2400" kern="1200" dirty="0" err="1"/>
            <a:t>permitindo</a:t>
          </a:r>
          <a:r>
            <a:rPr lang="en-US" sz="2400" kern="1200" dirty="0"/>
            <a:t> </a:t>
          </a:r>
          <a:r>
            <a:rPr lang="en-US" sz="2400" kern="1200" dirty="0" err="1"/>
            <a:t>transição</a:t>
          </a:r>
          <a:endParaRPr lang="en-US" sz="2400" kern="1200" dirty="0"/>
        </a:p>
      </dsp:txBody>
      <dsp:txXfrm>
        <a:off x="0" y="4517080"/>
        <a:ext cx="8776010" cy="11290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DA3EFE2-6508-6452-B519-EB8D8B194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FEBB4453-6F16-B6F2-49D2-00AD82C67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6461921-DF2E-53D1-986C-1E321E536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5D48407-3BE8-3118-8782-DC28803D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D56DB15-BA83-9D7D-180F-1675A258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672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B33D7F4-C04A-F7F0-6277-1852D9D1C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6F53EE0-6EE7-9BF6-EFEE-6C5356BE3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9C777D3-CD30-855A-BF97-EC4E7312F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A6B9B93-A4E7-A51C-68BC-06D53D733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B12AAE1-49CB-622A-9CF4-B937F616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9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64725EE8-9584-3E4F-753A-2B7BFC6E2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F071A08C-5E71-6BB3-AF73-08ABC7145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437A001-667D-1A4C-5C9B-77125B9F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0C9720E-456B-1DF9-A61B-67801A4CC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8311933-568D-0C24-F8AF-5400B04AE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0423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2A872DB-0789-3CF3-72BD-805FCD73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19348" y="6356350"/>
            <a:ext cx="2262051" cy="365125"/>
          </a:xfrm>
        </p:spPr>
        <p:txBody>
          <a:bodyPr/>
          <a:lstStyle/>
          <a:p>
            <a:fld id="{35D35A71-C69F-41C8-8AA7-AF3651D19013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F4E3E9F-7CE0-A88C-B81F-7CE57F0F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2DEA725-1686-768E-4B8D-93F944F8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51BD5-82F4-4A35-BB0A-91056B409D8D}" type="slidenum">
              <a:rPr lang="pt-BR" smtClean="0"/>
              <a:t>‹nº›</a:t>
            </a:fld>
            <a:endParaRPr lang="pt-BR"/>
          </a:p>
        </p:txBody>
      </p:sp>
      <p:pic>
        <p:nvPicPr>
          <p:cNvPr id="14" name="Imagem 13" descr="Logotipo&#10;&#10;Descrição gerada automaticamente">
            <a:extLst>
              <a:ext uri="{FF2B5EF4-FFF2-40B4-BE49-F238E27FC236}">
                <a16:creationId xmlns:a16="http://schemas.microsoft.com/office/drawing/2014/main" xmlns="" id="{23B024DB-08F3-5E71-C8BC-EF4C6A3B1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3" y="297184"/>
            <a:ext cx="875424" cy="53737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xmlns="" id="{66D543AD-D927-A190-15AA-6D1826300832}"/>
              </a:ext>
            </a:extLst>
          </p:cNvPr>
          <p:cNvSpPr txBox="1"/>
          <p:nvPr userDrawn="1"/>
        </p:nvSpPr>
        <p:spPr>
          <a:xfrm rot="16200000">
            <a:off x="-1589327" y="3146360"/>
            <a:ext cx="4239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Projeto Patronos 2023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5BA43BA8-CFF9-BE97-BA09-DDF80CF9FDB4}"/>
              </a:ext>
            </a:extLst>
          </p:cNvPr>
          <p:cNvSpPr/>
          <p:nvPr userDrawn="1"/>
        </p:nvSpPr>
        <p:spPr>
          <a:xfrm>
            <a:off x="0" y="1"/>
            <a:ext cx="113015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FA0508D-CD1D-85DE-63BB-95053C5DFE46}"/>
              </a:ext>
            </a:extLst>
          </p:cNvPr>
          <p:cNvSpPr txBox="1"/>
          <p:nvPr userDrawn="1"/>
        </p:nvSpPr>
        <p:spPr>
          <a:xfrm rot="16200000">
            <a:off x="-2326185" y="2748102"/>
            <a:ext cx="5555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</a:rPr>
              <a:t>Escritório de Valor em Saúde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3BC5E24C-C97E-066D-BA07-4D29D15BE6A4}"/>
              </a:ext>
            </a:extLst>
          </p:cNvPr>
          <p:cNvSpPr/>
          <p:nvPr userDrawn="1"/>
        </p:nvSpPr>
        <p:spPr>
          <a:xfrm>
            <a:off x="0" y="6538913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6854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33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3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522370F-F3A3-55E7-A6E5-D66DBE139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0C26256-F105-1AB6-34E0-048923C3D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B169056-B543-B1B4-709E-42061E09C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DE5BD73B-8481-E6A1-9DA3-168D58D4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56ACB155-7737-A285-9D92-0BBC04114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522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5CD6C2-DCBD-DB6F-1392-176302BC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94BE071-20AF-0A41-7796-E5B1E1443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319A261-074F-72DC-ACB6-FC97C7033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9E9397B-37CB-512E-00C9-9A8F1D2D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F9BBE37-E994-E272-0662-69E02AECD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1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EAE5003-4F35-1588-8508-28CDA0D07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CC0E1C0-DA4D-1FB0-D83F-B1400BACC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B5C5E382-8C9D-BB7C-7114-C2B365380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EA50EEF-0B61-9CBB-1EC4-AF3BE070F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4B34ACC3-7740-2308-BCE4-CEFECFA7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5DA42FE-7440-C5C1-EDEF-554009342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716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65956E-052D-F94E-D86E-07E194C4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8D6CC71-B76F-BA68-FF0A-8F54C717B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74C46F05-D876-3CB8-4FD5-D124D2F19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82EC4DC-AEEF-B0B5-9F1D-C7C0A9CBAF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96F00C04-CFD8-661E-9C17-4BE4B6881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88C59BF3-0889-E08A-F958-AB63E27E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02442653-67F0-F5FE-B671-50346255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8446D118-C89B-6241-4917-064E22454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22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E3B1BDB-18DA-7921-CA78-37478C84C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5466217-7D42-34B2-5EFB-D8ACC2689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F174485-7DD6-E528-4AA4-F398CD5C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B393F343-1FE6-7CC6-B6C7-3262B7849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14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7F0E5365-1D56-298F-5761-E0D8246F0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029E02DA-6F4C-771A-67B6-970D32B79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69F99906-5372-62B9-47D8-39780C3C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820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FD8607-ABC0-974E-769E-1B63ED5B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8683AC9-BE9D-B77D-D068-3D9B5318D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869D7B7-82B7-4BBB-B821-30777EE2E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B84B62A-FBC4-151B-27C5-FF80AD0F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73BF696-ECEA-D050-9DF1-106694DF8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DAB74E8-7D3D-F0D6-15F4-6C00D0A10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593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85A17A-26FF-23E5-11B7-26A2531A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72DCA7CB-1EE6-A1BE-AC8D-10B93D95B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CD210E92-B34F-A92C-D314-72ABB9B32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9DFF5C1-6E00-1288-9BD9-A9083B3D8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86A609E4-F721-D60A-102B-EF52400CB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19B1776-4102-56DF-FFB0-9B521F83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44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1F321E4-E3C0-83D5-9AEB-4E35DFEB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748A619-4BB0-1215-A459-B9303B832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85A7C2A-3BC0-3F69-2EB8-8E4B7CEC00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4C067-2D2D-1A4D-BB35-5A53F4995C29}" type="datetimeFigureOut">
              <a:rPr lang="pt-BR" smtClean="0"/>
              <a:t>17/11/2023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6715BC7-E712-ABC4-3A02-CB65A9951D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5E34BB7-865A-4BBE-1615-4628FD302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53EB-97FC-D74D-8A21-02AD861877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48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5.jpeg"/><Relationship Id="rId9" Type="http://schemas.microsoft.com/office/2007/relationships/diagramDrawing" Target="../diagrams/drawing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15.jpe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5.jpe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5.jpeg"/><Relationship Id="rId9" Type="http://schemas.microsoft.com/office/2007/relationships/diagramDrawing" Target="../diagrams/drawin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jpe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758346" y="-973800"/>
            <a:ext cx="8805635" cy="8805599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AutoShape 4"/>
          <p:cNvSpPr/>
          <p:nvPr/>
        </p:nvSpPr>
        <p:spPr>
          <a:xfrm>
            <a:off x="7825327" y="5268259"/>
            <a:ext cx="2751609" cy="0"/>
          </a:xfrm>
          <a:prstGeom prst="line">
            <a:avLst/>
          </a:prstGeom>
          <a:ln w="47625" cap="rnd">
            <a:solidFill>
              <a:srgbClr val="1250A0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pt-B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19999"/>
          </a:blip>
          <a:srcRect l="20744" r="17998" b="18697"/>
          <a:stretch>
            <a:fillRect/>
          </a:stretch>
        </p:blipFill>
        <p:spPr>
          <a:xfrm>
            <a:off x="-87909" y="1198712"/>
            <a:ext cx="5464761" cy="44605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8655" r="17721" b="20728"/>
          <a:stretch>
            <a:fillRect/>
          </a:stretch>
        </p:blipFill>
        <p:spPr>
          <a:xfrm>
            <a:off x="10446281" y="375156"/>
            <a:ext cx="1369019" cy="10490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25327" y="2945376"/>
            <a:ext cx="3680873" cy="1311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3334" dirty="0">
                <a:solidFill>
                  <a:srgbClr val="1C1823"/>
                </a:solidFill>
                <a:latin typeface="Glacial Indifference"/>
              </a:rPr>
              <a:t>INICIATIVAS DA  OFTALMOLOGIA EM VBHC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910069" y="5522956"/>
            <a:ext cx="2352419" cy="60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866" spc="54" dirty="0" err="1">
                <a:solidFill>
                  <a:srgbClr val="1250A0"/>
                </a:solidFill>
                <a:latin typeface="Poppins Italics"/>
              </a:rPr>
              <a:t>Frederico</a:t>
            </a:r>
            <a:r>
              <a:rPr lang="en-US" sz="1866" spc="54" dirty="0">
                <a:solidFill>
                  <a:srgbClr val="1250A0"/>
                </a:solidFill>
                <a:latin typeface="Poppins Italics"/>
              </a:rPr>
              <a:t> Pena</a:t>
            </a:r>
          </a:p>
          <a:p>
            <a:pPr>
              <a:lnSpc>
                <a:spcPts val="2426"/>
              </a:lnSpc>
            </a:pPr>
            <a:r>
              <a:rPr lang="en-US" sz="1866" spc="54" dirty="0" err="1">
                <a:solidFill>
                  <a:srgbClr val="1250A0"/>
                </a:solidFill>
                <a:latin typeface="Poppins Italics"/>
              </a:rPr>
              <a:t>Diretor</a:t>
            </a:r>
            <a:r>
              <a:rPr lang="en-US" sz="1866" spc="54" dirty="0">
                <a:solidFill>
                  <a:srgbClr val="1250A0"/>
                </a:solidFill>
                <a:latin typeface="Poppins Italics"/>
              </a:rPr>
              <a:t> CBO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64E23E2-7440-4E36-A67B-0F88C5F7E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06949AE-010D-4C18-8AED-7872085AD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1F9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ntendo captura de tela&#10;&#10;Descrição gerada automaticamente">
            <a:extLst>
              <a:ext uri="{FF2B5EF4-FFF2-40B4-BE49-F238E27FC236}">
                <a16:creationId xmlns:a16="http://schemas.microsoft.com/office/drawing/2014/main" xmlns="" id="{0215C5B8-483A-2D46-A9F9-963DE9EA6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98" t="10625" r="32639" b="9583"/>
          <a:stretch/>
        </p:blipFill>
        <p:spPr>
          <a:xfrm>
            <a:off x="1722373" y="650497"/>
            <a:ext cx="2967398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E54AADB-50C7-4293-94C0-27361A32B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1F9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F1FCA6D-47BC-5D45-9AB9-791244CD4D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29" t="31748" r="25434" b="40423"/>
          <a:stretch/>
        </p:blipFill>
        <p:spPr>
          <a:xfrm>
            <a:off x="6421034" y="2591022"/>
            <a:ext cx="5129784" cy="16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0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398030" y="453305"/>
            <a:ext cx="4203125" cy="329452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771428" y="-678568"/>
            <a:ext cx="7735801" cy="865921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4765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38843" y="-1249696"/>
            <a:ext cx="9230375" cy="9230339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21682" r="-5609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>
            <a:off x="812801" y="5867400"/>
            <a:ext cx="2128627" cy="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8655" r="17721" b="20728"/>
          <a:stretch>
            <a:fillRect/>
          </a:stretch>
        </p:blipFill>
        <p:spPr>
          <a:xfrm>
            <a:off x="10798204" y="375156"/>
            <a:ext cx="1017097" cy="77936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5200" y="995680"/>
            <a:ext cx="4068784" cy="4514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15910" lvl="1"/>
            <a:r>
              <a:rPr lang="en-US" sz="5867" dirty="0" err="1">
                <a:solidFill>
                  <a:srgbClr val="1C1823"/>
                </a:solidFill>
                <a:latin typeface="Glacial Indifference"/>
              </a:rPr>
              <a:t>Ações</a:t>
            </a:r>
            <a:r>
              <a:rPr lang="en-US" sz="5867" dirty="0">
                <a:solidFill>
                  <a:srgbClr val="1C1823"/>
                </a:solidFill>
                <a:latin typeface="Glacial Indifference"/>
              </a:rPr>
              <a:t> de </a:t>
            </a:r>
            <a:r>
              <a:rPr lang="en-US" sz="5867" dirty="0" err="1">
                <a:solidFill>
                  <a:srgbClr val="1C1823"/>
                </a:solidFill>
                <a:latin typeface="Glacial Indifference"/>
              </a:rPr>
              <a:t>combate</a:t>
            </a:r>
            <a:r>
              <a:rPr lang="en-US" sz="5867" dirty="0">
                <a:solidFill>
                  <a:srgbClr val="1C1823"/>
                </a:solidFill>
                <a:latin typeface="Glacial Indifference"/>
              </a:rPr>
              <a:t> a </a:t>
            </a:r>
            <a:r>
              <a:rPr lang="en-US" sz="5867" dirty="0" err="1">
                <a:solidFill>
                  <a:srgbClr val="1C1823"/>
                </a:solidFill>
                <a:latin typeface="Glacial Indifference"/>
              </a:rPr>
              <a:t>práticas</a:t>
            </a:r>
            <a:r>
              <a:rPr lang="en-US" sz="5867" dirty="0">
                <a:solidFill>
                  <a:srgbClr val="1C1823"/>
                </a:solidFill>
                <a:latin typeface="Glacial Indifference"/>
              </a:rPr>
              <a:t> </a:t>
            </a:r>
            <a:r>
              <a:rPr lang="en-US" sz="5867" dirty="0" err="1">
                <a:solidFill>
                  <a:srgbClr val="1C1823"/>
                </a:solidFill>
                <a:latin typeface="Glacial Indifference"/>
              </a:rPr>
              <a:t>nocivas</a:t>
            </a:r>
            <a:r>
              <a:rPr lang="en-US" sz="5867" dirty="0">
                <a:solidFill>
                  <a:srgbClr val="1C1823"/>
                </a:solidFill>
                <a:latin typeface="Glacial Indifference"/>
              </a:rPr>
              <a:t> </a:t>
            </a:r>
            <a:r>
              <a:rPr lang="en-US" sz="5867" dirty="0" err="1">
                <a:solidFill>
                  <a:srgbClr val="1C1823"/>
                </a:solidFill>
                <a:latin typeface="Glacial Indifference"/>
              </a:rPr>
              <a:t>ao</a:t>
            </a:r>
            <a:r>
              <a:rPr lang="en-US" sz="5867" dirty="0">
                <a:solidFill>
                  <a:srgbClr val="1C1823"/>
                </a:solidFill>
                <a:latin typeface="Glacial Indifference"/>
              </a:rPr>
              <a:t> mercado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</p:spTree>
    <p:extLst>
      <p:ext uri="{BB962C8B-B14F-4D97-AF65-F5344CB8AC3E}">
        <p14:creationId xmlns:p14="http://schemas.microsoft.com/office/powerpoint/2010/main" val="2627167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398030" y="453305"/>
            <a:ext cx="4203125" cy="32945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98204" y="375156"/>
            <a:ext cx="1017097" cy="7793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14" name="Imagem 1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xmlns="" id="{0E697E53-085B-C635-C47B-247F5FBCE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9" y="3545708"/>
            <a:ext cx="3198761" cy="3198761"/>
          </a:xfrm>
          <a:prstGeom prst="rect">
            <a:avLst/>
          </a:prstGeom>
        </p:spPr>
      </p:pic>
      <p:pic>
        <p:nvPicPr>
          <p:cNvPr id="16" name="Imagem 15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xmlns="" id="{852A2BD7-C6B3-397D-95F5-1EB408D850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77" y="3544287"/>
            <a:ext cx="3198761" cy="3200183"/>
          </a:xfrm>
          <a:prstGeom prst="rect">
            <a:avLst/>
          </a:prstGeom>
        </p:spPr>
      </p:pic>
      <p:pic>
        <p:nvPicPr>
          <p:cNvPr id="18" name="Imagem 17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xmlns="" id="{9582A9E4-4418-BC87-4C67-545DF4D140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77" y="231660"/>
            <a:ext cx="3198761" cy="3197340"/>
          </a:xfrm>
          <a:prstGeom prst="rect">
            <a:avLst/>
          </a:prstGeom>
        </p:spPr>
      </p:pic>
      <p:pic>
        <p:nvPicPr>
          <p:cNvPr id="20" name="Imagem 19" descr="Tela de celular com publicação numa rede social&#10;&#10;Descrição gerada automaticamente com confiança média">
            <a:extLst>
              <a:ext uri="{FF2B5EF4-FFF2-40B4-BE49-F238E27FC236}">
                <a16:creationId xmlns:a16="http://schemas.microsoft.com/office/drawing/2014/main" xmlns="" id="{E6E65BAA-39BC-9145-0A3E-095ED7D09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18" y="257127"/>
            <a:ext cx="3198761" cy="3197340"/>
          </a:xfrm>
          <a:prstGeom prst="rect">
            <a:avLst/>
          </a:prstGeom>
        </p:spPr>
      </p:pic>
      <p:pic>
        <p:nvPicPr>
          <p:cNvPr id="22" name="Imagem 21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xmlns="" id="{059FBC53-3170-BEB2-6660-EA5E41F55A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35" y="1504963"/>
            <a:ext cx="4485731" cy="448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35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A8384FB5-9ADC-4DDC-881B-597D56F5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1E5A9A7-95C6-4F4F-B00E-C82E07FE62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07DD2DE-F619-49DD-B5E7-03A290FF4E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5149191-5F60-4A28-AAFF-039F96B0F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F8260ED5-17F7-4158-B241-D51DD4CF1B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26B496C-2507-7EB9-D389-4EFAC257DD51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Curso VBHC para associados CBO</a:t>
            </a:r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EABDEDAE-3E7C-59F3-1256-8187942C7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6" t="23759" r="28684" b="359"/>
          <a:stretch/>
        </p:blipFill>
        <p:spPr>
          <a:xfrm>
            <a:off x="4779198" y="467208"/>
            <a:ext cx="6672208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810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332CF7A-030F-4553-A340-8DC12391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2" y="379813"/>
            <a:ext cx="8319532" cy="60983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9562823-6767-4D75-A5A1-9AD3A8F60DE8}"/>
              </a:ext>
            </a:extLst>
          </p:cNvPr>
          <p:cNvSpPr txBox="1"/>
          <p:nvPr/>
        </p:nvSpPr>
        <p:spPr>
          <a:xfrm>
            <a:off x="10117394" y="5161935"/>
            <a:ext cx="183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FONTE: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road to value-based care: Your mileage        may vary.  Deloitte,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10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69099118-A02A-4EAB-9163-E76DD064967F}"/>
              </a:ext>
            </a:extLst>
          </p:cNvPr>
          <p:cNvSpPr/>
          <p:nvPr/>
        </p:nvSpPr>
        <p:spPr>
          <a:xfrm>
            <a:off x="2577092" y="0"/>
            <a:ext cx="9513671" cy="5778106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AC7EB2F-BC7F-42A9-9407-B8045FCF0BAB}"/>
              </a:ext>
            </a:extLst>
          </p:cNvPr>
          <p:cNvSpPr txBox="1"/>
          <p:nvPr/>
        </p:nvSpPr>
        <p:spPr>
          <a:xfrm>
            <a:off x="-97935" y="6332730"/>
            <a:ext cx="4847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FONTE: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Modificado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pelo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apreentador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partir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de Better Care. Smarter Spending. Healthier People: Paying Providers for Value, Not Volume , 2015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xmlns="" id="{D39C5B5C-CA4C-4022-B306-74EA6675AD2B}"/>
              </a:ext>
            </a:extLst>
          </p:cNvPr>
          <p:cNvSpPr txBox="1"/>
          <p:nvPr/>
        </p:nvSpPr>
        <p:spPr>
          <a:xfrm rot="16200000">
            <a:off x="-1099569" y="2816967"/>
            <a:ext cx="30029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Nível de Risco Financeiro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21E73711-F712-4052-B532-DB303A5782B3}"/>
              </a:ext>
            </a:extLst>
          </p:cNvPr>
          <p:cNvSpPr txBox="1"/>
          <p:nvPr/>
        </p:nvSpPr>
        <p:spPr>
          <a:xfrm>
            <a:off x="5243118" y="5829159"/>
            <a:ext cx="622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Nível de Responsabilização e Integração do Prestador</a:t>
            </a:r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xmlns="" id="{9164831B-98E2-4048-AFDA-11943382CA21}"/>
              </a:ext>
            </a:extLst>
          </p:cNvPr>
          <p:cNvCxnSpPr>
            <a:cxnSpLocks/>
          </p:cNvCxnSpPr>
          <p:nvPr/>
        </p:nvCxnSpPr>
        <p:spPr>
          <a:xfrm flipH="1" flipV="1">
            <a:off x="694143" y="626560"/>
            <a:ext cx="40038" cy="51150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8" name="CaixaDeTexto 147">
            <a:extLst>
              <a:ext uri="{FF2B5EF4-FFF2-40B4-BE49-F238E27FC236}">
                <a16:creationId xmlns:a16="http://schemas.microsoft.com/office/drawing/2014/main" xmlns="" id="{5C2AB993-CA73-41B9-A923-672820411D8D}"/>
              </a:ext>
            </a:extLst>
          </p:cNvPr>
          <p:cNvSpPr txBox="1"/>
          <p:nvPr/>
        </p:nvSpPr>
        <p:spPr>
          <a:xfrm>
            <a:off x="8819100" y="788556"/>
            <a:ext cx="30175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Modelos de Pagamento PROSPECTIVOS Baseado em Populações. Os prestadores devem se responsabilizar pelo desempenho, custos e qualidades entregues</a:t>
            </a:r>
          </a:p>
        </p:txBody>
      </p: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xmlns="" id="{C242CA49-8736-4D03-87A1-253A8B2BF26D}"/>
              </a:ext>
            </a:extLst>
          </p:cNvPr>
          <p:cNvCxnSpPr>
            <a:cxnSpLocks/>
          </p:cNvCxnSpPr>
          <p:nvPr/>
        </p:nvCxnSpPr>
        <p:spPr>
          <a:xfrm flipV="1">
            <a:off x="694143" y="5759275"/>
            <a:ext cx="11497857" cy="112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C81AF96E-57D2-4166-BC63-15DB455ED27C}"/>
              </a:ext>
            </a:extLst>
          </p:cNvPr>
          <p:cNvCxnSpPr>
            <a:cxnSpLocks/>
          </p:cNvCxnSpPr>
          <p:nvPr/>
        </p:nvCxnSpPr>
        <p:spPr>
          <a:xfrm>
            <a:off x="2577092" y="956663"/>
            <a:ext cx="13329" cy="480261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xmlns="" id="{6CF8D6F7-A35A-4F77-9328-A2D2A90507DE}"/>
              </a:ext>
            </a:extLst>
          </p:cNvPr>
          <p:cNvCxnSpPr>
            <a:cxnSpLocks/>
          </p:cNvCxnSpPr>
          <p:nvPr/>
        </p:nvCxnSpPr>
        <p:spPr>
          <a:xfrm>
            <a:off x="5702377" y="863167"/>
            <a:ext cx="26657" cy="487839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xmlns="" id="{7E32C514-378E-4B04-90AC-9873B940E342}"/>
              </a:ext>
            </a:extLst>
          </p:cNvPr>
          <p:cNvSpPr txBox="1"/>
          <p:nvPr/>
        </p:nvSpPr>
        <p:spPr>
          <a:xfrm>
            <a:off x="5883115" y="1320908"/>
            <a:ext cx="2709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Modelos alternativos de pagamentos mas ainda construídos sob a base FFS. Se estabelece metas de CUSTO. Estimula os prestadores a serem mais eficientes e efetivos  com 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métricas de cuidados adequados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0087E4D0-15F3-4EB0-9A7D-E319438B6D45}"/>
              </a:ext>
            </a:extLst>
          </p:cNvPr>
          <p:cNvSpPr txBox="1"/>
          <p:nvPr/>
        </p:nvSpPr>
        <p:spPr>
          <a:xfrm>
            <a:off x="2654787" y="2121127"/>
            <a:ext cx="28801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Lógica FFS. Mas pelo menos uma parte do pagamento é associado a métricas de qualidade.</a:t>
            </a:r>
          </a:p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Pode ser usado para facilitar a transição para as Categorias III e IV</a:t>
            </a:r>
          </a:p>
        </p:txBody>
      </p: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xmlns="" id="{B1392033-D55D-4968-A2B2-1030D9DA83FE}"/>
              </a:ext>
            </a:extLst>
          </p:cNvPr>
          <p:cNvCxnSpPr>
            <a:cxnSpLocks/>
          </p:cNvCxnSpPr>
          <p:nvPr/>
        </p:nvCxnSpPr>
        <p:spPr>
          <a:xfrm>
            <a:off x="8819100" y="857320"/>
            <a:ext cx="0" cy="48331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xmlns="" id="{FE78244A-AFE7-4F4C-9074-7F615BBD60FF}"/>
              </a:ext>
            </a:extLst>
          </p:cNvPr>
          <p:cNvSpPr txBox="1"/>
          <p:nvPr/>
        </p:nvSpPr>
        <p:spPr>
          <a:xfrm>
            <a:off x="1020334" y="2813624"/>
            <a:ext cx="1358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FFS tradicional. Nada relacionado à qualidade.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xmlns="" id="{6B8175B0-45B7-45C0-BC7B-B4ED540150EF}"/>
              </a:ext>
            </a:extLst>
          </p:cNvPr>
          <p:cNvSpPr/>
          <p:nvPr/>
        </p:nvSpPr>
        <p:spPr>
          <a:xfrm>
            <a:off x="943259" y="150574"/>
            <a:ext cx="1531489" cy="45606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CATEGORIA I</a:t>
            </a: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xmlns="" id="{8920B36C-3B39-4216-A1BA-CC9FEAE2983D}"/>
              </a:ext>
            </a:extLst>
          </p:cNvPr>
          <p:cNvSpPr/>
          <p:nvPr/>
        </p:nvSpPr>
        <p:spPr>
          <a:xfrm>
            <a:off x="3245151" y="170495"/>
            <a:ext cx="1531489" cy="45606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CATEGORIA II</a:t>
            </a: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xmlns="" id="{4D8ADAE8-638B-425C-9379-421E32409159}"/>
              </a:ext>
            </a:extLst>
          </p:cNvPr>
          <p:cNvSpPr/>
          <p:nvPr/>
        </p:nvSpPr>
        <p:spPr>
          <a:xfrm>
            <a:off x="6335217" y="150573"/>
            <a:ext cx="1531489" cy="45606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CATEGORIA III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xmlns="" id="{ACF21B9B-3B54-44B1-9F0D-2730E6164DF7}"/>
              </a:ext>
            </a:extLst>
          </p:cNvPr>
          <p:cNvSpPr/>
          <p:nvPr/>
        </p:nvSpPr>
        <p:spPr>
          <a:xfrm>
            <a:off x="9909198" y="170494"/>
            <a:ext cx="1547076" cy="45606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CATEGORIA IV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xmlns="" id="{442CEC21-48E9-46E6-AADF-5C0A9114BA12}"/>
              </a:ext>
            </a:extLst>
          </p:cNvPr>
          <p:cNvSpPr/>
          <p:nvPr/>
        </p:nvSpPr>
        <p:spPr>
          <a:xfrm>
            <a:off x="855743" y="5160582"/>
            <a:ext cx="631089" cy="506823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FFS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xmlns="" id="{23110992-6157-4FB1-85E9-EE7FB71B3FEB}"/>
              </a:ext>
            </a:extLst>
          </p:cNvPr>
          <p:cNvSpPr/>
          <p:nvPr/>
        </p:nvSpPr>
        <p:spPr>
          <a:xfrm>
            <a:off x="3045529" y="4477408"/>
            <a:ext cx="717174" cy="5325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P4R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xmlns="" id="{875F6BDE-0A48-435B-BA54-B78402EE17E8}"/>
              </a:ext>
            </a:extLst>
          </p:cNvPr>
          <p:cNvSpPr/>
          <p:nvPr/>
        </p:nvSpPr>
        <p:spPr>
          <a:xfrm>
            <a:off x="4432573" y="4058975"/>
            <a:ext cx="717174" cy="53250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P4P</a:t>
            </a:r>
          </a:p>
        </p:txBody>
      </p:sp>
      <p:sp>
        <p:nvSpPr>
          <p:cNvPr id="68" name="Elipse 67">
            <a:extLst>
              <a:ext uri="{FF2B5EF4-FFF2-40B4-BE49-F238E27FC236}">
                <a16:creationId xmlns:a16="http://schemas.microsoft.com/office/drawing/2014/main" xmlns="" id="{BA0EDC5D-47EE-4A86-9490-4A3B8B25CA55}"/>
              </a:ext>
            </a:extLst>
          </p:cNvPr>
          <p:cNvSpPr/>
          <p:nvPr/>
        </p:nvSpPr>
        <p:spPr>
          <a:xfrm>
            <a:off x="6821533" y="3238265"/>
            <a:ext cx="1018483" cy="60628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Bundle</a:t>
            </a:r>
          </a:p>
        </p:txBody>
      </p:sp>
      <p:sp>
        <p:nvSpPr>
          <p:cNvPr id="69" name="Elipse 68">
            <a:extLst>
              <a:ext uri="{FF2B5EF4-FFF2-40B4-BE49-F238E27FC236}">
                <a16:creationId xmlns:a16="http://schemas.microsoft.com/office/drawing/2014/main" xmlns="" id="{72EC6E3F-87D8-46A6-9E03-8571242AC910}"/>
              </a:ext>
            </a:extLst>
          </p:cNvPr>
          <p:cNvSpPr/>
          <p:nvPr/>
        </p:nvSpPr>
        <p:spPr>
          <a:xfrm>
            <a:off x="9202126" y="2576677"/>
            <a:ext cx="1018483" cy="60628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Global Budget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xmlns="" id="{D56D9414-BD28-4286-8BB7-1383E40733D4}"/>
              </a:ext>
            </a:extLst>
          </p:cNvPr>
          <p:cNvSpPr/>
          <p:nvPr/>
        </p:nvSpPr>
        <p:spPr>
          <a:xfrm>
            <a:off x="10697230" y="2061685"/>
            <a:ext cx="1018483" cy="60628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Capita-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tion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5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tângulo 119">
            <a:extLst>
              <a:ext uri="{FF2B5EF4-FFF2-40B4-BE49-F238E27FC236}">
                <a16:creationId xmlns:a16="http://schemas.microsoft.com/office/drawing/2014/main" xmlns="" id="{BC91A5D3-E26E-4E62-AA28-2BA14B3BCA24}"/>
              </a:ext>
            </a:extLst>
          </p:cNvPr>
          <p:cNvSpPr/>
          <p:nvPr/>
        </p:nvSpPr>
        <p:spPr>
          <a:xfrm>
            <a:off x="5703959" y="3211850"/>
            <a:ext cx="1283481" cy="15283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xmlns="" id="{10C83238-8361-4377-A730-829055929294}"/>
              </a:ext>
            </a:extLst>
          </p:cNvPr>
          <p:cNvSpPr/>
          <p:nvPr/>
        </p:nvSpPr>
        <p:spPr>
          <a:xfrm>
            <a:off x="6984688" y="2570077"/>
            <a:ext cx="1306084" cy="21368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AC7EB2F-BC7F-42A9-9407-B8045FCF0BAB}"/>
              </a:ext>
            </a:extLst>
          </p:cNvPr>
          <p:cNvSpPr txBox="1"/>
          <p:nvPr/>
        </p:nvSpPr>
        <p:spPr>
          <a:xfrm>
            <a:off x="586552" y="44703"/>
            <a:ext cx="458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FONTE: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Modificado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de Better Care. Smarter Spending. Healthier People: Paying Providers for Value, Not Volume , 2015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xmlns="" id="{D39C5B5C-CA4C-4022-B306-74EA6675AD2B}"/>
              </a:ext>
            </a:extLst>
          </p:cNvPr>
          <p:cNvSpPr txBox="1"/>
          <p:nvPr/>
        </p:nvSpPr>
        <p:spPr>
          <a:xfrm rot="16200000">
            <a:off x="-1099569" y="2816967"/>
            <a:ext cx="30029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Nível de Risco Financeiro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21E73711-F712-4052-B532-DB303A5782B3}"/>
              </a:ext>
            </a:extLst>
          </p:cNvPr>
          <p:cNvSpPr txBox="1"/>
          <p:nvPr/>
        </p:nvSpPr>
        <p:spPr>
          <a:xfrm>
            <a:off x="2815236" y="5829159"/>
            <a:ext cx="6229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Nível de Responsabilização e Integração do Prestador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9D1B2DAE-77DD-47C5-9C48-173B267B9287}"/>
              </a:ext>
            </a:extLst>
          </p:cNvPr>
          <p:cNvSpPr/>
          <p:nvPr/>
        </p:nvSpPr>
        <p:spPr>
          <a:xfrm>
            <a:off x="778988" y="5471434"/>
            <a:ext cx="1094977" cy="2351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tângulo 107">
            <a:extLst>
              <a:ext uri="{FF2B5EF4-FFF2-40B4-BE49-F238E27FC236}">
                <a16:creationId xmlns:a16="http://schemas.microsoft.com/office/drawing/2014/main" xmlns="" id="{CC7F1CAE-E50F-4A1A-8535-39DA6C6046B6}"/>
              </a:ext>
            </a:extLst>
          </p:cNvPr>
          <p:cNvSpPr/>
          <p:nvPr/>
        </p:nvSpPr>
        <p:spPr>
          <a:xfrm>
            <a:off x="1883836" y="4339179"/>
            <a:ext cx="1218946" cy="903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Retângulo 108">
            <a:extLst>
              <a:ext uri="{FF2B5EF4-FFF2-40B4-BE49-F238E27FC236}">
                <a16:creationId xmlns:a16="http://schemas.microsoft.com/office/drawing/2014/main" xmlns="" id="{70CE6A44-1BE5-432E-BC01-677CA5B2AE8A}"/>
              </a:ext>
            </a:extLst>
          </p:cNvPr>
          <p:cNvSpPr/>
          <p:nvPr/>
        </p:nvSpPr>
        <p:spPr>
          <a:xfrm>
            <a:off x="5644518" y="4658316"/>
            <a:ext cx="2723314" cy="1061998"/>
          </a:xfrm>
          <a:prstGeom prst="rect">
            <a:avLst/>
          </a:prstGeom>
          <a:solidFill>
            <a:srgbClr val="5F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tângulo 114">
            <a:extLst>
              <a:ext uri="{FF2B5EF4-FFF2-40B4-BE49-F238E27FC236}">
                <a16:creationId xmlns:a16="http://schemas.microsoft.com/office/drawing/2014/main" xmlns="" id="{E70F51CC-C1E5-400B-B38D-661D5C9E7261}"/>
              </a:ext>
            </a:extLst>
          </p:cNvPr>
          <p:cNvSpPr/>
          <p:nvPr/>
        </p:nvSpPr>
        <p:spPr>
          <a:xfrm>
            <a:off x="778987" y="4949734"/>
            <a:ext cx="1094978" cy="5466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xmlns="" id="{229DEE40-A650-4214-873B-6C14035B6154}"/>
              </a:ext>
            </a:extLst>
          </p:cNvPr>
          <p:cNvSpPr/>
          <p:nvPr/>
        </p:nvSpPr>
        <p:spPr>
          <a:xfrm>
            <a:off x="3107557" y="3900169"/>
            <a:ext cx="1279192" cy="13311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tângulo 116">
            <a:extLst>
              <a:ext uri="{FF2B5EF4-FFF2-40B4-BE49-F238E27FC236}">
                <a16:creationId xmlns:a16="http://schemas.microsoft.com/office/drawing/2014/main" xmlns="" id="{7453AE40-9120-49C1-94C1-3647A35D8C33}"/>
              </a:ext>
            </a:extLst>
          </p:cNvPr>
          <p:cNvSpPr/>
          <p:nvPr/>
        </p:nvSpPr>
        <p:spPr>
          <a:xfrm>
            <a:off x="4353161" y="3567238"/>
            <a:ext cx="1369217" cy="166549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xmlns="" id="{8765E836-CC59-4DEB-993A-5B887243D246}"/>
              </a:ext>
            </a:extLst>
          </p:cNvPr>
          <p:cNvSpPr/>
          <p:nvPr/>
        </p:nvSpPr>
        <p:spPr>
          <a:xfrm>
            <a:off x="8276173" y="1999195"/>
            <a:ext cx="1261245" cy="21456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tângulo 125">
            <a:extLst>
              <a:ext uri="{FF2B5EF4-FFF2-40B4-BE49-F238E27FC236}">
                <a16:creationId xmlns:a16="http://schemas.microsoft.com/office/drawing/2014/main" xmlns="" id="{79A4CC90-542B-42B2-ADD6-6A8C686BEBAF}"/>
              </a:ext>
            </a:extLst>
          </p:cNvPr>
          <p:cNvSpPr/>
          <p:nvPr/>
        </p:nvSpPr>
        <p:spPr>
          <a:xfrm>
            <a:off x="9516327" y="1538151"/>
            <a:ext cx="1306084" cy="262326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xmlns="" id="{4AE2595C-889D-415D-89B6-6349643509F1}"/>
              </a:ext>
            </a:extLst>
          </p:cNvPr>
          <p:cNvSpPr txBox="1"/>
          <p:nvPr/>
        </p:nvSpPr>
        <p:spPr>
          <a:xfrm>
            <a:off x="6115833" y="4885219"/>
            <a:ext cx="176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Categoria III</a:t>
            </a:r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xmlns="" id="{CB102552-D487-4849-8C60-2CE8D868F294}"/>
              </a:ext>
            </a:extLst>
          </p:cNvPr>
          <p:cNvSpPr txBox="1"/>
          <p:nvPr/>
        </p:nvSpPr>
        <p:spPr>
          <a:xfrm>
            <a:off x="2064866" y="4331396"/>
            <a:ext cx="1008980" cy="89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arenR"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Infra</a:t>
            </a:r>
            <a:endParaRPr kumimoji="0" lang="pt-BR" sz="1100" b="1" i="0" u="sng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6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6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for infra investimento, HIS, </a:t>
            </a:r>
            <a:r>
              <a:rPr kumimoji="0" lang="pt-BR" sz="960" b="1" i="0" u="none" strike="noStrike" kern="1200" cap="none" spc="0" normalizeH="0" baseline="0" noProof="0" dirty="0" err="1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etc</a:t>
            </a:r>
            <a:endParaRPr kumimoji="0" lang="pt-BR" sz="96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xmlns="" id="{632DB6C8-2116-4012-90AC-13E441643B39}"/>
              </a:ext>
            </a:extLst>
          </p:cNvPr>
          <p:cNvSpPr txBox="1"/>
          <p:nvPr/>
        </p:nvSpPr>
        <p:spPr>
          <a:xfrm>
            <a:off x="3197298" y="3930769"/>
            <a:ext cx="121894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B) </a:t>
            </a:r>
            <a:r>
              <a:rPr kumimoji="0" lang="pt-B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Pay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for </a:t>
            </a:r>
            <a:r>
              <a:rPr kumimoji="0" lang="pt-B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Reports</a:t>
            </a:r>
            <a:endParaRPr kumimoji="0" lang="pt-BR" sz="1400" b="1" i="0" u="sng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bônus ou penalidade por reportar ou não dados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xmlns="" id="{9164831B-98E2-4048-AFDA-11943382CA21}"/>
              </a:ext>
            </a:extLst>
          </p:cNvPr>
          <p:cNvCxnSpPr>
            <a:cxnSpLocks/>
          </p:cNvCxnSpPr>
          <p:nvPr/>
        </p:nvCxnSpPr>
        <p:spPr>
          <a:xfrm flipH="1" flipV="1">
            <a:off x="694143" y="626560"/>
            <a:ext cx="40038" cy="511500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5" name="CaixaDeTexto 144">
            <a:extLst>
              <a:ext uri="{FF2B5EF4-FFF2-40B4-BE49-F238E27FC236}">
                <a16:creationId xmlns:a16="http://schemas.microsoft.com/office/drawing/2014/main" xmlns="" id="{165B5AE0-B26D-4EDC-B922-A724B344B7B2}"/>
              </a:ext>
            </a:extLst>
          </p:cNvPr>
          <p:cNvSpPr txBox="1"/>
          <p:nvPr/>
        </p:nvSpPr>
        <p:spPr>
          <a:xfrm>
            <a:off x="745929" y="3351698"/>
            <a:ext cx="10661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FFS tradicional. Nada relacionado à qualidade.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xmlns="" id="{5C2AB993-CA73-41B9-A923-672820411D8D}"/>
              </a:ext>
            </a:extLst>
          </p:cNvPr>
          <p:cNvSpPr txBox="1"/>
          <p:nvPr/>
        </p:nvSpPr>
        <p:spPr>
          <a:xfrm>
            <a:off x="8367832" y="183202"/>
            <a:ext cx="3694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Modelos de Pagamento PROSPECTIVOS Baseado em Populações. Os prestadores devem se responsabilizar pelo desempenho, custos e qualidades entregues</a:t>
            </a:r>
          </a:p>
        </p:txBody>
      </p:sp>
      <p:sp>
        <p:nvSpPr>
          <p:cNvPr id="99" name="Retângulo 98">
            <a:extLst>
              <a:ext uri="{FF2B5EF4-FFF2-40B4-BE49-F238E27FC236}">
                <a16:creationId xmlns:a16="http://schemas.microsoft.com/office/drawing/2014/main" xmlns="" id="{A551AA18-21A6-4A74-A158-244FC2F16995}"/>
              </a:ext>
            </a:extLst>
          </p:cNvPr>
          <p:cNvSpPr/>
          <p:nvPr/>
        </p:nvSpPr>
        <p:spPr>
          <a:xfrm>
            <a:off x="1880088" y="5173707"/>
            <a:ext cx="3835812" cy="5466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xmlns="" id="{7092D746-D52E-4EEE-91EC-176C3D5C00AA}"/>
              </a:ext>
            </a:extLst>
          </p:cNvPr>
          <p:cNvSpPr txBox="1"/>
          <p:nvPr/>
        </p:nvSpPr>
        <p:spPr>
          <a:xfrm>
            <a:off x="3019872" y="5308653"/>
            <a:ext cx="1728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Categoria II</a:t>
            </a:r>
          </a:p>
        </p:txBody>
      </p:sp>
      <p:cxnSp>
        <p:nvCxnSpPr>
          <p:cNvPr id="77" name="Conector de Seta Reta 76">
            <a:extLst>
              <a:ext uri="{FF2B5EF4-FFF2-40B4-BE49-F238E27FC236}">
                <a16:creationId xmlns:a16="http://schemas.microsoft.com/office/drawing/2014/main" xmlns="" id="{C242CA49-8736-4D03-87A1-253A8B2BF26D}"/>
              </a:ext>
            </a:extLst>
          </p:cNvPr>
          <p:cNvCxnSpPr>
            <a:cxnSpLocks/>
          </p:cNvCxnSpPr>
          <p:nvPr/>
        </p:nvCxnSpPr>
        <p:spPr>
          <a:xfrm flipV="1">
            <a:off x="694143" y="5759275"/>
            <a:ext cx="11497857" cy="112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CaixaDeTexto 48">
            <a:extLst>
              <a:ext uri="{FF2B5EF4-FFF2-40B4-BE49-F238E27FC236}">
                <a16:creationId xmlns:a16="http://schemas.microsoft.com/office/drawing/2014/main" xmlns="" id="{1CF9B8DF-5F35-4C99-82DB-B5E054E91630}"/>
              </a:ext>
            </a:extLst>
          </p:cNvPr>
          <p:cNvSpPr txBox="1"/>
          <p:nvPr/>
        </p:nvSpPr>
        <p:spPr>
          <a:xfrm>
            <a:off x="699080" y="5421841"/>
            <a:ext cx="1242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Categoria I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xmlns="" id="{963157E2-AC69-4BD4-A0BD-3E12AACEF787}"/>
              </a:ext>
            </a:extLst>
          </p:cNvPr>
          <p:cNvSpPr txBox="1"/>
          <p:nvPr/>
        </p:nvSpPr>
        <p:spPr>
          <a:xfrm>
            <a:off x="835792" y="4968256"/>
            <a:ext cx="94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Fee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-for-Service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xmlns="" id="{6D9B1EF3-D509-44FA-A745-E64B77C7B972}"/>
              </a:ext>
            </a:extLst>
          </p:cNvPr>
          <p:cNvSpPr txBox="1"/>
          <p:nvPr/>
        </p:nvSpPr>
        <p:spPr>
          <a:xfrm>
            <a:off x="4447653" y="3659249"/>
            <a:ext cx="1218947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B) </a:t>
            </a:r>
            <a:r>
              <a:rPr kumimoji="0" lang="pt-BR" sz="1400" b="1" i="0" u="sng" strike="noStrike" kern="1200" cap="none" spc="0" normalizeH="0" baseline="0" noProof="0" dirty="0" err="1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Pay</a:t>
            </a: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 for Performance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pagamentos adicionais ao valor por atividade recebido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xmlns="" id="{9C2B650D-E764-47FC-BE0E-9BBB6B99F10E}"/>
              </a:ext>
            </a:extLst>
          </p:cNvPr>
          <p:cNvSpPr/>
          <p:nvPr/>
        </p:nvSpPr>
        <p:spPr>
          <a:xfrm>
            <a:off x="10805060" y="930494"/>
            <a:ext cx="1306084" cy="32143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xmlns="" id="{23AE31F8-7632-4504-AD88-39EE56158DE0}"/>
              </a:ext>
            </a:extLst>
          </p:cNvPr>
          <p:cNvSpPr/>
          <p:nvPr/>
        </p:nvSpPr>
        <p:spPr>
          <a:xfrm>
            <a:off x="8276174" y="4154725"/>
            <a:ext cx="3834970" cy="156904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CaixaDeTexto 130">
            <a:extLst>
              <a:ext uri="{FF2B5EF4-FFF2-40B4-BE49-F238E27FC236}">
                <a16:creationId xmlns:a16="http://schemas.microsoft.com/office/drawing/2014/main" xmlns="" id="{DC1345B2-4AF4-41F3-997F-D9A986F372C4}"/>
              </a:ext>
            </a:extLst>
          </p:cNvPr>
          <p:cNvSpPr txBox="1"/>
          <p:nvPr/>
        </p:nvSpPr>
        <p:spPr>
          <a:xfrm>
            <a:off x="9243040" y="4657887"/>
            <a:ext cx="184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Categoria IV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xmlns="" id="{74570FAA-AAC5-43EA-ADD7-938346B5483E}"/>
              </a:ext>
            </a:extLst>
          </p:cNvPr>
          <p:cNvSpPr txBox="1"/>
          <p:nvPr/>
        </p:nvSpPr>
        <p:spPr>
          <a:xfrm>
            <a:off x="5731126" y="3300419"/>
            <a:ext cx="12189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B) APMS com divisão de economia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divisão da economia com risco positivo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xmlns="" id="{09FC7B88-0EF8-4EF5-BBED-FE0EE02B316B}"/>
              </a:ext>
            </a:extLst>
          </p:cNvPr>
          <p:cNvSpPr txBox="1"/>
          <p:nvPr/>
        </p:nvSpPr>
        <p:spPr>
          <a:xfrm>
            <a:off x="6898949" y="2641518"/>
            <a:ext cx="1450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B) APMS com divisão de economia e risco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Pagamento por Episódio para procedimentos e pagamentos abrangentes com riscos positivos e negativos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xmlns="" id="{0B8CE53C-A21C-4391-8AED-6CA3A464317A}"/>
              </a:ext>
            </a:extLst>
          </p:cNvPr>
          <p:cNvSpPr txBox="1"/>
          <p:nvPr/>
        </p:nvSpPr>
        <p:spPr>
          <a:xfrm>
            <a:off x="8342971" y="2047540"/>
            <a:ext cx="1218947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A) Pagamento baseado em População  em Condições específicas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pagamento por pessoa por mês para uma especialidade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xmlns="" id="{E21C9FBD-5EAD-4390-B06F-06776A83438D}"/>
              </a:ext>
            </a:extLst>
          </p:cNvPr>
          <p:cNvSpPr txBox="1"/>
          <p:nvPr/>
        </p:nvSpPr>
        <p:spPr>
          <a:xfrm>
            <a:off x="9554798" y="1618187"/>
            <a:ext cx="1218947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B) Pagamento baseado em populações abrangentes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orçamentos globais ou pagamento de parte do prêmio em sistemas abertos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xmlns="" id="{155E18BC-D3FE-48F7-BA7B-38F44C087977}"/>
              </a:ext>
            </a:extLst>
          </p:cNvPr>
          <p:cNvSpPr txBox="1"/>
          <p:nvPr/>
        </p:nvSpPr>
        <p:spPr>
          <a:xfrm>
            <a:off x="10843531" y="1008688"/>
            <a:ext cx="12189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B) Pagamento por sistema financeiro e de cuidado integrado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e.g. orçamentos globais ou pagamento de parte/todo do prêmio em sistemas integrados (ACO)</a:t>
            </a: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324447"/>
              </a:solidFill>
              <a:effectLst/>
              <a:uLnTx/>
              <a:uFillTx/>
              <a:latin typeface="Aller" panose="02000503030000020004" pitchFamily="2" charset="0"/>
              <a:ea typeface="+mn-ea"/>
              <a:cs typeface="+mn-cs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C81AF96E-57D2-4166-BC63-15DB455ED27C}"/>
              </a:ext>
            </a:extLst>
          </p:cNvPr>
          <p:cNvCxnSpPr/>
          <p:nvPr/>
        </p:nvCxnSpPr>
        <p:spPr>
          <a:xfrm>
            <a:off x="1864106" y="780641"/>
            <a:ext cx="26657" cy="35819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xmlns="" id="{6CF8D6F7-A35A-4F77-9328-A2D2A90507DE}"/>
              </a:ext>
            </a:extLst>
          </p:cNvPr>
          <p:cNvCxnSpPr/>
          <p:nvPr/>
        </p:nvCxnSpPr>
        <p:spPr>
          <a:xfrm>
            <a:off x="5702377" y="863167"/>
            <a:ext cx="26657" cy="35819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>
            <a:extLst>
              <a:ext uri="{FF2B5EF4-FFF2-40B4-BE49-F238E27FC236}">
                <a16:creationId xmlns:a16="http://schemas.microsoft.com/office/drawing/2014/main" xmlns="" id="{5156A413-E88C-401F-8B91-0E9B147732C2}"/>
              </a:ext>
            </a:extLst>
          </p:cNvPr>
          <p:cNvCxnSpPr/>
          <p:nvPr/>
        </p:nvCxnSpPr>
        <p:spPr>
          <a:xfrm>
            <a:off x="8273512" y="858251"/>
            <a:ext cx="26657" cy="35819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aixaDeTexto 42">
            <a:extLst>
              <a:ext uri="{FF2B5EF4-FFF2-40B4-BE49-F238E27FC236}">
                <a16:creationId xmlns:a16="http://schemas.microsoft.com/office/drawing/2014/main" xmlns="" id="{7E32C514-378E-4B04-90AC-9873B940E342}"/>
              </a:ext>
            </a:extLst>
          </p:cNvPr>
          <p:cNvSpPr txBox="1"/>
          <p:nvPr/>
        </p:nvSpPr>
        <p:spPr>
          <a:xfrm>
            <a:off x="5730384" y="1066211"/>
            <a:ext cx="24778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Modelos alternativos de pagamentos mas ainda construídos sob a base FFS. Se estabelece metas de CUSTO. Estimula os prestadores a serem mais eficientes e efetivos  com </a:t>
            </a:r>
            <a:r>
              <a:rPr kumimoji="0" lang="pt-BR" sz="1200" b="1" i="0" u="sng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métricas de cuidados adequados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0087E4D0-15F3-4EB0-9A7D-E319438B6D45}"/>
              </a:ext>
            </a:extLst>
          </p:cNvPr>
          <p:cNvSpPr txBox="1"/>
          <p:nvPr/>
        </p:nvSpPr>
        <p:spPr>
          <a:xfrm>
            <a:off x="2091523" y="1881039"/>
            <a:ext cx="34177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Lógica FFS. Mas pelo menos uma parte do pagamento é associado a métricas de qualidade.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324447"/>
                </a:solidFill>
                <a:effectLst/>
                <a:uLnTx/>
                <a:uFillTx/>
                <a:latin typeface="Aller" panose="02000503030000020004" pitchFamily="2" charset="0"/>
                <a:ea typeface="+mn-ea"/>
                <a:cs typeface="+mn-cs"/>
              </a:rPr>
              <a:t>Pode ser usado para facilitar a transição para as Categorias III e IV</a:t>
            </a:r>
          </a:p>
        </p:txBody>
      </p:sp>
    </p:spTree>
    <p:extLst>
      <p:ext uri="{BB962C8B-B14F-4D97-AF65-F5344CB8AC3E}">
        <p14:creationId xmlns:p14="http://schemas.microsoft.com/office/powerpoint/2010/main" val="1048555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240403" y="1767840"/>
            <a:ext cx="2303102" cy="223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296343" y="58277"/>
            <a:ext cx="2008323" cy="15741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78783" y="432306"/>
            <a:ext cx="1017097" cy="7793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" y="5698710"/>
            <a:ext cx="2303102" cy="9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TextBox 11">
            <a:extLst>
              <a:ext uri="{FF2B5EF4-FFF2-40B4-BE49-F238E27FC236}">
                <a16:creationId xmlns:a16="http://schemas.microsoft.com/office/drawing/2014/main" xmlns="" id="{681D2928-1FAD-2D07-4E60-64AF57C4C7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952336"/>
              </p:ext>
            </p:extLst>
          </p:nvPr>
        </p:nvGraphicFramePr>
        <p:xfrm>
          <a:off x="2854712" y="1211671"/>
          <a:ext cx="6868950" cy="4210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47793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240403" y="1767840"/>
            <a:ext cx="2303102" cy="223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 descr="Forma&#10;&#10;Descrição gerada automaticamente com confiança média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296343" y="58277"/>
            <a:ext cx="2008323" cy="15741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 descr="Logotipo&#10;&#10;Descrição gerada automaticamente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78783" y="432306"/>
            <a:ext cx="1017097" cy="7793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" y="5698710"/>
            <a:ext cx="2303102" cy="9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TextBox 11">
            <a:extLst>
              <a:ext uri="{FF2B5EF4-FFF2-40B4-BE49-F238E27FC236}">
                <a16:creationId xmlns:a16="http://schemas.microsoft.com/office/drawing/2014/main" xmlns="" id="{F97F369E-220B-FB44-068F-8EB1894B1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9630429"/>
              </p:ext>
            </p:extLst>
          </p:nvPr>
        </p:nvGraphicFramePr>
        <p:xfrm>
          <a:off x="2551519" y="1488134"/>
          <a:ext cx="9244361" cy="4210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16272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240403" y="1767840"/>
            <a:ext cx="2303102" cy="223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296343" y="58277"/>
            <a:ext cx="2008323" cy="15741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78783" y="432306"/>
            <a:ext cx="1017097" cy="7793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" y="5698710"/>
            <a:ext cx="2303102" cy="9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TextBox 11">
            <a:extLst>
              <a:ext uri="{FF2B5EF4-FFF2-40B4-BE49-F238E27FC236}">
                <a16:creationId xmlns:a16="http://schemas.microsoft.com/office/drawing/2014/main" xmlns="" id="{A8EB1593-AE87-7C4C-AB76-DAF4C957DECC}"/>
              </a:ext>
            </a:extLst>
          </p:cNvPr>
          <p:cNvGraphicFramePr/>
          <p:nvPr/>
        </p:nvGraphicFramePr>
        <p:xfrm>
          <a:off x="2854712" y="1211671"/>
          <a:ext cx="8776010" cy="4928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95901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36977" y="0"/>
            <a:ext cx="8397015" cy="6858000"/>
            <a:chOff x="0" y="0"/>
            <a:chExt cx="1679403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084" r="4084"/>
            <a:stretch>
              <a:fillRect/>
            </a:stretch>
          </p:blipFill>
          <p:spPr>
            <a:xfrm>
              <a:off x="0" y="0"/>
              <a:ext cx="1679403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2000384" y="-896834"/>
            <a:ext cx="7735801" cy="865921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4765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215493" y="-896834"/>
            <a:ext cx="8603467" cy="865921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AutoShape 8"/>
          <p:cNvSpPr/>
          <p:nvPr/>
        </p:nvSpPr>
        <p:spPr>
          <a:xfrm>
            <a:off x="685801" y="2405047"/>
            <a:ext cx="2128627" cy="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458636" y="206439"/>
            <a:ext cx="1030935" cy="103093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24921" r="-2492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85800" y="1503270"/>
            <a:ext cx="4419265" cy="723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76"/>
              </a:lnSpc>
            </a:pPr>
            <a:r>
              <a:rPr lang="en-US" sz="5467">
                <a:solidFill>
                  <a:srgbClr val="1C1823"/>
                </a:solidFill>
                <a:latin typeface="Glacial Indifference"/>
              </a:rPr>
              <a:t>Missão CBO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801" y="2513042"/>
            <a:ext cx="3872591" cy="2571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>
                <a:solidFill>
                  <a:srgbClr val="1C1823"/>
                </a:solidFill>
                <a:latin typeface="Poppins Thin Bold"/>
              </a:rPr>
              <a:t>Promoção da saúde visual e ocular da população. Para atingir essa meta, o CBO desenvolve várias ações em defesa do aprimoramento técnico-científico e ético dos médicos oftalmologistas e também na defesa de suas prerrogativas profissionais.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06987" y="931046"/>
            <a:ext cx="345699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6"/>
              </a:lnSpc>
            </a:pPr>
            <a:r>
              <a:rPr lang="en-US" sz="1600" spc="46">
                <a:solidFill>
                  <a:srgbClr val="1C1823"/>
                </a:solidFill>
                <a:latin typeface="Poppins Bold"/>
              </a:rPr>
              <a:t>Ensino e Educaçao Continuada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alphaModFix amt="10999"/>
          </a:blip>
          <a:srcRect l="20133" r="19696" b="23313"/>
          <a:stretch>
            <a:fillRect/>
          </a:stretch>
        </p:blipFill>
        <p:spPr>
          <a:xfrm>
            <a:off x="-814540" y="52695"/>
            <a:ext cx="4203125" cy="32945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 l="18655" r="17721" b="20728"/>
          <a:stretch>
            <a:fillRect/>
          </a:stretch>
        </p:blipFill>
        <p:spPr>
          <a:xfrm>
            <a:off x="10798204" y="375156"/>
            <a:ext cx="1017097" cy="779365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242979" y="2680898"/>
            <a:ext cx="1072339" cy="107233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155" r="-251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510342" y="3494918"/>
            <a:ext cx="2547647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6"/>
              </a:lnSpc>
            </a:pPr>
            <a:r>
              <a:rPr lang="en-US" sz="1600" spc="46">
                <a:solidFill>
                  <a:srgbClr val="1C1823"/>
                </a:solidFill>
                <a:latin typeface="Poppins Bold"/>
              </a:rPr>
              <a:t>Saúde Pública</a:t>
            </a: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6036988" y="1414370"/>
            <a:ext cx="1044278" cy="1044278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l="-122634" r="-1669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315317" y="2105506"/>
            <a:ext cx="3268512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6"/>
              </a:lnSpc>
            </a:pPr>
            <a:r>
              <a:rPr lang="en-US" sz="1600" spc="46">
                <a:solidFill>
                  <a:srgbClr val="1C1823"/>
                </a:solidFill>
                <a:latin typeface="Poppins Bold"/>
              </a:rPr>
              <a:t>Saúde Suplementar</a:t>
            </a: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6096000" y="3975486"/>
            <a:ext cx="1066227" cy="1066227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16679" r="-1667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7315318" y="4705736"/>
            <a:ext cx="4080125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6"/>
              </a:lnSpc>
            </a:pPr>
            <a:r>
              <a:rPr lang="en-US" sz="1600" spc="46">
                <a:solidFill>
                  <a:srgbClr val="1C1823"/>
                </a:solidFill>
                <a:latin typeface="Poppins Bold"/>
              </a:rPr>
              <a:t>Conscientizaçao da populaçao</a:t>
            </a:r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735418" y="5263963"/>
            <a:ext cx="1101597" cy="1101597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24991" r="-2499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077394" y="6033516"/>
            <a:ext cx="4229357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36"/>
              </a:lnSpc>
            </a:pPr>
            <a:r>
              <a:rPr lang="en-US" sz="1600" spc="46">
                <a:solidFill>
                  <a:srgbClr val="1C1823"/>
                </a:solidFill>
                <a:latin typeface="Poppins Bold"/>
              </a:rPr>
              <a:t>Articulaçoes com o legislativo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240403" y="1767840"/>
            <a:ext cx="2303102" cy="223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296343" y="58277"/>
            <a:ext cx="2008323" cy="15741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78783" y="432306"/>
            <a:ext cx="1017097" cy="7793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" y="5698710"/>
            <a:ext cx="2303102" cy="9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TextBox 11">
            <a:extLst>
              <a:ext uri="{FF2B5EF4-FFF2-40B4-BE49-F238E27FC236}">
                <a16:creationId xmlns:a16="http://schemas.microsoft.com/office/drawing/2014/main" xmlns="" id="{4FD090F5-1737-A52D-F67E-ABD13A11FD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5698735"/>
              </p:ext>
            </p:extLst>
          </p:nvPr>
        </p:nvGraphicFramePr>
        <p:xfrm>
          <a:off x="2854712" y="1211671"/>
          <a:ext cx="8776010" cy="5646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24149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lausos | CELOS">
            <a:extLst>
              <a:ext uri="{FF2B5EF4-FFF2-40B4-BE49-F238E27FC236}">
                <a16:creationId xmlns:a16="http://schemas.microsoft.com/office/drawing/2014/main" xmlns="" id="{E4146328-77A8-D28F-AF09-211074C2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04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0D085A30-A16A-54DA-9F97-2885DD8AD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8843" b="20325"/>
          <a:stretch/>
        </p:blipFill>
        <p:spPr>
          <a:xfrm>
            <a:off x="847333" y="-188396"/>
            <a:ext cx="10941269" cy="858786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A5DC839C-EA31-85A0-E567-151D72E42AA2}"/>
              </a:ext>
            </a:extLst>
          </p:cNvPr>
          <p:cNvSpPr txBox="1"/>
          <p:nvPr/>
        </p:nvSpPr>
        <p:spPr>
          <a:xfrm>
            <a:off x="5879712" y="5647766"/>
            <a:ext cx="5908890" cy="2308324"/>
          </a:xfrm>
          <a:prstGeom prst="rect">
            <a:avLst/>
          </a:prstGeom>
          <a:solidFill>
            <a:srgbClr val="0066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</a:rPr>
              <a:t>Avaliação de Linhas de Cuidado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Catarata</a:t>
            </a:r>
          </a:p>
          <a:p>
            <a:pPr algn="ctr"/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A93D50D9-8B76-7954-B867-DABD38667A09}"/>
              </a:ext>
            </a:extLst>
          </p:cNvPr>
          <p:cNvSpPr/>
          <p:nvPr/>
        </p:nvSpPr>
        <p:spPr>
          <a:xfrm>
            <a:off x="0" y="2"/>
            <a:ext cx="1130157" cy="6858000"/>
          </a:xfrm>
          <a:prstGeom prst="rect">
            <a:avLst/>
          </a:prstGeom>
          <a:solidFill>
            <a:srgbClr val="0066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6E2C617-3FBF-0105-6259-AE73C453F935}"/>
              </a:ext>
            </a:extLst>
          </p:cNvPr>
          <p:cNvSpPr txBox="1"/>
          <p:nvPr/>
        </p:nvSpPr>
        <p:spPr>
          <a:xfrm rot="16200000">
            <a:off x="-2231623" y="2568810"/>
            <a:ext cx="5573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</a:rPr>
              <a:t> Escritório de Valor em Saúde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6A35622-F9E6-747A-18D9-2B90DE871EB9}"/>
              </a:ext>
            </a:extLst>
          </p:cNvPr>
          <p:cNvSpPr/>
          <p:nvPr/>
        </p:nvSpPr>
        <p:spPr>
          <a:xfrm>
            <a:off x="0" y="6538914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585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58">
            <a:extLst>
              <a:ext uri="{FF2B5EF4-FFF2-40B4-BE49-F238E27FC236}">
                <a16:creationId xmlns:a16="http://schemas.microsoft.com/office/drawing/2014/main" xmlns="" id="{8235F92E-6142-EAC3-7A76-323AEE5DF33D}"/>
              </a:ext>
            </a:extLst>
          </p:cNvPr>
          <p:cNvSpPr txBox="1"/>
          <p:nvPr/>
        </p:nvSpPr>
        <p:spPr>
          <a:xfrm>
            <a:off x="1332105" y="354980"/>
            <a:ext cx="99544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Desenvolvimento da Linha de Cuidado de Catarata aplicando conceitos de Valor em Saúde (</a:t>
            </a:r>
            <a:r>
              <a:rPr lang="pt-BR" sz="2400" b="1" dirty="0" err="1">
                <a:solidFill>
                  <a:srgbClr val="021D40"/>
                </a:solidFill>
                <a:latin typeface="Barlow Condensed" panose="00000506000000000000" pitchFamily="2" charset="0"/>
              </a:rPr>
              <a:t>Value</a:t>
            </a:r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 </a:t>
            </a:r>
            <a:r>
              <a:rPr lang="pt-BR" sz="2400" b="1" dirty="0" err="1">
                <a:solidFill>
                  <a:srgbClr val="021D40"/>
                </a:solidFill>
                <a:latin typeface="Barlow Condensed" panose="00000506000000000000" pitchFamily="2" charset="0"/>
              </a:rPr>
              <a:t>Based</a:t>
            </a:r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 Health </a:t>
            </a:r>
            <a:r>
              <a:rPr lang="pt-BR" sz="2400" b="1" dirty="0" err="1">
                <a:solidFill>
                  <a:srgbClr val="021D40"/>
                </a:solidFill>
                <a:latin typeface="Barlow Condensed" panose="00000506000000000000" pitchFamily="2" charset="0"/>
              </a:rPr>
              <a:t>Care</a:t>
            </a:r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) e </a:t>
            </a:r>
            <a:r>
              <a:rPr lang="pt-BR" sz="2400" b="1" dirty="0">
                <a:solidFill>
                  <a:srgbClr val="92D050"/>
                </a:solidFill>
                <a:latin typeface="Barlow Condensed" panose="00000506000000000000" pitchFamily="2" charset="0"/>
              </a:rPr>
              <a:t>modelos de decisão por análise multicritério (MCDA)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23267C1-C814-43AE-6DDB-8388E0E50AB0}"/>
              </a:ext>
            </a:extLst>
          </p:cNvPr>
          <p:cNvSpPr txBox="1"/>
          <p:nvPr/>
        </p:nvSpPr>
        <p:spPr>
          <a:xfrm>
            <a:off x="1332105" y="2361378"/>
            <a:ext cx="80029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21D40"/>
                </a:solidFill>
                <a:latin typeface="Barlow Condensed" panose="00000506000000000000" pitchFamily="2" charset="0"/>
              </a:rPr>
              <a:t>Objetivos e definições de sucesso para entrega de valor </a:t>
            </a:r>
            <a:endParaRPr lang="pt-BR" sz="2400" dirty="0">
              <a:solidFill>
                <a:srgbClr val="021D40"/>
              </a:solidFill>
              <a:highlight>
                <a:srgbClr val="FFFF00"/>
              </a:highlight>
              <a:latin typeface="Barlow Condensed" panose="00000506000000000000" pitchFamily="2" charset="0"/>
            </a:endParaRPr>
          </a:p>
          <a:p>
            <a:endParaRPr lang="pt-BR" sz="2400" dirty="0">
              <a:solidFill>
                <a:srgbClr val="021D40"/>
              </a:solidFill>
              <a:latin typeface="Barlow Condensed" panose="00000506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pt-BR" sz="1000" dirty="0">
              <a:solidFill>
                <a:srgbClr val="021D40"/>
              </a:solidFill>
              <a:latin typeface="Barlow Condensed" panose="00000506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21D40"/>
                </a:solidFill>
                <a:latin typeface="Barlow Condensed" panose="00000506000000000000" pitchFamily="2" charset="0"/>
              </a:rPr>
              <a:t>Modelos de incentivos (Value Based Agreements) </a:t>
            </a:r>
            <a:endParaRPr lang="pt-BR" sz="2400" dirty="0">
              <a:solidFill>
                <a:srgbClr val="021D40"/>
              </a:solidFill>
              <a:highlight>
                <a:srgbClr val="FFFF00"/>
              </a:highlight>
              <a:latin typeface="Barlow Condensed" panose="00000506000000000000" pitchFamily="2" charset="0"/>
            </a:endParaRPr>
          </a:p>
          <a:p>
            <a:endParaRPr lang="pt-BR" sz="2400" dirty="0">
              <a:solidFill>
                <a:srgbClr val="021D40"/>
              </a:solidFill>
              <a:latin typeface="Barlow Condensed" panose="00000506000000000000" pitchFamily="2" charset="0"/>
            </a:endParaRPr>
          </a:p>
          <a:p>
            <a:endParaRPr lang="pt-BR" sz="1000" dirty="0">
              <a:solidFill>
                <a:srgbClr val="021D40"/>
              </a:solidFill>
              <a:latin typeface="Barlow Condensed" panose="00000506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21D40"/>
                </a:solidFill>
                <a:latin typeface="Barlow Condensed" panose="00000506000000000000" pitchFamily="2" charset="0"/>
              </a:rPr>
              <a:t>Stakeholders participantes no projeto piloto (Hospital de Olhos Niterói e Hospital Vera Cruz)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0B08E485-7E60-6B9C-4FFC-DF2890914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1"/>
          <a:stretch/>
        </p:blipFill>
        <p:spPr>
          <a:xfrm>
            <a:off x="10652726" y="5798321"/>
            <a:ext cx="1135863" cy="47772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48D81245-CEDB-00B1-BD8F-88D0623B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8846081" y="5442928"/>
            <a:ext cx="1369019" cy="10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8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58">
            <a:extLst>
              <a:ext uri="{FF2B5EF4-FFF2-40B4-BE49-F238E27FC236}">
                <a16:creationId xmlns:a16="http://schemas.microsoft.com/office/drawing/2014/main" xmlns="" id="{B545406D-6841-C86A-CDB5-901320442D6D}"/>
              </a:ext>
            </a:extLst>
          </p:cNvPr>
          <p:cNvSpPr txBox="1"/>
          <p:nvPr/>
        </p:nvSpPr>
        <p:spPr>
          <a:xfrm>
            <a:off x="875300" y="623471"/>
            <a:ext cx="744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Desenvolvimento da Linha de Cuidado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8B33041-6506-3AC7-9D6D-79D43650EA96}"/>
              </a:ext>
            </a:extLst>
          </p:cNvPr>
          <p:cNvSpPr txBox="1"/>
          <p:nvPr/>
        </p:nvSpPr>
        <p:spPr>
          <a:xfrm>
            <a:off x="1437120" y="1150733"/>
            <a:ext cx="78106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Clusterização</a:t>
            </a:r>
          </a:p>
          <a:p>
            <a:r>
              <a:rPr lang="pt-BR" sz="2000" u="sng" dirty="0">
                <a:solidFill>
                  <a:srgbClr val="021D40"/>
                </a:solidFill>
                <a:latin typeface="Barlow Condensed" panose="00000506000000000000" pitchFamily="2" charset="0"/>
              </a:rPr>
              <a:t>Os critérios de elegibilidade e clusterização combinam 15 indicadores que correlacionam </a:t>
            </a:r>
            <a:r>
              <a:rPr lang="pt-BR" sz="2000" dirty="0">
                <a:solidFill>
                  <a:srgbClr val="021D40"/>
                </a:solidFill>
                <a:latin typeface="Barlow Condensed" panose="00000506000000000000" pitchFamily="2" charset="0"/>
              </a:rPr>
              <a:t>dificuldade intraoperatória e de desfecho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F6674AA-2CF4-85F3-570F-28E2D5B88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90"/>
          <a:stretch/>
        </p:blipFill>
        <p:spPr>
          <a:xfrm>
            <a:off x="1136793" y="2166396"/>
            <a:ext cx="5582984" cy="427643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DB67865-CD21-E1A9-C8ED-5F4A9FBC0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7"/>
          <a:stretch/>
        </p:blipFill>
        <p:spPr>
          <a:xfrm>
            <a:off x="6815474" y="2166395"/>
            <a:ext cx="5291546" cy="4691605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xmlns="" id="{AE049FB5-317A-1FCD-D961-CB13BA5B47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55" r="17721" b="20728"/>
          <a:stretch>
            <a:fillRect/>
          </a:stretch>
        </p:blipFill>
        <p:spPr>
          <a:xfrm>
            <a:off x="10278641" y="329788"/>
            <a:ext cx="1369019" cy="10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F69A07A-C65C-170A-AFEA-FCE31D48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8612"/>
            <a:ext cx="11944350" cy="6882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Questionário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-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pré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pós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operatório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FEDFAD6-23D3-E1FD-8F43-370E2F5E7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15" y="1016888"/>
            <a:ext cx="8938272" cy="584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83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C64CAAEC-9FE4-FC7B-51A6-3CCD1CBB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8843" b="20325"/>
          <a:stretch/>
        </p:blipFill>
        <p:spPr>
          <a:xfrm>
            <a:off x="1332105" y="-516948"/>
            <a:ext cx="10054578" cy="78918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Box 58">
            <a:extLst>
              <a:ext uri="{FF2B5EF4-FFF2-40B4-BE49-F238E27FC236}">
                <a16:creationId xmlns:a16="http://schemas.microsoft.com/office/drawing/2014/main" xmlns="" id="{2D0CAE07-AF71-BAED-3F8F-5F9E716223E8}"/>
              </a:ext>
            </a:extLst>
          </p:cNvPr>
          <p:cNvSpPr txBox="1"/>
          <p:nvPr/>
        </p:nvSpPr>
        <p:spPr>
          <a:xfrm>
            <a:off x="1332105" y="637985"/>
            <a:ext cx="547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Indicadores de Reporte do Paciente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D4AE5A8-0BA7-0CB8-49EF-726F1C749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05" y="1271639"/>
            <a:ext cx="3477110" cy="251495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35E3B90F-801E-501E-B629-679D24EB1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9215" y="1252586"/>
            <a:ext cx="3524742" cy="253400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B493FB7-86E5-D03A-F9CA-E0A8B161E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172" y="1219736"/>
            <a:ext cx="3439005" cy="248637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8D86527B-7144-04E4-C6DE-57F291795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1157" y="3958579"/>
            <a:ext cx="3439005" cy="252447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7F28AE9C-6B71-86EA-11B1-B45ADB7D8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9451" y="3910947"/>
            <a:ext cx="3410426" cy="257210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9C9D845F-93E6-13DD-C671-07044F4A2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47508" y="3927087"/>
            <a:ext cx="3439005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2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C64CAAEC-9FE4-FC7B-51A6-3CCD1CBB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8843" b="20325"/>
          <a:stretch/>
        </p:blipFill>
        <p:spPr>
          <a:xfrm>
            <a:off x="1227090" y="2429452"/>
            <a:ext cx="10054578" cy="78918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extBox 58">
            <a:extLst>
              <a:ext uri="{FF2B5EF4-FFF2-40B4-BE49-F238E27FC236}">
                <a16:creationId xmlns:a16="http://schemas.microsoft.com/office/drawing/2014/main" xmlns="" id="{2D0CAE07-AF71-BAED-3F8F-5F9E716223E8}"/>
              </a:ext>
            </a:extLst>
          </p:cNvPr>
          <p:cNvSpPr txBox="1"/>
          <p:nvPr/>
        </p:nvSpPr>
        <p:spPr>
          <a:xfrm>
            <a:off x="1332105" y="637985"/>
            <a:ext cx="547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Indicadores de Reporte do Paciente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F72D84E-AC55-6FC0-8079-860BCD649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05" y="1276177"/>
            <a:ext cx="3419952" cy="247684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65DD96B-8F57-639F-4556-7DC904E8C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4005" y="1266651"/>
            <a:ext cx="3439005" cy="248637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E83FF08-3DA9-867F-242D-619F93925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3957" y="1209493"/>
            <a:ext cx="3381847" cy="260068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50894D27-CE17-E827-7BF4-6130A914460A}"/>
              </a:ext>
            </a:extLst>
          </p:cNvPr>
          <p:cNvSpPr txBox="1"/>
          <p:nvPr/>
        </p:nvSpPr>
        <p:spPr>
          <a:xfrm>
            <a:off x="1332104" y="4097133"/>
            <a:ext cx="104236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021D40"/>
                </a:solidFill>
                <a:latin typeface="Barlow Condensed" panose="00000506000000000000" pitchFamily="2" charset="0"/>
              </a:rPr>
              <a:t>Os reportes de paciente são aplicado em dois momentos para que seja possível realizar avaliações comparativas: 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058E614D-383C-67DA-ACE6-0691BAF3D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105" y="5124620"/>
            <a:ext cx="8373957" cy="1523117"/>
          </a:xfrm>
          <a:prstGeom prst="rect">
            <a:avLst/>
          </a:prstGeom>
        </p:spPr>
      </p:pic>
      <p:sp>
        <p:nvSpPr>
          <p:cNvPr id="20" name="Seta: para Baixo 19">
            <a:extLst>
              <a:ext uri="{FF2B5EF4-FFF2-40B4-BE49-F238E27FC236}">
                <a16:creationId xmlns:a16="http://schemas.microsoft.com/office/drawing/2014/main" xmlns="" id="{A2803195-0B84-CB30-7ED6-8AC3F4EDCE09}"/>
              </a:ext>
            </a:extLst>
          </p:cNvPr>
          <p:cNvSpPr/>
          <p:nvPr/>
        </p:nvSpPr>
        <p:spPr>
          <a:xfrm>
            <a:off x="4158343" y="4698702"/>
            <a:ext cx="304800" cy="43424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xmlns="" id="{82231226-77D4-3D3C-0D49-A20FB499862E}"/>
              </a:ext>
            </a:extLst>
          </p:cNvPr>
          <p:cNvSpPr/>
          <p:nvPr/>
        </p:nvSpPr>
        <p:spPr>
          <a:xfrm>
            <a:off x="7720005" y="4755860"/>
            <a:ext cx="304800" cy="43424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861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extBox 58">
            <a:extLst>
              <a:ext uri="{FF2B5EF4-FFF2-40B4-BE49-F238E27FC236}">
                <a16:creationId xmlns:a16="http://schemas.microsoft.com/office/drawing/2014/main" xmlns="" id="{B545406D-6841-C86A-CDB5-901320442D6D}"/>
              </a:ext>
            </a:extLst>
          </p:cNvPr>
          <p:cNvSpPr txBox="1"/>
          <p:nvPr/>
        </p:nvSpPr>
        <p:spPr>
          <a:xfrm>
            <a:off x="875300" y="623471"/>
            <a:ext cx="547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Desenvolvimento da Linha de Cuidado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8B33041-6506-3AC7-9D6D-79D43650EA96}"/>
              </a:ext>
            </a:extLst>
          </p:cNvPr>
          <p:cNvSpPr txBox="1"/>
          <p:nvPr/>
        </p:nvSpPr>
        <p:spPr>
          <a:xfrm>
            <a:off x="1437120" y="1500356"/>
            <a:ext cx="78106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Clusterização</a:t>
            </a:r>
          </a:p>
          <a:p>
            <a:r>
              <a:rPr lang="pt-BR" sz="2000" dirty="0">
                <a:solidFill>
                  <a:srgbClr val="021D40"/>
                </a:solidFill>
                <a:latin typeface="Barlow Condensed" panose="00000506000000000000" pitchFamily="2" charset="0"/>
              </a:rPr>
              <a:t>Inteligência fundamental para viabilizar avaliações confiáveis e acordos orientados por valor em saúde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DD23B01-0943-0110-348D-B2FB47203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1"/>
          <a:stretch/>
        </p:blipFill>
        <p:spPr>
          <a:xfrm>
            <a:off x="10652726" y="5798321"/>
            <a:ext cx="1135863" cy="47772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66D4636-80AB-6F1A-8292-6FE274482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120" y="2556027"/>
            <a:ext cx="10525268" cy="276083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xmlns="" id="{92A12040-2812-EEB1-E37E-A310E6F7A5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655" r="17721" b="20728"/>
          <a:stretch>
            <a:fillRect/>
          </a:stretch>
        </p:blipFill>
        <p:spPr>
          <a:xfrm>
            <a:off x="10419570" y="517571"/>
            <a:ext cx="1369019" cy="10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21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C64CAAEC-9FE4-FC7B-51A6-3CCD1CBB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8843" b="20325"/>
          <a:stretch/>
        </p:blipFill>
        <p:spPr>
          <a:xfrm>
            <a:off x="1332105" y="-516948"/>
            <a:ext cx="10054578" cy="78918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4F28340-48DA-4D4A-555B-7DE8BA5F9C7C}"/>
              </a:ext>
            </a:extLst>
          </p:cNvPr>
          <p:cNvSpPr txBox="1"/>
          <p:nvPr/>
        </p:nvSpPr>
        <p:spPr>
          <a:xfrm>
            <a:off x="1430523" y="1463788"/>
            <a:ext cx="7319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EVS – Escore de Valor em Saúde </a:t>
            </a:r>
            <a:r>
              <a:rPr lang="pt-BR" sz="2000" dirty="0">
                <a:solidFill>
                  <a:srgbClr val="021D40"/>
                </a:solidFill>
                <a:latin typeface="Barlow Condensed" panose="00000506000000000000" pitchFamily="2" charset="0"/>
              </a:rPr>
              <a:t>para Análise por Multicritério (MCDA)</a:t>
            </a:r>
          </a:p>
        </p:txBody>
      </p:sp>
      <p:pic>
        <p:nvPicPr>
          <p:cNvPr id="4" name="Imagem 3" descr="Diagrama, Gráfico de bolhas&#10;&#10;Descrição gerada automaticamente">
            <a:extLst>
              <a:ext uri="{FF2B5EF4-FFF2-40B4-BE49-F238E27FC236}">
                <a16:creationId xmlns:a16="http://schemas.microsoft.com/office/drawing/2014/main" xmlns="" id="{352E49A5-2A9C-417B-432B-5389A4D63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03" y="1920976"/>
            <a:ext cx="4849388" cy="4296558"/>
          </a:xfrm>
          <a:prstGeom prst="rect">
            <a:avLst/>
          </a:prstGeom>
        </p:spPr>
      </p:pic>
      <p:sp>
        <p:nvSpPr>
          <p:cNvPr id="5" name="TextBox 58">
            <a:extLst>
              <a:ext uri="{FF2B5EF4-FFF2-40B4-BE49-F238E27FC236}">
                <a16:creationId xmlns:a16="http://schemas.microsoft.com/office/drawing/2014/main" xmlns="" id="{2D0CAE07-AF71-BAED-3F8F-5F9E716223E8}"/>
              </a:ext>
            </a:extLst>
          </p:cNvPr>
          <p:cNvSpPr txBox="1"/>
          <p:nvPr/>
        </p:nvSpPr>
        <p:spPr>
          <a:xfrm>
            <a:off x="875300" y="623471"/>
            <a:ext cx="547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Desenvolvimento da Linha de Cuidado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DACF4877-75AA-BE77-AC6F-E54A9A7AF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1"/>
          <a:stretch/>
        </p:blipFill>
        <p:spPr>
          <a:xfrm>
            <a:off x="10652726" y="5798321"/>
            <a:ext cx="1135863" cy="47772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xmlns="" id="{D85E8D00-1A75-F6C0-25A3-0C8F8FEFD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655" r="17721" b="20728"/>
          <a:stretch>
            <a:fillRect/>
          </a:stretch>
        </p:blipFill>
        <p:spPr>
          <a:xfrm>
            <a:off x="9055304" y="5380486"/>
            <a:ext cx="1369019" cy="10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15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C64CAAEC-9FE4-FC7B-51A6-3CCD1CBB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8843" b="20325"/>
          <a:stretch/>
        </p:blipFill>
        <p:spPr>
          <a:xfrm>
            <a:off x="1332105" y="-516948"/>
            <a:ext cx="10054578" cy="78918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47542C09-EE5C-17E6-33FC-51EA5F053A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8" r="2207"/>
          <a:stretch/>
        </p:blipFill>
        <p:spPr>
          <a:xfrm>
            <a:off x="1332105" y="228600"/>
            <a:ext cx="10407681" cy="583154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E03B046-1195-5CBA-4250-F34FA15098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31"/>
          <a:stretch/>
        </p:blipFill>
        <p:spPr>
          <a:xfrm>
            <a:off x="10652726" y="5798321"/>
            <a:ext cx="1135863" cy="477724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xmlns="" id="{FBE4A4B2-C547-4C51-4A46-D8867EB834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655" r="17721" b="20728"/>
          <a:stretch>
            <a:fillRect/>
          </a:stretch>
        </p:blipFill>
        <p:spPr>
          <a:xfrm>
            <a:off x="8846081" y="5442928"/>
            <a:ext cx="1369019" cy="104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588483"/>
            <a:ext cx="6759744" cy="6759717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1042" r="-567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1409241" y="-968451"/>
            <a:ext cx="5421649" cy="542164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94765F"/>
            </a:solid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1093942" y="-653143"/>
            <a:ext cx="4791051" cy="4791032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AutoShape 8"/>
          <p:cNvSpPr/>
          <p:nvPr/>
        </p:nvSpPr>
        <p:spPr>
          <a:xfrm>
            <a:off x="7475630" y="3405584"/>
            <a:ext cx="2128627" cy="0"/>
          </a:xfrm>
          <a:prstGeom prst="line">
            <a:avLst/>
          </a:prstGeom>
          <a:ln w="47625" cap="rnd">
            <a:solidFill>
              <a:srgbClr val="1250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10999"/>
          </a:blip>
          <a:srcRect l="20133" r="19696" b="23313"/>
          <a:stretch>
            <a:fillRect/>
          </a:stretch>
        </p:blipFill>
        <p:spPr>
          <a:xfrm>
            <a:off x="3079532" y="-58778"/>
            <a:ext cx="4203125" cy="329452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75630" y="1960916"/>
            <a:ext cx="4177961" cy="1274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32"/>
              </a:lnSpc>
            </a:pPr>
            <a:r>
              <a:rPr lang="en-US" sz="3267" dirty="0">
                <a:solidFill>
                  <a:srgbClr val="1C1823"/>
                </a:solidFill>
                <a:latin typeface="Glacial Indifference"/>
              </a:rPr>
              <a:t>CONTRIBUIR PARA EVOLUÇÕES DO SISTEMA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82657" y="3725736"/>
            <a:ext cx="4223543" cy="274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9854" lvl="1" indent="-179927">
              <a:lnSpc>
                <a:spcPts val="2667"/>
              </a:lnSpc>
              <a:buFont typeface="Arial"/>
              <a:buChar char="•"/>
            </a:pPr>
            <a:r>
              <a:rPr lang="en-US" sz="1667" dirty="0">
                <a:solidFill>
                  <a:srgbClr val="1C1823"/>
                </a:solidFill>
                <a:latin typeface="Poppins Thin Bold"/>
              </a:rPr>
              <a:t>REFERÊNCIA TECNICO CIENTÍFICA DA ESPECIALIDADE</a:t>
            </a:r>
          </a:p>
          <a:p>
            <a:pPr marL="359854" lvl="1" indent="-179927">
              <a:lnSpc>
                <a:spcPts val="2667"/>
              </a:lnSpc>
              <a:buFont typeface="Arial"/>
              <a:buChar char="•"/>
            </a:pPr>
            <a:r>
              <a:rPr lang="en-US" sz="1667" dirty="0">
                <a:solidFill>
                  <a:srgbClr val="1C1823"/>
                </a:solidFill>
                <a:latin typeface="Poppins Thin Bold"/>
              </a:rPr>
              <a:t>PARCERIAS COM  INSTITUIÇÕES DE ECONOMIA EM SAÚDE</a:t>
            </a:r>
          </a:p>
          <a:p>
            <a:pPr marL="359854" lvl="1" indent="-179927">
              <a:lnSpc>
                <a:spcPts val="2667"/>
              </a:lnSpc>
              <a:buFont typeface="Arial"/>
              <a:buChar char="•"/>
            </a:pPr>
            <a:r>
              <a:rPr lang="en-US" sz="1667" dirty="0">
                <a:solidFill>
                  <a:srgbClr val="1C1823"/>
                </a:solidFill>
                <a:latin typeface="Poppins Thin Bold"/>
              </a:rPr>
              <a:t>ADEQUAR MODELOS </a:t>
            </a:r>
            <a:r>
              <a:rPr lang="en-US" sz="1667" dirty="0" err="1">
                <a:solidFill>
                  <a:srgbClr val="1C1823"/>
                </a:solidFill>
                <a:latin typeface="Poppins Thin Bold"/>
              </a:rPr>
              <a:t>À</a:t>
            </a:r>
            <a:r>
              <a:rPr lang="en-US" sz="1667" dirty="0">
                <a:solidFill>
                  <a:srgbClr val="1C1823"/>
                </a:solidFill>
                <a:latin typeface="Poppins Thin Bold"/>
              </a:rPr>
              <a:t> REALIDADE LOCAL</a:t>
            </a:r>
          </a:p>
          <a:p>
            <a:pPr marL="359854" lvl="1" indent="-179927">
              <a:lnSpc>
                <a:spcPts val="2667"/>
              </a:lnSpc>
              <a:buFont typeface="Arial"/>
              <a:buChar char="•"/>
            </a:pPr>
            <a:r>
              <a:rPr lang="en-US" sz="1667" dirty="0">
                <a:solidFill>
                  <a:srgbClr val="1C1823"/>
                </a:solidFill>
                <a:latin typeface="Poppins Thin Bold"/>
              </a:rPr>
              <a:t>INTERAGIR COM MERCADO  PUBLICO E PRIVADO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18655" r="17721" b="20728"/>
          <a:stretch>
            <a:fillRect/>
          </a:stretch>
        </p:blipFill>
        <p:spPr>
          <a:xfrm>
            <a:off x="10446281" y="375156"/>
            <a:ext cx="1369019" cy="10490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C64CAAEC-9FE4-FC7B-51A6-3CCD1CBB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6" r="18843" b="20325"/>
          <a:stretch/>
        </p:blipFill>
        <p:spPr>
          <a:xfrm>
            <a:off x="1332105" y="-516948"/>
            <a:ext cx="10054578" cy="7891896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EF88BB0A-5540-2530-0E5B-9CE6EE4F2FD1}"/>
              </a:ext>
            </a:extLst>
          </p:cNvPr>
          <p:cNvSpPr/>
          <p:nvPr/>
        </p:nvSpPr>
        <p:spPr>
          <a:xfrm>
            <a:off x="0" y="6538912"/>
            <a:ext cx="1130157" cy="3190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4F28340-48DA-4D4A-555B-7DE8BA5F9C7C}"/>
              </a:ext>
            </a:extLst>
          </p:cNvPr>
          <p:cNvSpPr txBox="1"/>
          <p:nvPr/>
        </p:nvSpPr>
        <p:spPr>
          <a:xfrm>
            <a:off x="1264486" y="889040"/>
            <a:ext cx="73190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21D40"/>
                </a:solidFill>
                <a:latin typeface="Barlow Condensed" panose="00000506000000000000" pitchFamily="2" charset="0"/>
              </a:rPr>
              <a:t>Resultados de seis pacientes avaliados no Cluster 1</a:t>
            </a:r>
            <a:endParaRPr lang="pt-BR" sz="2000" dirty="0">
              <a:solidFill>
                <a:srgbClr val="021D40"/>
              </a:solidFill>
              <a:latin typeface="Barlow Condensed" panose="00000506000000000000" pitchFamily="2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F2A0A249-9BA2-94D6-E86C-3DC028EEE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05" y="1289150"/>
            <a:ext cx="10255624" cy="53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26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350"/>
            <a:ext cx="8548688" cy="1176338"/>
          </a:xfrm>
        </p:spPr>
        <p:txBody>
          <a:bodyPr/>
          <a:lstStyle/>
          <a:p>
            <a:r>
              <a:rPr lang="en-US" b="1" dirty="0"/>
              <a:t>                   </a:t>
            </a:r>
            <a:r>
              <a:rPr lang="en-US" b="1" dirty="0" err="1"/>
              <a:t>Histórico</a:t>
            </a:r>
            <a:r>
              <a:rPr lang="en-US" b="1" dirty="0"/>
              <a:t> USA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1200" y="1841500"/>
            <a:ext cx="9144000" cy="440120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 2006  :  CMS  </a:t>
            </a:r>
            <a:r>
              <a:rPr lang="en-US" sz="2400" dirty="0" err="1"/>
              <a:t>cria</a:t>
            </a:r>
            <a:r>
              <a:rPr lang="en-US" sz="2400" dirty="0"/>
              <a:t> o PQRS (</a:t>
            </a:r>
            <a:r>
              <a:rPr lang="en-US" sz="2400" i="1" dirty="0"/>
              <a:t>Physician Quality Reporting System) </a:t>
            </a:r>
          </a:p>
          <a:p>
            <a:endParaRPr lang="en-US" sz="2400" i="1" dirty="0"/>
          </a:p>
          <a:p>
            <a:r>
              <a:rPr lang="en-US" sz="2400" i="1" dirty="0"/>
              <a:t>     </a:t>
            </a:r>
            <a:r>
              <a:rPr lang="en-US" sz="2000" dirty="0"/>
              <a:t> # </a:t>
            </a:r>
            <a:r>
              <a:rPr lang="en-US" sz="2000" dirty="0" err="1"/>
              <a:t>Baixa</a:t>
            </a:r>
            <a:r>
              <a:rPr lang="en-US" sz="2000" dirty="0"/>
              <a:t> </a:t>
            </a:r>
            <a:r>
              <a:rPr lang="en-US" sz="2000" dirty="0" err="1"/>
              <a:t>participação</a:t>
            </a:r>
            <a:r>
              <a:rPr lang="en-US" sz="2000" dirty="0"/>
              <a:t> </a:t>
            </a:r>
            <a:r>
              <a:rPr lang="en-US" sz="2000" dirty="0" err="1"/>
              <a:t>por</a:t>
            </a:r>
            <a:r>
              <a:rPr lang="en-US" sz="2000" dirty="0"/>
              <a:t> </a:t>
            </a:r>
            <a:r>
              <a:rPr lang="en-US" sz="2000" dirty="0" err="1"/>
              <a:t>falta</a:t>
            </a:r>
            <a:r>
              <a:rPr lang="en-US" sz="2000" dirty="0"/>
              <a:t> de </a:t>
            </a:r>
            <a:r>
              <a:rPr lang="en-US" sz="2000" dirty="0" err="1"/>
              <a:t>incentivo</a:t>
            </a:r>
            <a:r>
              <a:rPr lang="en-US" sz="2000" dirty="0"/>
              <a:t> </a:t>
            </a:r>
            <a:r>
              <a:rPr lang="en-US" sz="2000" dirty="0" err="1"/>
              <a:t>financeiro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2007 : </a:t>
            </a:r>
            <a:r>
              <a:rPr lang="en-US" sz="2400" dirty="0" err="1"/>
              <a:t>Congresso</a:t>
            </a:r>
            <a:r>
              <a:rPr lang="en-US" sz="2400" dirty="0"/>
              <a:t> Americano </a:t>
            </a:r>
            <a:r>
              <a:rPr lang="en-US" sz="2400" dirty="0" err="1"/>
              <a:t>aprova</a:t>
            </a:r>
            <a:r>
              <a:rPr lang="en-US" sz="2400" dirty="0"/>
              <a:t>  </a:t>
            </a:r>
            <a:r>
              <a:rPr lang="en-US" sz="2400" i="1" dirty="0"/>
              <a:t>Health Care Act </a:t>
            </a:r>
          </a:p>
          <a:p>
            <a:endParaRPr lang="en-US" sz="2000" i="1" dirty="0"/>
          </a:p>
          <a:p>
            <a:r>
              <a:rPr lang="en-US" sz="2000" i="1" dirty="0"/>
              <a:t>      </a:t>
            </a:r>
            <a:r>
              <a:rPr lang="en-US" sz="2000" dirty="0"/>
              <a:t># </a:t>
            </a:r>
            <a:r>
              <a:rPr lang="en-US" sz="2000" dirty="0" err="1"/>
              <a:t>Recompensas</a:t>
            </a:r>
            <a:r>
              <a:rPr lang="en-US" sz="2000" dirty="0"/>
              <a:t> </a:t>
            </a:r>
            <a:r>
              <a:rPr lang="en-US" sz="2000" dirty="0" err="1"/>
              <a:t>financeiras</a:t>
            </a:r>
            <a:r>
              <a:rPr lang="en-US" sz="2000" dirty="0"/>
              <a:t> para </a:t>
            </a:r>
            <a:r>
              <a:rPr lang="en-US" sz="2000" dirty="0" err="1"/>
              <a:t>médicos</a:t>
            </a:r>
            <a:r>
              <a:rPr lang="en-US" sz="2000" dirty="0"/>
              <a:t> </a:t>
            </a:r>
            <a:r>
              <a:rPr lang="en-US" sz="2000" dirty="0" err="1"/>
              <a:t>participantes</a:t>
            </a:r>
            <a:r>
              <a:rPr lang="en-US" sz="20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2011 :  </a:t>
            </a:r>
            <a:r>
              <a:rPr lang="en-US" sz="2400" dirty="0" err="1"/>
              <a:t>Retrato</a:t>
            </a:r>
            <a:r>
              <a:rPr lang="en-US" sz="2400" dirty="0"/>
              <a:t> do PQRS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/>
              <a:t>                  280.300 medicos </a:t>
            </a:r>
            <a:r>
              <a:rPr lang="en-US" sz="2400" dirty="0" err="1"/>
              <a:t>participantes</a:t>
            </a:r>
            <a:r>
              <a:rPr lang="en-US" sz="2400" dirty="0"/>
              <a:t> </a:t>
            </a:r>
            <a:r>
              <a:rPr lang="en-US" sz="2400" dirty="0" err="1"/>
              <a:t>que</a:t>
            </a:r>
            <a:r>
              <a:rPr lang="en-US" sz="2400" dirty="0"/>
              <a:t> </a:t>
            </a:r>
            <a:r>
              <a:rPr lang="en-US" sz="2400" dirty="0" err="1"/>
              <a:t>receberam</a:t>
            </a:r>
            <a:r>
              <a:rPr lang="en-US" sz="2400" dirty="0"/>
              <a:t> um total de </a:t>
            </a:r>
          </a:p>
          <a:p>
            <a:r>
              <a:rPr lang="en-US" sz="2400" dirty="0"/>
              <a:t>                  U$ 261 </a:t>
            </a:r>
            <a:r>
              <a:rPr lang="en-US" sz="2400" dirty="0" err="1"/>
              <a:t>milhões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 </a:t>
            </a:r>
            <a:r>
              <a:rPr lang="en-US" sz="2400" dirty="0" err="1"/>
              <a:t>compensações</a:t>
            </a:r>
            <a:r>
              <a:rPr lang="en-US" sz="2400" dirty="0"/>
              <a:t> </a:t>
            </a:r>
            <a:r>
              <a:rPr lang="en-US" sz="2400" dirty="0" err="1"/>
              <a:t>tributárias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77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677" y="1345168"/>
            <a:ext cx="9971723" cy="1008519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dirty="0" err="1"/>
              <a:t>Modelo</a:t>
            </a:r>
            <a:r>
              <a:rPr lang="en-US" dirty="0"/>
              <a:t> </a:t>
            </a:r>
            <a:r>
              <a:rPr lang="en-US" i="1" dirty="0"/>
              <a:t>PQRS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9676" y="2465844"/>
            <a:ext cx="9971724" cy="304698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2400" dirty="0"/>
              <a:t># 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indicadores</a:t>
            </a:r>
            <a:r>
              <a:rPr lang="en-US" sz="2400" dirty="0"/>
              <a:t> e </a:t>
            </a:r>
            <a:r>
              <a:rPr lang="en-US" sz="2400" dirty="0" err="1"/>
              <a:t>parâmetros</a:t>
            </a:r>
            <a:r>
              <a:rPr lang="en-US" sz="2400" dirty="0"/>
              <a:t> </a:t>
            </a:r>
            <a:r>
              <a:rPr lang="en-US" sz="2400" dirty="0" err="1"/>
              <a:t>foram</a:t>
            </a:r>
            <a:r>
              <a:rPr lang="en-US" sz="2400" dirty="0"/>
              <a:t> </a:t>
            </a:r>
            <a:r>
              <a:rPr lang="en-US" sz="2400" dirty="0" err="1"/>
              <a:t>desenvolvidos</a:t>
            </a:r>
            <a:r>
              <a:rPr lang="en-US" sz="2400" dirty="0"/>
              <a:t> </a:t>
            </a:r>
            <a:r>
              <a:rPr lang="en-US" sz="2400" dirty="0" err="1"/>
              <a:t>pela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Sociedades</a:t>
            </a:r>
            <a:r>
              <a:rPr lang="en-US" sz="2400" dirty="0"/>
              <a:t> de </a:t>
            </a:r>
            <a:r>
              <a:rPr lang="en-US" sz="2400" dirty="0" err="1"/>
              <a:t>Especialidades</a:t>
            </a:r>
            <a:r>
              <a:rPr lang="en-US" sz="2400" dirty="0"/>
              <a:t>  e </a:t>
            </a:r>
            <a:r>
              <a:rPr lang="en-US" sz="2400" dirty="0" err="1"/>
              <a:t>validados</a:t>
            </a:r>
            <a:r>
              <a:rPr lang="en-US" sz="2400" dirty="0"/>
              <a:t> </a:t>
            </a:r>
            <a:r>
              <a:rPr lang="en-US" sz="2400" dirty="0" err="1"/>
              <a:t>pela</a:t>
            </a:r>
            <a:r>
              <a:rPr lang="en-US" sz="2400" dirty="0"/>
              <a:t> AMA-PCPI  e </a:t>
            </a:r>
            <a:r>
              <a:rPr lang="en-US" sz="2400" dirty="0" err="1"/>
              <a:t>pelo</a:t>
            </a:r>
            <a:endParaRPr lang="en-US" sz="2400" dirty="0"/>
          </a:p>
          <a:p>
            <a:r>
              <a:rPr lang="en-US" sz="2400" dirty="0"/>
              <a:t>NQF ( </a:t>
            </a:r>
            <a:r>
              <a:rPr lang="en-US" sz="2400" i="1" dirty="0"/>
              <a:t>National Quality Forum).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# EM 2013 </a:t>
            </a:r>
            <a:r>
              <a:rPr lang="en-US" sz="2400" dirty="0" err="1"/>
              <a:t>havia</a:t>
            </a:r>
            <a:r>
              <a:rPr lang="en-US" sz="2400" dirty="0"/>
              <a:t> 203 </a:t>
            </a:r>
            <a:r>
              <a:rPr lang="en-US" sz="2400" dirty="0" err="1"/>
              <a:t>eventos</a:t>
            </a:r>
            <a:r>
              <a:rPr lang="en-US" sz="2400" dirty="0"/>
              <a:t> a </a:t>
            </a:r>
            <a:r>
              <a:rPr lang="en-US" sz="2400" dirty="0" err="1"/>
              <a:t>serem</a:t>
            </a:r>
            <a:r>
              <a:rPr lang="en-US" sz="2400" dirty="0"/>
              <a:t> </a:t>
            </a:r>
            <a:r>
              <a:rPr lang="en-US" sz="2400" dirty="0" err="1"/>
              <a:t>medidos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parâmetros</a:t>
            </a:r>
            <a:r>
              <a:rPr lang="en-US" sz="2400" dirty="0"/>
              <a:t> de</a:t>
            </a:r>
          </a:p>
          <a:p>
            <a:r>
              <a:rPr lang="fr-FR" sz="2400" dirty="0" err="1"/>
              <a:t>Qualidade</a:t>
            </a:r>
            <a:r>
              <a:rPr lang="fr-FR" sz="2400" dirty="0"/>
              <a:t>, </a:t>
            </a:r>
            <a:r>
              <a:rPr lang="fr-FR" sz="2400" dirty="0" err="1"/>
              <a:t>sendo</a:t>
            </a:r>
            <a:r>
              <a:rPr lang="fr-FR" sz="2400" dirty="0"/>
              <a:t> 11 no campo da </a:t>
            </a:r>
            <a:r>
              <a:rPr lang="fr-FR" sz="2400" dirty="0" err="1"/>
              <a:t>oftalmologia</a:t>
            </a:r>
            <a:r>
              <a:rPr lang="fr-FR" sz="2400" dirty="0"/>
              <a:t>.</a:t>
            </a:r>
          </a:p>
          <a:p>
            <a:endParaRPr lang="fr-FR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9919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AB4FD05-503B-E209-BBF4-E43D998B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1411921"/>
            <a:ext cx="10739438" cy="1325563"/>
          </a:xfrm>
          <a:solidFill>
            <a:schemeClr val="accent1"/>
          </a:solidFill>
        </p:spPr>
        <p:txBody>
          <a:bodyPr/>
          <a:lstStyle/>
          <a:p>
            <a:r>
              <a:rPr lang="pt-BR"/>
              <a:t>Modelo PQRS  - USA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4D9C3183-F9CE-1562-C8C2-F07CA384722E}"/>
              </a:ext>
            </a:extLst>
          </p:cNvPr>
          <p:cNvSpPr txBox="1"/>
          <p:nvPr/>
        </p:nvSpPr>
        <p:spPr>
          <a:xfrm>
            <a:off x="819150" y="2737484"/>
            <a:ext cx="10739438" cy="332398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fr-FR" sz="2400" dirty="0"/>
              <a:t># Os </a:t>
            </a:r>
            <a:r>
              <a:rPr lang="fr-FR" sz="2400" dirty="0" err="1"/>
              <a:t>médicos</a:t>
            </a:r>
            <a:r>
              <a:rPr lang="fr-FR" sz="2400" dirty="0"/>
              <a:t> participantes que </a:t>
            </a:r>
            <a:r>
              <a:rPr lang="fr-FR" sz="2400" dirty="0" err="1"/>
              <a:t>completaram</a:t>
            </a:r>
            <a:r>
              <a:rPr lang="fr-FR" sz="2400" dirty="0"/>
              <a:t> os </a:t>
            </a:r>
            <a:r>
              <a:rPr lang="fr-FR" sz="2400" dirty="0" err="1"/>
              <a:t>dados</a:t>
            </a:r>
            <a:r>
              <a:rPr lang="fr-FR" sz="2400" dirty="0"/>
              <a:t>  </a:t>
            </a:r>
            <a:r>
              <a:rPr lang="fr-FR" sz="2400" dirty="0" err="1"/>
              <a:t>em</a:t>
            </a:r>
            <a:r>
              <a:rPr lang="fr-FR" sz="2400" dirty="0"/>
              <a:t> 80% dos </a:t>
            </a:r>
            <a:r>
              <a:rPr lang="fr-FR" sz="2400" dirty="0" err="1"/>
              <a:t>pacientes</a:t>
            </a:r>
            <a:r>
              <a:rPr lang="fr-FR" sz="2400" dirty="0"/>
              <a:t> </a:t>
            </a:r>
          </a:p>
          <a:p>
            <a:r>
              <a:rPr lang="fr-FR" sz="2400" dirty="0"/>
              <a:t> </a:t>
            </a:r>
            <a:r>
              <a:rPr lang="fr-FR" sz="2400" dirty="0" err="1"/>
              <a:t>atendidos</a:t>
            </a:r>
            <a:r>
              <a:rPr lang="fr-FR" sz="2400" dirty="0"/>
              <a:t> pelo " </a:t>
            </a:r>
            <a:r>
              <a:rPr lang="fr-FR" sz="2400" dirty="0" err="1"/>
              <a:t>fee</a:t>
            </a:r>
            <a:r>
              <a:rPr lang="fr-FR" sz="2400" dirty="0"/>
              <a:t>-for-service", </a:t>
            </a:r>
            <a:r>
              <a:rPr lang="fr-FR" sz="2400" dirty="0" err="1"/>
              <a:t>passaram</a:t>
            </a:r>
            <a:r>
              <a:rPr lang="fr-FR" sz="2400" dirty="0"/>
              <a:t> a  ter bonus</a:t>
            </a:r>
          </a:p>
          <a:p>
            <a:r>
              <a:rPr lang="en-US" sz="2400" dirty="0"/>
              <a:t>de 2%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seus</a:t>
            </a:r>
            <a:r>
              <a:rPr lang="en-US" sz="2400" dirty="0"/>
              <a:t> </a:t>
            </a:r>
            <a:r>
              <a:rPr lang="en-US" sz="2400" dirty="0" err="1"/>
              <a:t>pagamentos</a:t>
            </a:r>
            <a:r>
              <a:rPr lang="en-US" sz="2400" dirty="0"/>
              <a:t> do Medicare no </a:t>
            </a:r>
            <a:r>
              <a:rPr lang="en-US" sz="2400" dirty="0" err="1"/>
              <a:t>ano</a:t>
            </a:r>
            <a:r>
              <a:rPr lang="en-US" sz="2400" dirty="0"/>
              <a:t> </a:t>
            </a:r>
            <a:r>
              <a:rPr lang="en-US" sz="2400" dirty="0" err="1"/>
              <a:t>seguinte</a:t>
            </a:r>
            <a:r>
              <a:rPr lang="en-US" sz="2400" dirty="0"/>
              <a:t>.</a:t>
            </a:r>
            <a:r>
              <a:rPr lang="fr-FR" sz="2400" dirty="0"/>
              <a:t> 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# </a:t>
            </a:r>
            <a:r>
              <a:rPr lang="fr-FR" sz="2400" dirty="0" err="1"/>
              <a:t>Somente</a:t>
            </a:r>
            <a:r>
              <a:rPr lang="fr-FR" sz="2400" dirty="0"/>
              <a:t> 7 </a:t>
            </a:r>
            <a:r>
              <a:rPr lang="fr-FR" sz="2400" dirty="0" err="1"/>
              <a:t>anos</a:t>
            </a:r>
            <a:r>
              <a:rPr lang="fr-FR" sz="2400" dirty="0"/>
              <a:t> </a:t>
            </a:r>
            <a:r>
              <a:rPr lang="fr-FR" sz="2400" dirty="0" err="1"/>
              <a:t>após</a:t>
            </a:r>
            <a:r>
              <a:rPr lang="fr-FR" sz="2400" dirty="0"/>
              <a:t> o </a:t>
            </a:r>
            <a:r>
              <a:rPr lang="fr-FR" sz="2400" dirty="0" err="1"/>
              <a:t>inicio</a:t>
            </a:r>
            <a:r>
              <a:rPr lang="fr-FR" sz="2400" dirty="0"/>
              <a:t> do </a:t>
            </a:r>
            <a:r>
              <a:rPr lang="fr-FR" sz="2400" dirty="0" err="1"/>
              <a:t>programa</a:t>
            </a:r>
            <a:r>
              <a:rPr lang="fr-FR" sz="2400" dirty="0"/>
              <a:t>, </a:t>
            </a:r>
            <a:r>
              <a:rPr lang="fr-FR" sz="2400" dirty="0" err="1"/>
              <a:t>aqueles</a:t>
            </a:r>
            <a:r>
              <a:rPr lang="fr-FR" sz="2400" dirty="0"/>
              <a:t> que </a:t>
            </a:r>
            <a:r>
              <a:rPr lang="fr-FR" sz="2400" dirty="0" err="1"/>
              <a:t>não</a:t>
            </a:r>
            <a:r>
              <a:rPr lang="fr-FR" sz="2400" dirty="0"/>
              <a:t> </a:t>
            </a:r>
          </a:p>
          <a:p>
            <a:r>
              <a:rPr lang="en-US" sz="2400" dirty="0"/>
              <a:t>A</a:t>
            </a:r>
            <a:r>
              <a:rPr lang="fr-FR" sz="2400" dirty="0" err="1"/>
              <a:t>tingiram</a:t>
            </a:r>
            <a:r>
              <a:rPr lang="fr-FR" sz="2400" dirty="0"/>
              <a:t> a </a:t>
            </a:r>
            <a:r>
              <a:rPr lang="fr-FR" sz="2400" dirty="0" err="1"/>
              <a:t>meta</a:t>
            </a:r>
            <a:r>
              <a:rPr lang="fr-FR" sz="2400" dirty="0"/>
              <a:t> de 80% , </a:t>
            </a:r>
            <a:r>
              <a:rPr lang="fr-FR" sz="2400" dirty="0" err="1"/>
              <a:t>passaram</a:t>
            </a:r>
            <a:r>
              <a:rPr lang="fr-FR" sz="2400" dirty="0"/>
              <a:t> a </a:t>
            </a:r>
            <a:r>
              <a:rPr lang="fr-FR" sz="2400" dirty="0" err="1"/>
              <a:t>ser</a:t>
            </a:r>
            <a:r>
              <a:rPr lang="fr-FR" sz="2400" dirty="0"/>
              <a:t> </a:t>
            </a:r>
            <a:r>
              <a:rPr lang="fr-FR" sz="2400" dirty="0" err="1"/>
              <a:t>penalizados</a:t>
            </a:r>
            <a:r>
              <a:rPr lang="fr-FR" sz="2400" dirty="0"/>
              <a:t> com </a:t>
            </a:r>
            <a:r>
              <a:rPr lang="fr-FR" sz="2400" dirty="0" err="1"/>
              <a:t>redução</a:t>
            </a:r>
            <a:endParaRPr lang="fr-FR" sz="2400" dirty="0"/>
          </a:p>
          <a:p>
            <a:r>
              <a:rPr lang="en-US" sz="2400" dirty="0"/>
              <a:t>D</a:t>
            </a:r>
            <a:r>
              <a:rPr lang="fr-FR" sz="2400" dirty="0"/>
              <a:t>e 1.5 % da sua </a:t>
            </a:r>
            <a:r>
              <a:rPr lang="fr-FR" sz="2400" dirty="0" err="1"/>
              <a:t>fatura</a:t>
            </a:r>
            <a:r>
              <a:rPr lang="fr-FR" sz="2400" dirty="0"/>
              <a:t> do Medicare.</a:t>
            </a:r>
            <a:endParaRPr lang="en-US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05455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23708FB2-F366-5DB2-5D4B-A7BEA8249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30" t="15000" r="24755" b="40588"/>
          <a:stretch/>
        </p:blipFill>
        <p:spPr>
          <a:xfrm>
            <a:off x="643467" y="702733"/>
            <a:ext cx="6300258" cy="31501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5BDC42E-CFBC-1574-5E1C-2DEF3A84E429}"/>
              </a:ext>
            </a:extLst>
          </p:cNvPr>
          <p:cNvSpPr txBox="1"/>
          <p:nvPr/>
        </p:nvSpPr>
        <p:spPr>
          <a:xfrm>
            <a:off x="7215187" y="971550"/>
            <a:ext cx="382192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42 milhões de registros clínicos individuais</a:t>
            </a:r>
          </a:p>
          <a:p>
            <a:endParaRPr lang="pt-BR" sz="3200" dirty="0"/>
          </a:p>
          <a:p>
            <a:r>
              <a:rPr lang="pt-BR" sz="3200" dirty="0"/>
              <a:t>13.000 oftalmologistas participantes</a:t>
            </a:r>
          </a:p>
          <a:p>
            <a:endParaRPr lang="pt-BR" sz="3200" dirty="0"/>
          </a:p>
          <a:p>
            <a:r>
              <a:rPr lang="pt-BR" sz="3200" dirty="0"/>
              <a:t>Centenas de artigos gerados a partir do banco de dados </a:t>
            </a: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601979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FF99BD-075F-4761-A995-6FC574BD25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7B21A54-9BA3-4EA9-B460-5A829ADD90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FA8F714-B9D8-488A-8CCA-E9948FF913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creen Shot 2018-02-26 at 23.45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58" y="1123527"/>
            <a:ext cx="7367679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52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7A27E04-9E64-044A-A044-4FAD4840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pt-BR"/>
              <a:t>Pontos críticos para o sucesso do </a:t>
            </a:r>
            <a:r>
              <a:rPr lang="pt-BR" i="1"/>
              <a:t>IRIS registry</a:t>
            </a:r>
          </a:p>
        </p:txBody>
      </p:sp>
      <p:graphicFrame>
        <p:nvGraphicFramePr>
          <p:cNvPr id="7" name="Espaço Reservado para Conteúdo 2">
            <a:extLst>
              <a:ext uri="{FF2B5EF4-FFF2-40B4-BE49-F238E27FC236}">
                <a16:creationId xmlns:a16="http://schemas.microsoft.com/office/drawing/2014/main" xmlns="" id="{8722A0CD-93ED-9405-3597-E124F0A29E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69046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36263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xmlns="" id="{C49CF2CC-DFAF-F142-D7CE-B2980E26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8E465CF7-7999-AE04-47A3-896A10EDA309}"/>
              </a:ext>
            </a:extLst>
          </p:cNvPr>
          <p:cNvSpPr txBox="1"/>
          <p:nvPr/>
        </p:nvSpPr>
        <p:spPr>
          <a:xfrm>
            <a:off x="3549835" y="963332"/>
            <a:ext cx="5236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highlight>
                  <a:srgbClr val="000000"/>
                </a:highlight>
              </a:rPr>
              <a:t>REUNIÃO COM A  DIRETORIA DA  AAO  </a:t>
            </a:r>
          </a:p>
        </p:txBody>
      </p:sp>
    </p:spTree>
    <p:extLst>
      <p:ext uri="{BB962C8B-B14F-4D97-AF65-F5344CB8AC3E}">
        <p14:creationId xmlns:p14="http://schemas.microsoft.com/office/powerpoint/2010/main" val="2024124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169D286-F4D7-4C8B-A6BD-D05384C7F1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39E8235E-135E-4261-8F54-2B316E493C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xmlns="" id="{D4ED8EC3-4D57-4620-93CE-4E6661F09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83BCB34A-2F40-4F41-8488-A134C1C155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038DF7B-D662-DB69-F4FC-4D3275C00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78" y="983891"/>
            <a:ext cx="3085597" cy="3993126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F78382DC-4207-465E-B379-1E16448AA2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m 6" descr="Texto&#10;&#10;Descrição gerada automaticamente com confiança média">
            <a:extLst>
              <a:ext uri="{FF2B5EF4-FFF2-40B4-BE49-F238E27FC236}">
                <a16:creationId xmlns:a16="http://schemas.microsoft.com/office/drawing/2014/main" xmlns="" id="{29B11737-B0D0-B795-1476-3D8534EFF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08" t="3451" r="8039" b="-1020"/>
          <a:stretch/>
        </p:blipFill>
        <p:spPr>
          <a:xfrm>
            <a:off x="6852691" y="1715030"/>
            <a:ext cx="3405836" cy="39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68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758346" y="-973800"/>
            <a:ext cx="8805635" cy="8805599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r="-2499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AutoShape 4"/>
          <p:cNvSpPr/>
          <p:nvPr/>
        </p:nvSpPr>
        <p:spPr>
          <a:xfrm>
            <a:off x="7825327" y="3630574"/>
            <a:ext cx="2751609" cy="0"/>
          </a:xfrm>
          <a:prstGeom prst="line">
            <a:avLst/>
          </a:prstGeom>
          <a:ln w="47625" cap="rnd">
            <a:solidFill>
              <a:srgbClr val="1250A0"/>
            </a:solidFill>
            <a:prstDash val="solid"/>
            <a:headEnd type="diamond" w="lg" len="lg"/>
            <a:tailEnd type="diamond" w="lg" len="lg"/>
          </a:ln>
        </p:spPr>
        <p:txBody>
          <a:bodyPr/>
          <a:lstStyle/>
          <a:p>
            <a:endParaRPr lang="pt-B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19999"/>
          </a:blip>
          <a:srcRect l="20744" r="17998" b="18697"/>
          <a:stretch>
            <a:fillRect/>
          </a:stretch>
        </p:blipFill>
        <p:spPr>
          <a:xfrm>
            <a:off x="-87909" y="1198712"/>
            <a:ext cx="5464761" cy="44605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8655" r="17721" b="20728"/>
          <a:stretch>
            <a:fillRect/>
          </a:stretch>
        </p:blipFill>
        <p:spPr>
          <a:xfrm>
            <a:off x="10446281" y="375156"/>
            <a:ext cx="1369019" cy="104902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825327" y="2945376"/>
            <a:ext cx="3680873" cy="439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3334">
                <a:solidFill>
                  <a:srgbClr val="1C1823"/>
                </a:solidFill>
                <a:latin typeface="Glacial Indifference"/>
              </a:rPr>
              <a:t>Obrigado!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25327" y="3961798"/>
            <a:ext cx="2352419" cy="29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26"/>
              </a:lnSpc>
            </a:pPr>
            <a:r>
              <a:rPr lang="en-US" sz="1866" spc="54">
                <a:solidFill>
                  <a:srgbClr val="1250A0"/>
                </a:solidFill>
                <a:latin typeface="Poppins Italics"/>
              </a:rPr>
              <a:t>Frederico Pena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809069" y="3015324"/>
            <a:ext cx="2128627" cy="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398031" y="453305"/>
            <a:ext cx="2913882" cy="2283979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98204" y="375156"/>
            <a:ext cx="1017097" cy="77936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09069" y="3352800"/>
            <a:ext cx="4068784" cy="16065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820" lvl="1" indent="-215910">
              <a:lnSpc>
                <a:spcPts val="3199"/>
              </a:lnSpc>
              <a:buFont typeface="Arial"/>
              <a:buChar char="•"/>
            </a:pP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Primeiro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Manual de </a:t>
            </a: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Ajuste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de </a:t>
            </a: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Conduta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</a:t>
            </a: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em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2003 </a:t>
            </a:r>
          </a:p>
          <a:p>
            <a:pPr marL="431820" lvl="1" indent="-215910">
              <a:lnSpc>
                <a:spcPts val="3199"/>
              </a:lnSpc>
              <a:buFont typeface="Arial"/>
              <a:buChar char="•"/>
            </a:pP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Participação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 </a:t>
            </a: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nas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</a:t>
            </a: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reuniões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da  ANS</a:t>
            </a:r>
          </a:p>
          <a:p>
            <a:pPr marL="431820" lvl="1" indent="-215910">
              <a:lnSpc>
                <a:spcPts val="3199"/>
              </a:lnSpc>
              <a:buFont typeface="Arial"/>
              <a:buChar char="•"/>
            </a:pP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Contribuições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</a:t>
            </a:r>
            <a:r>
              <a:rPr lang="en-US" sz="1999" dirty="0" err="1">
                <a:solidFill>
                  <a:srgbClr val="1C1823"/>
                </a:solidFill>
                <a:latin typeface="Glacial Indifference"/>
              </a:rPr>
              <a:t>Rol</a:t>
            </a:r>
            <a:r>
              <a:rPr lang="en-US" sz="1999" dirty="0">
                <a:solidFill>
                  <a:srgbClr val="1C1823"/>
                </a:solidFill>
                <a:latin typeface="Glacial Indifference"/>
              </a:rPr>
              <a:t> ANS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15" name="Imagem 14" descr="Texto preto sobre fundo branco&#10;&#10;Descrição gerada automaticamente">
            <a:extLst>
              <a:ext uri="{FF2B5EF4-FFF2-40B4-BE49-F238E27FC236}">
                <a16:creationId xmlns:a16="http://schemas.microsoft.com/office/drawing/2014/main" xmlns="" id="{B09001A0-8DC1-63A7-A1D9-1276FD29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240" y="2233988"/>
            <a:ext cx="2270760" cy="3027680"/>
          </a:xfrm>
          <a:prstGeom prst="rect">
            <a:avLst/>
          </a:prstGeom>
        </p:spPr>
      </p:pic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00" y="80653"/>
            <a:ext cx="3817921" cy="15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42FD4010-8B44-6D76-1971-226CFFCF4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7853" y="1782305"/>
            <a:ext cx="3746282" cy="499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240403" y="1767840"/>
            <a:ext cx="2303102" cy="223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296343" y="58277"/>
            <a:ext cx="2008323" cy="15741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78783" y="432306"/>
            <a:ext cx="1017097" cy="77936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7185" y="1905456"/>
            <a:ext cx="5985975" cy="3492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76"/>
              </a:lnSpc>
            </a:pPr>
            <a:r>
              <a:rPr lang="en-US" sz="3200" dirty="0">
                <a:solidFill>
                  <a:srgbClr val="1C1823"/>
                </a:solidFill>
                <a:latin typeface="Glacial Indifference"/>
              </a:rPr>
              <a:t>Manual de </a:t>
            </a:r>
            <a:r>
              <a:rPr lang="en-US" sz="3200" dirty="0" err="1">
                <a:solidFill>
                  <a:srgbClr val="1C1823"/>
                </a:solidFill>
                <a:latin typeface="Glacial Indifference"/>
              </a:rPr>
              <a:t>Ajuste</a:t>
            </a:r>
            <a:r>
              <a:rPr lang="en-US" sz="3200" dirty="0">
                <a:solidFill>
                  <a:srgbClr val="1C1823"/>
                </a:solidFill>
                <a:latin typeface="Glacial Indifference"/>
              </a:rPr>
              <a:t> de </a:t>
            </a:r>
            <a:r>
              <a:rPr lang="en-US" sz="3200" dirty="0" err="1">
                <a:solidFill>
                  <a:srgbClr val="1C1823"/>
                </a:solidFill>
                <a:latin typeface="Glacial Indifference"/>
              </a:rPr>
              <a:t>Condutas</a:t>
            </a:r>
            <a:r>
              <a:rPr lang="en-US" sz="3200" dirty="0">
                <a:solidFill>
                  <a:srgbClr val="1C1823"/>
                </a:solidFill>
                <a:latin typeface="Glacial Indifference"/>
              </a:rPr>
              <a:t> CBO </a:t>
            </a:r>
          </a:p>
          <a:p>
            <a:pPr>
              <a:lnSpc>
                <a:spcPts val="5576"/>
              </a:lnSpc>
            </a:pP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►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Critério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para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indicão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de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exames</a:t>
            </a:r>
            <a:endParaRPr lang="en-US" sz="2400" dirty="0">
              <a:solidFill>
                <a:srgbClr val="1C1823"/>
              </a:solidFill>
              <a:latin typeface="Glacial Indifference"/>
            </a:endParaRPr>
          </a:p>
          <a:p>
            <a:pPr>
              <a:lnSpc>
                <a:spcPts val="5576"/>
              </a:lnSpc>
            </a:pP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►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Descritivo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dos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itens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para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pacotes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mat/med</a:t>
            </a:r>
          </a:p>
          <a:p>
            <a:pPr>
              <a:lnSpc>
                <a:spcPts val="5576"/>
              </a:lnSpc>
            </a:pP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► CBHPM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como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</a:t>
            </a:r>
            <a:r>
              <a:rPr lang="en-US" sz="2400" dirty="0" err="1">
                <a:solidFill>
                  <a:srgbClr val="1C1823"/>
                </a:solidFill>
                <a:latin typeface="Glacial Indifference"/>
              </a:rPr>
              <a:t>referência</a:t>
            </a:r>
            <a:r>
              <a:rPr lang="en-US" sz="2400" dirty="0">
                <a:solidFill>
                  <a:srgbClr val="1C1823"/>
                </a:solidFill>
                <a:latin typeface="Glacial Indifference"/>
              </a:rPr>
              <a:t> de HM</a:t>
            </a:r>
          </a:p>
          <a:p>
            <a:pPr>
              <a:lnSpc>
                <a:spcPts val="5576"/>
              </a:lnSpc>
            </a:pPr>
            <a:endParaRPr lang="en-US" sz="2400" dirty="0">
              <a:solidFill>
                <a:srgbClr val="1C1823"/>
              </a:solidFill>
              <a:latin typeface="Glacial Indifferen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" y="5698710"/>
            <a:ext cx="2303102" cy="9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86E83491-0A22-634A-0009-44C1CC2531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28" t="2812" r="27924" b="1123"/>
          <a:stretch/>
        </p:blipFill>
        <p:spPr>
          <a:xfrm>
            <a:off x="6107006" y="203895"/>
            <a:ext cx="5874309" cy="655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23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Interface gráfica do usuário, Texto, Aplicativo, Word&#10;&#10;Descrição gerada automaticamente">
            <a:extLst>
              <a:ext uri="{FF2B5EF4-FFF2-40B4-BE49-F238E27FC236}">
                <a16:creationId xmlns:a16="http://schemas.microsoft.com/office/drawing/2014/main" xmlns="" id="{CCACD5F7-B77B-E811-79F1-4592B04F4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3" t="2647" r="5453" b="1176"/>
          <a:stretch/>
        </p:blipFill>
        <p:spPr>
          <a:xfrm>
            <a:off x="1964596" y="643467"/>
            <a:ext cx="8262807" cy="5571065"/>
          </a:xfrm>
          <a:prstGeom prst="rect">
            <a:avLst/>
          </a:prstGeom>
          <a:ln>
            <a:noFill/>
          </a:ln>
        </p:spPr>
      </p:pic>
      <p:pic>
        <p:nvPicPr>
          <p:cNvPr id="2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1505F990-BDA2-3852-F79E-914F38AE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5"/>
            <a:ext cx="1700213" cy="7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85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Interface gráfica do usuário, Aplicativo, Word&#10;&#10;Descrição gerada automaticamente">
            <a:extLst>
              <a:ext uri="{FF2B5EF4-FFF2-40B4-BE49-F238E27FC236}">
                <a16:creationId xmlns:a16="http://schemas.microsoft.com/office/drawing/2014/main" xmlns="" id="{3F6CBC05-B380-6A24-3C1C-8B93F157B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35" t="2166" r="28064" b="1765"/>
          <a:stretch/>
        </p:blipFill>
        <p:spPr>
          <a:xfrm>
            <a:off x="1639148" y="643467"/>
            <a:ext cx="8913703" cy="5571065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1505F990-BDA2-3852-F79E-914F38AED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5"/>
            <a:ext cx="1700213" cy="70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73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flipV="1">
            <a:off x="240403" y="1767840"/>
            <a:ext cx="2303102" cy="2230"/>
          </a:xfrm>
          <a:prstGeom prst="line">
            <a:avLst/>
          </a:prstGeom>
          <a:ln w="47625" cap="rnd">
            <a:solidFill>
              <a:srgbClr val="9476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10999"/>
          </a:blip>
          <a:srcRect l="20133" r="19696" b="23313"/>
          <a:stretch>
            <a:fillRect/>
          </a:stretch>
        </p:blipFill>
        <p:spPr>
          <a:xfrm>
            <a:off x="296343" y="58277"/>
            <a:ext cx="2008323" cy="1574177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79006" y="-230515"/>
            <a:ext cx="1216652" cy="1629932"/>
            <a:chOff x="0" y="0"/>
            <a:chExt cx="775202" cy="10385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75202" cy="1038527"/>
            </a:xfrm>
            <a:custGeom>
              <a:avLst/>
              <a:gdLst/>
              <a:ahLst/>
              <a:cxnLst/>
              <a:rect l="l" t="t" r="r" b="b"/>
              <a:pathLst>
                <a:path w="775202" h="1038527">
                  <a:moveTo>
                    <a:pt x="650742" y="1038527"/>
                  </a:moveTo>
                  <a:lnTo>
                    <a:pt x="124460" y="1038527"/>
                  </a:lnTo>
                  <a:cubicBezTo>
                    <a:pt x="55880" y="1038527"/>
                    <a:pt x="0" y="982647"/>
                    <a:pt x="0" y="9140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0742" y="0"/>
                  </a:lnTo>
                  <a:cubicBezTo>
                    <a:pt x="719322" y="0"/>
                    <a:pt x="775202" y="55880"/>
                    <a:pt x="775202" y="124460"/>
                  </a:cubicBezTo>
                  <a:lnTo>
                    <a:pt x="775202" y="914067"/>
                  </a:lnTo>
                  <a:cubicBezTo>
                    <a:pt x="775202" y="982647"/>
                    <a:pt x="719322" y="1038527"/>
                    <a:pt x="650742" y="1038527"/>
                  </a:cubicBezTo>
                  <a:close/>
                </a:path>
              </a:pathLst>
            </a:custGeom>
            <a:solidFill>
              <a:srgbClr val="F1F1F1"/>
            </a:solidFill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18655" r="17721" b="20728"/>
          <a:stretch>
            <a:fillRect/>
          </a:stretch>
        </p:blipFill>
        <p:spPr>
          <a:xfrm>
            <a:off x="10778783" y="432306"/>
            <a:ext cx="1017097" cy="77936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017092" y="6470913"/>
            <a:ext cx="2913271" cy="18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19"/>
              </a:lnSpc>
            </a:pPr>
            <a:r>
              <a:rPr lang="en-US" sz="1433" spc="41">
                <a:solidFill>
                  <a:srgbClr val="1250A0"/>
                </a:solidFill>
                <a:latin typeface="Poppins Bold"/>
              </a:rPr>
              <a:t>www.cbo.com.br</a:t>
            </a:r>
          </a:p>
        </p:txBody>
      </p:sp>
      <p:pic>
        <p:nvPicPr>
          <p:cNvPr id="3074" name="Picture 2" descr="Informativo da Comissão de Saúde Suplementar do CBO - 12/11">
            <a:extLst>
              <a:ext uri="{FF2B5EF4-FFF2-40B4-BE49-F238E27FC236}">
                <a16:creationId xmlns:a16="http://schemas.microsoft.com/office/drawing/2014/main" xmlns="" id="{78753A7D-2F79-6C66-3019-D0B382C0D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" y="5698710"/>
            <a:ext cx="2303102" cy="9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6" name="TextBox 11">
            <a:extLst>
              <a:ext uri="{FF2B5EF4-FFF2-40B4-BE49-F238E27FC236}">
                <a16:creationId xmlns:a16="http://schemas.microsoft.com/office/drawing/2014/main" xmlns="" id="{20D31A25-AA86-3996-B0C5-F994509EC41B}"/>
              </a:ext>
            </a:extLst>
          </p:cNvPr>
          <p:cNvGraphicFramePr/>
          <p:nvPr/>
        </p:nvGraphicFramePr>
        <p:xfrm>
          <a:off x="247184" y="1905456"/>
          <a:ext cx="10614103" cy="4210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8752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527FCEA-6143-4C5E-8C45-8AC9237AD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A9F23AD-7A55-49F3-A3EC-743F47F36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1FDD3B6C-2439-B9F3-3DC8-5AE6EDEBFE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9" t="15320" r="15309" b="8949"/>
          <a:stretch/>
        </p:blipFill>
        <p:spPr>
          <a:xfrm>
            <a:off x="641180" y="1132588"/>
            <a:ext cx="6410084" cy="460688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7D9F91F-72C9-4DB9-ABD0-A8180D826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xmlns="" id="{21203406-634D-740F-F5FE-51F32E736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00" t="21583" r="17882" b="21378"/>
          <a:stretch/>
        </p:blipFill>
        <p:spPr>
          <a:xfrm>
            <a:off x="7695873" y="792480"/>
            <a:ext cx="3854945" cy="217762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E016956-CE9F-4946-8834-A8BC3529D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1967847C-55B6-ECCB-E5B2-18732EC2F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6" t="32991" r="19254" b="26927"/>
          <a:stretch/>
        </p:blipFill>
        <p:spPr>
          <a:xfrm>
            <a:off x="7695873" y="4199706"/>
            <a:ext cx="3854945" cy="15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100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</TotalTime>
  <Words>1162</Words>
  <Application>Microsoft Office PowerPoint</Application>
  <PresentationFormat>Widescreen</PresentationFormat>
  <Paragraphs>184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0" baseType="lpstr">
      <vt:lpstr>Aller</vt:lpstr>
      <vt:lpstr>Arial</vt:lpstr>
      <vt:lpstr>Barlow Condensed</vt:lpstr>
      <vt:lpstr>Calibri</vt:lpstr>
      <vt:lpstr>Calibri Light</vt:lpstr>
      <vt:lpstr>Glacial Indifference</vt:lpstr>
      <vt:lpstr>Poppins Bold</vt:lpstr>
      <vt:lpstr>Poppins Italics</vt:lpstr>
      <vt:lpstr>Poppins Thin Bold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Questionário  - pré e pós  operatório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Histórico USA</vt:lpstr>
      <vt:lpstr>Modelo PQRS</vt:lpstr>
      <vt:lpstr>Modelo PQRS  - USA</vt:lpstr>
      <vt:lpstr>Apresentação do PowerPoint</vt:lpstr>
      <vt:lpstr>Apresentação do PowerPoint</vt:lpstr>
      <vt:lpstr>Pontos críticos para o sucesso do IRIS registry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frederico pena</dc:creator>
  <cp:lastModifiedBy>Suporte</cp:lastModifiedBy>
  <cp:revision>18</cp:revision>
  <dcterms:created xsi:type="dcterms:W3CDTF">2023-03-23T01:53:03Z</dcterms:created>
  <dcterms:modified xsi:type="dcterms:W3CDTF">2023-11-17T11:51:56Z</dcterms:modified>
</cp:coreProperties>
</file>