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42"/>
  </p:notesMasterIdLst>
  <p:sldIdLst>
    <p:sldId id="257" r:id="rId2"/>
    <p:sldId id="304" r:id="rId3"/>
    <p:sldId id="312" r:id="rId4"/>
    <p:sldId id="311" r:id="rId5"/>
    <p:sldId id="299" r:id="rId6"/>
    <p:sldId id="300" r:id="rId7"/>
    <p:sldId id="269" r:id="rId8"/>
    <p:sldId id="361" r:id="rId9"/>
    <p:sldId id="388" r:id="rId10"/>
    <p:sldId id="293" r:id="rId11"/>
    <p:sldId id="281" r:id="rId12"/>
    <p:sldId id="287" r:id="rId13"/>
    <p:sldId id="277" r:id="rId14"/>
    <p:sldId id="358" r:id="rId15"/>
    <p:sldId id="379" r:id="rId16"/>
    <p:sldId id="356" r:id="rId17"/>
    <p:sldId id="286" r:id="rId18"/>
    <p:sldId id="302" r:id="rId19"/>
    <p:sldId id="321" r:id="rId20"/>
    <p:sldId id="323" r:id="rId21"/>
    <p:sldId id="319" r:id="rId22"/>
    <p:sldId id="320" r:id="rId23"/>
    <p:sldId id="316" r:id="rId24"/>
    <p:sldId id="389" r:id="rId25"/>
    <p:sldId id="386" r:id="rId26"/>
    <p:sldId id="318" r:id="rId27"/>
    <p:sldId id="381" r:id="rId28"/>
    <p:sldId id="382" r:id="rId29"/>
    <p:sldId id="345" r:id="rId30"/>
    <p:sldId id="347" r:id="rId31"/>
    <p:sldId id="383" r:id="rId32"/>
    <p:sldId id="336" r:id="rId33"/>
    <p:sldId id="275" r:id="rId34"/>
    <p:sldId id="339" r:id="rId35"/>
    <p:sldId id="340" r:id="rId36"/>
    <p:sldId id="9439" r:id="rId37"/>
    <p:sldId id="9440" r:id="rId38"/>
    <p:sldId id="9830" r:id="rId39"/>
    <p:sldId id="385" r:id="rId40"/>
    <p:sldId id="32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6070"/>
  </p:normalViewPr>
  <p:slideViewPr>
    <p:cSldViewPr snapToGrid="0">
      <p:cViewPr varScale="1">
        <p:scale>
          <a:sx n="119" d="100"/>
          <a:sy n="119" d="100"/>
        </p:scale>
        <p:origin x="416" y="192"/>
      </p:cViewPr>
      <p:guideLst/>
    </p:cSldViewPr>
  </p:slideViewPr>
  <p:notesTextViewPr>
    <p:cViewPr>
      <p:scale>
        <a:sx n="1" d="1"/>
        <a:sy n="1" d="1"/>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mac\Desktop\diversos\VascularesRJ\Estati&#769;sticas%20AMIL\Estati&#769;sticas%20VascularesRJ%20_%20faturamento%20AMI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dk1">
                    <a:lumMod val="65000"/>
                    <a:lumOff val="35000"/>
                  </a:schemeClr>
                </a:solidFill>
                <a:effectLst/>
                <a:latin typeface="+mn-lt"/>
                <a:ea typeface="+mn-ea"/>
                <a:cs typeface="+mn-cs"/>
              </a:defRPr>
            </a:pPr>
            <a:r>
              <a:rPr lang="pt-BR" sz="2400" dirty="0"/>
              <a:t>Cirurgias / mês</a:t>
            </a:r>
          </a:p>
          <a:p>
            <a:pPr>
              <a:defRPr sz="1800" b="0" i="0" u="none" strike="noStrike" kern="1200" baseline="0">
                <a:solidFill>
                  <a:schemeClr val="dk1">
                    <a:lumMod val="65000"/>
                    <a:lumOff val="35000"/>
                  </a:schemeClr>
                </a:solidFill>
                <a:effectLst/>
                <a:latin typeface="+mn-lt"/>
                <a:ea typeface="+mn-ea"/>
                <a:cs typeface="+mn-cs"/>
              </a:defRPr>
            </a:pPr>
            <a:r>
              <a:rPr lang="pt-BR" sz="1800" dirty="0"/>
              <a:t>(REALIDADE</a:t>
            </a:r>
            <a:r>
              <a:rPr lang="pt-BR" sz="1800" baseline="0" dirty="0"/>
              <a:t> ATUAL </a:t>
            </a:r>
            <a:r>
              <a:rPr lang="pt-BR" sz="1800" b="1" baseline="0" dirty="0"/>
              <a:t>2021</a:t>
            </a:r>
            <a:r>
              <a:rPr lang="pt-BR" sz="1800" b="0" baseline="0" dirty="0"/>
              <a:t>)</a:t>
            </a:r>
            <a:endParaRPr lang="pt-BR" sz="1800" b="0" dirty="0"/>
          </a:p>
        </c:rich>
      </c:tx>
      <c:overlay val="0"/>
      <c:spPr>
        <a:noFill/>
        <a:ln>
          <a:noFill/>
        </a:ln>
        <a:effectLst/>
      </c:spPr>
    </c:title>
    <c:autoTitleDeleted val="0"/>
    <c:plotArea>
      <c:layout/>
      <c:barChart>
        <c:barDir val="col"/>
        <c:grouping val="clustered"/>
        <c:varyColors val="0"/>
        <c:ser>
          <c:idx val="0"/>
          <c:order val="0"/>
          <c:tx>
            <c:strRef>
              <c:f>'Expectativa X Realidade'!$C$23</c:f>
              <c:strCache>
                <c:ptCount val="1"/>
                <c:pt idx="0">
                  <c:v>Cirurgias / mês</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Arial" charset="0"/>
                    <a:ea typeface="Arial" charset="0"/>
                    <a:cs typeface="Arial" charset="0"/>
                  </a:defRPr>
                </a:pPr>
                <a:endParaRPr lang="en-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'Expectativa X Realidade'!$B$24:$B$26</c:f>
              <c:strCache>
                <c:ptCount val="3"/>
                <c:pt idx="0">
                  <c:v>Realidade histórica</c:v>
                </c:pt>
                <c:pt idx="1">
                  <c:v>Expectativa sustentável</c:v>
                </c:pt>
                <c:pt idx="2">
                  <c:v>Realidade atual</c:v>
                </c:pt>
              </c:strCache>
            </c:strRef>
          </c:cat>
          <c:val>
            <c:numRef>
              <c:f>'Expectativa X Realidade'!$C$24:$C$26</c:f>
              <c:numCache>
                <c:formatCode>General</c:formatCode>
                <c:ptCount val="3"/>
                <c:pt idx="0">
                  <c:v>183</c:v>
                </c:pt>
                <c:pt idx="1">
                  <c:v>147</c:v>
                </c:pt>
                <c:pt idx="2">
                  <c:v>44</c:v>
                </c:pt>
              </c:numCache>
            </c:numRef>
          </c:val>
          <c:extLst>
            <c:ext xmlns:c16="http://schemas.microsoft.com/office/drawing/2014/chart" uri="{C3380CC4-5D6E-409C-BE32-E72D297353CC}">
              <c16:uniqueId val="{00000000-A003-2F4B-B37B-3D57245FADBF}"/>
            </c:ext>
          </c:extLst>
        </c:ser>
        <c:dLbls>
          <c:dLblPos val="inEnd"/>
          <c:showLegendKey val="0"/>
          <c:showVal val="1"/>
          <c:showCatName val="0"/>
          <c:showSerName val="0"/>
          <c:showPercent val="0"/>
          <c:showBubbleSize val="0"/>
        </c:dLbls>
        <c:gapWidth val="41"/>
        <c:axId val="-2142096280"/>
        <c:axId val="-2142086904"/>
      </c:barChart>
      <c:catAx>
        <c:axId val="-21420962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lumMod val="65000"/>
                    <a:lumOff val="35000"/>
                  </a:schemeClr>
                </a:solidFill>
                <a:effectLst/>
                <a:latin typeface="+mn-lt"/>
                <a:ea typeface="+mn-ea"/>
                <a:cs typeface="+mn-cs"/>
              </a:defRPr>
            </a:pPr>
            <a:endParaRPr lang="en-BR"/>
          </a:p>
        </c:txPr>
        <c:crossAx val="-2142086904"/>
        <c:crosses val="autoZero"/>
        <c:auto val="1"/>
        <c:lblAlgn val="ctr"/>
        <c:lblOffset val="100"/>
        <c:noMultiLvlLbl val="0"/>
      </c:catAx>
      <c:valAx>
        <c:axId val="-2142086904"/>
        <c:scaling>
          <c:orientation val="minMax"/>
        </c:scaling>
        <c:delete val="1"/>
        <c:axPos val="l"/>
        <c:numFmt formatCode="General" sourceLinked="0"/>
        <c:majorTickMark val="none"/>
        <c:minorTickMark val="none"/>
        <c:tickLblPos val="nextTo"/>
        <c:crossAx val="-2142096280"/>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B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0.08805</cdr:x>
      <cdr:y>0.02294</cdr:y>
    </cdr:from>
    <cdr:to>
      <cdr:x>0.93585</cdr:x>
      <cdr:y>0.55963</cdr:y>
    </cdr:to>
    <cdr:cxnSp macro="">
      <cdr:nvCxnSpPr>
        <cdr:cNvPr id="2" name="Conector de Seta Reta 1">
          <a:extLst xmlns:a="http://schemas.openxmlformats.org/drawingml/2006/main">
            <a:ext uri="{FF2B5EF4-FFF2-40B4-BE49-F238E27FC236}">
              <a16:creationId xmlns:a16="http://schemas.microsoft.com/office/drawing/2014/main" id="{F7C8AE71-A3CF-9F47-B363-7A6CDB8D14AB}"/>
            </a:ext>
          </a:extLst>
        </cdr:cNvPr>
        <cdr:cNvCxnSpPr/>
      </cdr:nvCxnSpPr>
      <cdr:spPr>
        <a:xfrm xmlns:a="http://schemas.openxmlformats.org/drawingml/2006/main">
          <a:off x="1049311" y="149902"/>
          <a:ext cx="10103371" cy="3507698"/>
        </a:xfrm>
        <a:prstGeom xmlns:a="http://schemas.openxmlformats.org/drawingml/2006/main" prst="straightConnector1">
          <a:avLst/>
        </a:prstGeom>
        <a:ln xmlns:a="http://schemas.openxmlformats.org/drawingml/2006/main" w="47625">
          <a:gradFill>
            <a:gsLst>
              <a:gs pos="0">
                <a:schemeClr val="accent1">
                  <a:lumMod val="5000"/>
                  <a:lumOff val="95000"/>
                </a:schemeClr>
              </a:gs>
              <a:gs pos="53000">
                <a:schemeClr val="accent1">
                  <a:lumMod val="45000"/>
                  <a:lumOff val="55000"/>
                </a:schemeClr>
              </a:gs>
              <a:gs pos="78000">
                <a:schemeClr val="accent1">
                  <a:lumMod val="75000"/>
                </a:schemeClr>
              </a:gs>
              <a:gs pos="100000">
                <a:schemeClr val="accent1">
                  <a:lumMod val="30000"/>
                  <a:lumOff val="70000"/>
                </a:schemeClr>
              </a:gs>
            </a:gsLst>
            <a:lin ang="5400000" scaled="1"/>
          </a:gra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0.76066</cdr:x>
      <cdr:y>0.20847</cdr:y>
    </cdr:from>
    <cdr:to>
      <cdr:x>0.89776</cdr:x>
      <cdr:y>0.31627</cdr:y>
    </cdr:to>
    <cdr:sp macro="" textlink="">
      <cdr:nvSpPr>
        <cdr:cNvPr id="4" name="CaixaDeTexto 3"/>
        <cdr:cNvSpPr txBox="1"/>
      </cdr:nvSpPr>
      <cdr:spPr>
        <a:xfrm xmlns:a="http://schemas.openxmlformats.org/drawingml/2006/main">
          <a:off x="9064885" y="1362529"/>
          <a:ext cx="1633928" cy="704537"/>
        </a:xfrm>
        <a:prstGeom xmlns:a="http://schemas.openxmlformats.org/drawingml/2006/main" prst="rect">
          <a:avLst/>
        </a:prstGeom>
        <a:solidFill xmlns:a="http://schemas.openxmlformats.org/drawingml/2006/main">
          <a:schemeClr val="tx2">
            <a:lumMod val="75000"/>
          </a:schemeClr>
        </a:solidFill>
        <a:ln xmlns:a="http://schemas.openxmlformats.org/drawingml/2006/main">
          <a:solidFill>
            <a:schemeClr val="bg1"/>
          </a:solid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pt-BR" sz="2800" dirty="0">
              <a:solidFill>
                <a:schemeClr val="bg1"/>
              </a:solidFill>
              <a:latin typeface="Arial" charset="0"/>
              <a:ea typeface="Arial" charset="0"/>
              <a:cs typeface="Arial" charset="0"/>
            </a:rPr>
            <a:t>- 75,96%</a:t>
          </a:r>
        </a:p>
      </cdr:txBody>
    </cdr:sp>
  </cdr:relSizeAnchor>
  <cdr:relSizeAnchor xmlns:cdr="http://schemas.openxmlformats.org/drawingml/2006/chartDrawing">
    <cdr:from>
      <cdr:x>0.75854</cdr:x>
      <cdr:y>0.32649</cdr:y>
    </cdr:from>
    <cdr:to>
      <cdr:x>0.89812</cdr:x>
      <cdr:y>0.37695</cdr:y>
    </cdr:to>
    <cdr:sp macro="" textlink="">
      <cdr:nvSpPr>
        <cdr:cNvPr id="7" name="CaixaDeTexto 6"/>
        <cdr:cNvSpPr txBox="1"/>
      </cdr:nvSpPr>
      <cdr:spPr>
        <a:xfrm xmlns:a="http://schemas.openxmlformats.org/drawingml/2006/main">
          <a:off x="9039686" y="2133835"/>
          <a:ext cx="1663401" cy="329783"/>
        </a:xfrm>
        <a:prstGeom xmlns:a="http://schemas.openxmlformats.org/drawingml/2006/main" prst="rect">
          <a:avLst/>
        </a:prstGeom>
        <a:solidFill xmlns:a="http://schemas.openxmlformats.org/drawingml/2006/main">
          <a:schemeClr val="tx1"/>
        </a:solidFill>
        <a:ln xmlns:a="http://schemas.openxmlformats.org/drawingml/2006/main">
          <a:solidFill>
            <a:schemeClr val="bg1"/>
          </a:solid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pt-BR" sz="1800" dirty="0">
              <a:solidFill>
                <a:schemeClr val="bg1"/>
              </a:solidFill>
              <a:latin typeface="Arial" charset="0"/>
              <a:ea typeface="Arial" charset="0"/>
              <a:cs typeface="Arial" charset="0"/>
            </a:rPr>
            <a:t>- 139 / m</a:t>
          </a:r>
          <a:r>
            <a:rPr lang="en-US" sz="1800" dirty="0" err="1">
              <a:solidFill>
                <a:schemeClr val="bg1"/>
              </a:solidFill>
              <a:latin typeface="Arial" charset="0"/>
              <a:ea typeface="Arial" charset="0"/>
              <a:cs typeface="Arial" charset="0"/>
            </a:rPr>
            <a:t>ês</a:t>
          </a:r>
          <a:endParaRPr lang="pt-BR" sz="1800" dirty="0">
            <a:solidFill>
              <a:schemeClr val="bg1"/>
            </a:solidFill>
            <a:latin typeface="Arial" charset="0"/>
            <a:ea typeface="Arial" charset="0"/>
            <a:cs typeface="Arial" charset="0"/>
          </a:endParaRPr>
        </a:p>
      </cdr:txBody>
    </cdr:sp>
  </cdr:relSizeAnchor>
  <cdr:relSizeAnchor xmlns:cdr="http://schemas.openxmlformats.org/drawingml/2006/chartDrawing">
    <cdr:from>
      <cdr:x>0.75854</cdr:x>
      <cdr:y>0.38264</cdr:y>
    </cdr:from>
    <cdr:to>
      <cdr:x>0.89933</cdr:x>
      <cdr:y>0.4331</cdr:y>
    </cdr:to>
    <cdr:sp macro="" textlink="">
      <cdr:nvSpPr>
        <cdr:cNvPr id="8" name="CaixaDeTexto 7"/>
        <cdr:cNvSpPr txBox="1"/>
      </cdr:nvSpPr>
      <cdr:spPr>
        <a:xfrm xmlns:a="http://schemas.openxmlformats.org/drawingml/2006/main">
          <a:off x="9039686" y="2500850"/>
          <a:ext cx="1677738" cy="329783"/>
        </a:xfrm>
        <a:prstGeom xmlns:a="http://schemas.openxmlformats.org/drawingml/2006/main" prst="rect">
          <a:avLst/>
        </a:prstGeom>
        <a:solidFill xmlns:a="http://schemas.openxmlformats.org/drawingml/2006/main">
          <a:schemeClr val="tx1"/>
        </a:solidFill>
        <a:ln xmlns:a="http://schemas.openxmlformats.org/drawingml/2006/main">
          <a:solidFill>
            <a:schemeClr val="bg1"/>
          </a:solidFill>
        </a:ln>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pt-BR" sz="1800" dirty="0">
              <a:solidFill>
                <a:schemeClr val="bg1"/>
              </a:solidFill>
              <a:latin typeface="Arial" charset="0"/>
              <a:ea typeface="Arial" charset="0"/>
              <a:cs typeface="Arial" charset="0"/>
            </a:rPr>
            <a:t>- 1.668 / ano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33E25-CA97-254E-ABA7-EA34D2CE7420}" type="datetimeFigureOut">
              <a:rPr lang="en-BR" smtClean="0"/>
              <a:t>16/11/23</a:t>
            </a:fld>
            <a:endParaRPr lang="en-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EDCD7-75AB-2345-8D76-50E5A264B099}" type="slidenum">
              <a:rPr lang="en-BR" smtClean="0"/>
              <a:t>‹#›</a:t>
            </a:fld>
            <a:endParaRPr lang="en-BR"/>
          </a:p>
        </p:txBody>
      </p:sp>
    </p:spTree>
    <p:extLst>
      <p:ext uri="{BB962C8B-B14F-4D97-AF65-F5344CB8AC3E}">
        <p14:creationId xmlns:p14="http://schemas.microsoft.com/office/powerpoint/2010/main" val="638568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1" name="Google Shape;24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2" name="Google Shape;52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4" name="Google Shape;534;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8" name="Google Shape;508;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14" name="Google Shape;51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87" name="Google Shape;487;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8" name="Google Shape;55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2" name="Google Shape;50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2" name="Google Shape;78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75" name="Google Shape;67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23" name="Google Shape;723;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29" name="Google Shape;729;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noProof="0"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219DF-16A9-594D-A8C1-7FCAB68945AF}"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19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Contract</a:t>
            </a:r>
            <a:r>
              <a:rPr lang="pt-BR" dirty="0"/>
              <a:t> ACO e-mail terça-feira, 25 de setembro de 2018 18:45</a:t>
            </a:r>
          </a:p>
        </p:txBody>
      </p:sp>
      <p:sp>
        <p:nvSpPr>
          <p:cNvPr id="4" name="Espaço Reservado para Número de Slide 3"/>
          <p:cNvSpPr>
            <a:spLocks noGrp="1"/>
          </p:cNvSpPr>
          <p:nvPr>
            <p:ph type="sldNum" sz="quarter" idx="5"/>
          </p:nvPr>
        </p:nvSpPr>
        <p:spPr/>
        <p:txBody>
          <a:bodyPr/>
          <a:lstStyle/>
          <a:p>
            <a:fld id="{CB3DFDD7-DF46-C543-A927-D689A980A815}" type="slidenum">
              <a:rPr lang="pt-BR" smtClean="0"/>
              <a:t>38</a:t>
            </a:fld>
            <a:endParaRPr lang="pt-BR"/>
          </a:p>
        </p:txBody>
      </p:sp>
    </p:spTree>
    <p:extLst>
      <p:ext uri="{BB962C8B-B14F-4D97-AF65-F5344CB8AC3E}">
        <p14:creationId xmlns:p14="http://schemas.microsoft.com/office/powerpoint/2010/main" val="2461219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40" name="Google Shape;54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0" name="Google Shape;22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7" name="Google Shape;22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3FB70E85-412E-C749-A1C2-8891592B159A}" type="slidenum">
              <a:rPr lang="en-BR" smtClean="0"/>
              <a:t>8</a:t>
            </a:fld>
            <a:endParaRPr lang="en-BR"/>
          </a:p>
        </p:txBody>
      </p:sp>
    </p:spTree>
    <p:extLst>
      <p:ext uri="{BB962C8B-B14F-4D97-AF65-F5344CB8AC3E}">
        <p14:creationId xmlns:p14="http://schemas.microsoft.com/office/powerpoint/2010/main" val="301450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3" name="Google Shape;29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4" name="Google Shape;27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0" name="Google Shape;28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EBC8C2-B95C-894C-9AC8-8F0855E87F6A}" type="datetimeFigureOut">
              <a:rPr lang="en-BR" smtClean="0"/>
              <a:t>16/11/23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66C5F01-0B91-434E-A12C-72880E43B989}" type="slidenum">
              <a:rPr lang="en-BR" smtClean="0"/>
              <a:t>‹#›</a:t>
            </a:fld>
            <a:endParaRPr lang="en-BR"/>
          </a:p>
        </p:txBody>
      </p:sp>
    </p:spTree>
    <p:extLst>
      <p:ext uri="{BB962C8B-B14F-4D97-AF65-F5344CB8AC3E}">
        <p14:creationId xmlns:p14="http://schemas.microsoft.com/office/powerpoint/2010/main" val="1439428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BC8C2-B95C-894C-9AC8-8F0855E87F6A}" type="datetimeFigureOut">
              <a:rPr lang="en-BR" smtClean="0"/>
              <a:t>16/11/23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D66C5F01-0B91-434E-A12C-72880E43B989}" type="slidenum">
              <a:rPr lang="en-BR" smtClean="0"/>
              <a:t>‹#›</a:t>
            </a:fld>
            <a:endParaRPr lang="en-BR"/>
          </a:p>
        </p:txBody>
      </p:sp>
    </p:spTree>
    <p:extLst>
      <p:ext uri="{BB962C8B-B14F-4D97-AF65-F5344CB8AC3E}">
        <p14:creationId xmlns:p14="http://schemas.microsoft.com/office/powerpoint/2010/main" val="34689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BC8C2-B95C-894C-9AC8-8F0855E87F6A}" type="datetimeFigureOut">
              <a:rPr lang="en-BR" smtClean="0"/>
              <a:t>16/11/23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D66C5F01-0B91-434E-A12C-72880E43B989}" type="slidenum">
              <a:rPr lang="en-BR" smtClean="0"/>
              <a:t>‹#›</a:t>
            </a:fld>
            <a:endParaRPr lang="en-BR"/>
          </a:p>
        </p:txBody>
      </p:sp>
    </p:spTree>
    <p:extLst>
      <p:ext uri="{BB962C8B-B14F-4D97-AF65-F5344CB8AC3E}">
        <p14:creationId xmlns:p14="http://schemas.microsoft.com/office/powerpoint/2010/main" val="724187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Page - Blue">
  <p:cSld name="Full Page - Blue">
    <p:spTree>
      <p:nvGrpSpPr>
        <p:cNvPr id="1" name="Shape 56"/>
        <p:cNvGrpSpPr/>
        <p:nvPr/>
      </p:nvGrpSpPr>
      <p:grpSpPr>
        <a:xfrm>
          <a:off x="0" y="0"/>
          <a:ext cx="0" cy="0"/>
          <a:chOff x="0" y="0"/>
          <a:chExt cx="0" cy="0"/>
        </a:xfrm>
      </p:grpSpPr>
      <p:sp>
        <p:nvSpPr>
          <p:cNvPr id="57" name="Google Shape;57;p65"/>
          <p:cNvSpPr txBox="1">
            <a:spLocks noGrp="1"/>
          </p:cNvSpPr>
          <p:nvPr>
            <p:ph type="title"/>
          </p:nvPr>
        </p:nvSpPr>
        <p:spPr>
          <a:xfrm>
            <a:off x="926592" y="502920"/>
            <a:ext cx="10655808" cy="630936"/>
          </a:xfrm>
          <a:prstGeom prst="rect">
            <a:avLst/>
          </a:prstGeom>
          <a:noFill/>
          <a:ln>
            <a:noFill/>
          </a:ln>
        </p:spPr>
        <p:txBody>
          <a:bodyPr spcFirstLastPara="1" wrap="square" lIns="0" tIns="45700" rIns="0" bIns="45700" anchor="ctr" anchorCtr="0">
            <a:normAutofit/>
          </a:bodyPr>
          <a:lstStyle>
            <a:lvl1pPr marR="0" lvl="0" algn="l">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65"/>
          <p:cNvSpPr txBox="1">
            <a:spLocks noGrp="1"/>
          </p:cNvSpPr>
          <p:nvPr>
            <p:ph type="body" idx="1"/>
          </p:nvPr>
        </p:nvSpPr>
        <p:spPr>
          <a:xfrm>
            <a:off x="938784" y="1874520"/>
            <a:ext cx="10643616" cy="4373880"/>
          </a:xfrm>
          <a:prstGeom prst="rect">
            <a:avLst/>
          </a:prstGeom>
          <a:noFill/>
          <a:ln>
            <a:noFill/>
          </a:ln>
        </p:spPr>
        <p:txBody>
          <a:bodyPr spcFirstLastPara="1" wrap="square" lIns="0" tIns="0" rIns="0" bIns="0" anchor="t" anchorCtr="0">
            <a:normAutofit/>
          </a:bodyPr>
          <a:lstStyle>
            <a:lvl1pPr marL="457200" marR="0" lvl="0" indent="-431800" algn="l">
              <a:lnSpc>
                <a:spcPct val="150000"/>
              </a:lnSpc>
              <a:spcBef>
                <a:spcPts val="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31800" algn="l">
              <a:lnSpc>
                <a:spcPct val="90000"/>
              </a:lnSpc>
              <a:spcBef>
                <a:spcPts val="9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397954" algn="l">
              <a:lnSpc>
                <a:spcPct val="90000"/>
              </a:lnSpc>
              <a:spcBef>
                <a:spcPts val="9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3pPr>
            <a:lvl4pPr marL="1828800" marR="0" lvl="3" indent="-397954" algn="l">
              <a:lnSpc>
                <a:spcPct val="90000"/>
              </a:lnSpc>
              <a:spcBef>
                <a:spcPts val="9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a:lnSpc>
                <a:spcPct val="90000"/>
              </a:lnSpc>
              <a:spcBef>
                <a:spcPts val="900"/>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 name="Google Shape;59;p65"/>
          <p:cNvSpPr txBox="1">
            <a:spLocks noGrp="1"/>
          </p:cNvSpPr>
          <p:nvPr>
            <p:ph type="sldNum" idx="12"/>
          </p:nvPr>
        </p:nvSpPr>
        <p:spPr>
          <a:xfrm>
            <a:off x="11545824" y="6519672"/>
            <a:ext cx="341376" cy="137160"/>
          </a:xfrm>
          <a:prstGeom prst="rect">
            <a:avLst/>
          </a:prstGeom>
          <a:noFill/>
          <a:ln>
            <a:noFill/>
          </a:ln>
        </p:spPr>
        <p:txBody>
          <a:bodyPr spcFirstLastPara="1" wrap="square" lIns="0" tIns="0" rIns="0" bIns="0" anchor="b" anchorCtr="0">
            <a:noAutofit/>
          </a:bodyPr>
          <a:lstStyle>
            <a:lvl1pPr marL="0" marR="0" lvl="0"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1pPr>
            <a:lvl2pPr marL="0" marR="0" lvl="1"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2pPr>
            <a:lvl3pPr marL="0" marR="0" lvl="2"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3pPr>
            <a:lvl4pPr marL="0" marR="0" lvl="3"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4pPr>
            <a:lvl5pPr marL="0" marR="0" lvl="4"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5pPr>
            <a:lvl6pPr marL="0" marR="0" lvl="5"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6pPr>
            <a:lvl7pPr marL="0" marR="0" lvl="6"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7pPr>
            <a:lvl8pPr marL="0" marR="0" lvl="7"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8pPr>
            <a:lvl9pPr marL="0" marR="0" lvl="8" indent="0" algn="r">
              <a:spcBef>
                <a:spcPts val="0"/>
              </a:spcBef>
              <a:buClr>
                <a:srgbClr val="000000"/>
              </a:buClr>
              <a:buSzPts val="933"/>
              <a:buFont typeface="Arial"/>
              <a:buNone/>
              <a:defRPr sz="933"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746822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Full Pag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B18392-0FDE-4A9D-8675-682554B980EC}"/>
              </a:ext>
            </a:extLst>
          </p:cNvPr>
          <p:cNvSpPr/>
          <p:nvPr userDrawn="1"/>
        </p:nvSpPr>
        <p:spPr>
          <a:xfrm>
            <a:off x="0" y="0"/>
            <a:ext cx="12192000" cy="13716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a:extLst>
              <a:ext uri="{FF2B5EF4-FFF2-40B4-BE49-F238E27FC236}">
                <a16:creationId xmlns:a16="http://schemas.microsoft.com/office/drawing/2014/main" id="{927E40C9-7517-4B2D-AAB7-5F2E4A6EF518}"/>
              </a:ext>
            </a:extLst>
          </p:cNvPr>
          <p:cNvSpPr>
            <a:spLocks noGrp="1"/>
          </p:cNvSpPr>
          <p:nvPr>
            <p:ph type="title" hasCustomPrompt="1"/>
          </p:nvPr>
        </p:nvSpPr>
        <p:spPr/>
        <p:txBody>
          <a:bodyPr/>
          <a:lstStyle>
            <a:lvl1pPr>
              <a:defRPr/>
            </a:lvl1pPr>
          </a:lstStyle>
          <a:p>
            <a:r>
              <a:rPr lang="en-US" dirty="0"/>
              <a:t>Arial Bold 36pt</a:t>
            </a:r>
          </a:p>
        </p:txBody>
      </p:sp>
      <p:sp>
        <p:nvSpPr>
          <p:cNvPr id="4" name="Content Placeholder 3">
            <a:extLst>
              <a:ext uri="{FF2B5EF4-FFF2-40B4-BE49-F238E27FC236}">
                <a16:creationId xmlns:a16="http://schemas.microsoft.com/office/drawing/2014/main" id="{9636DBF8-2606-48AE-B144-B248B9B846AE}"/>
              </a:ext>
            </a:extLst>
          </p:cNvPr>
          <p:cNvSpPr>
            <a:spLocks noGrp="1"/>
          </p:cNvSpPr>
          <p:nvPr>
            <p:ph sz="quarter" idx="10" hasCustomPrompt="1"/>
          </p:nvPr>
        </p:nvSpPr>
        <p:spPr>
          <a:xfrm>
            <a:off x="938784" y="1874520"/>
            <a:ext cx="10643616" cy="4373880"/>
          </a:xfrm>
        </p:spPr>
        <p:txBody>
          <a:bodyPr/>
          <a:lstStyle>
            <a:lvl1pPr>
              <a:defRPr/>
            </a:lvl1pPr>
            <a:lvl2pPr>
              <a:defRPr/>
            </a:lvl2pPr>
            <a:lvl3pPr>
              <a:defRPr/>
            </a:lvl3pPr>
            <a:lvl4pPr>
              <a:defRPr/>
            </a:lvl4pPr>
            <a:lvl5pPr>
              <a:defRPr/>
            </a:lvl5pPr>
          </a:lstStyle>
          <a:p>
            <a:pPr lvl="0"/>
            <a:r>
              <a:rPr lang="en-US" dirty="0"/>
              <a:t>Arial 24pt </a:t>
            </a:r>
          </a:p>
          <a:p>
            <a:pPr lvl="1"/>
            <a:r>
              <a:rPr lang="en-US" dirty="0"/>
              <a:t>Arial 24pt </a:t>
            </a:r>
          </a:p>
          <a:p>
            <a:pPr lvl="2"/>
            <a:r>
              <a:rPr lang="en-US" dirty="0"/>
              <a:t>Arial 20pt </a:t>
            </a:r>
          </a:p>
          <a:p>
            <a:pPr lvl="3"/>
            <a:r>
              <a:rPr lang="en-US" dirty="0"/>
              <a:t>Arial 20pt </a:t>
            </a:r>
          </a:p>
          <a:p>
            <a:pPr lvl="4"/>
            <a:r>
              <a:rPr lang="en-US" dirty="0"/>
              <a:t>Arial 20pt </a:t>
            </a:r>
          </a:p>
        </p:txBody>
      </p:sp>
      <p:sp>
        <p:nvSpPr>
          <p:cNvPr id="5" name="Slide Number Placeholder 4">
            <a:extLst>
              <a:ext uri="{FF2B5EF4-FFF2-40B4-BE49-F238E27FC236}">
                <a16:creationId xmlns:a16="http://schemas.microsoft.com/office/drawing/2014/main" id="{F838042B-8F0F-4283-A029-A5A4A27BE0DD}"/>
              </a:ext>
            </a:extLst>
          </p:cNvPr>
          <p:cNvSpPr>
            <a:spLocks noGrp="1"/>
          </p:cNvSpPr>
          <p:nvPr>
            <p:ph type="sldNum" sz="quarter" idx="11"/>
          </p:nvPr>
        </p:nvSpPr>
        <p:spPr/>
        <p:txBody>
          <a:bodyPr/>
          <a:lstStyle/>
          <a:p>
            <a:fld id="{6575370D-4E78-C44F-8DB3-41D140BF8DE9}" type="slidenum">
              <a:rPr lang="en-US" smtClean="0"/>
              <a:pPr/>
              <a:t>‹#›</a:t>
            </a:fld>
            <a:endParaRPr lang="en-US" dirty="0"/>
          </a:p>
        </p:txBody>
      </p:sp>
      <p:pic>
        <p:nvPicPr>
          <p:cNvPr id="10" name="Picture 9">
            <a:extLst>
              <a:ext uri="{FF2B5EF4-FFF2-40B4-BE49-F238E27FC236}">
                <a16:creationId xmlns:a16="http://schemas.microsoft.com/office/drawing/2014/main" id="{77E75CA7-F867-4BE9-B137-EBA615DB60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r="2147" b="-2"/>
          <a:stretch/>
        </p:blipFill>
        <p:spPr>
          <a:xfrm>
            <a:off x="914402" y="6519672"/>
            <a:ext cx="1822479" cy="136277"/>
          </a:xfrm>
          <a:prstGeom prst="rect">
            <a:avLst/>
          </a:prstGeom>
        </p:spPr>
      </p:pic>
      <p:sp>
        <p:nvSpPr>
          <p:cNvPr id="11" name="TextBox 10">
            <a:extLst>
              <a:ext uri="{FF2B5EF4-FFF2-40B4-BE49-F238E27FC236}">
                <a16:creationId xmlns:a16="http://schemas.microsoft.com/office/drawing/2014/main" id="{E1C65A50-DEA6-4CC9-8E90-5F13B4BCA22B}"/>
              </a:ext>
            </a:extLst>
          </p:cNvPr>
          <p:cNvSpPr txBox="1">
            <a:spLocks noChangeArrowheads="1"/>
          </p:cNvSpPr>
          <p:nvPr userDrawn="1"/>
        </p:nvSpPr>
        <p:spPr bwMode="auto">
          <a:xfrm>
            <a:off x="4402667" y="6534066"/>
            <a:ext cx="689751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lvl1pPr eaLnBrk="0" hangingPunct="0">
              <a:defRPr sz="1300">
                <a:solidFill>
                  <a:schemeClr val="tx1"/>
                </a:solidFill>
                <a:latin typeface="Arial" pitchFamily="34" charset="0"/>
                <a:ea typeface="ＭＳ Ｐゴシック" pitchFamily="34" charset="-128"/>
              </a:defRPr>
            </a:lvl1pPr>
            <a:lvl2pPr marL="742950" indent="-285750" eaLnBrk="0" hangingPunct="0">
              <a:defRPr sz="1300">
                <a:solidFill>
                  <a:schemeClr val="tx1"/>
                </a:solidFill>
                <a:latin typeface="Arial" pitchFamily="34" charset="0"/>
                <a:ea typeface="ＭＳ Ｐゴシック" pitchFamily="34" charset="-128"/>
              </a:defRPr>
            </a:lvl2pPr>
            <a:lvl3pPr marL="1143000" indent="-228600" eaLnBrk="0" hangingPunct="0">
              <a:defRPr sz="1300">
                <a:solidFill>
                  <a:schemeClr val="tx1"/>
                </a:solidFill>
                <a:latin typeface="Arial" pitchFamily="34" charset="0"/>
                <a:ea typeface="ＭＳ Ｐゴシック" pitchFamily="34" charset="-128"/>
              </a:defRPr>
            </a:lvl3pPr>
            <a:lvl4pPr marL="1600200" indent="-228600" eaLnBrk="0" hangingPunct="0">
              <a:defRPr sz="1300">
                <a:solidFill>
                  <a:schemeClr val="tx1"/>
                </a:solidFill>
                <a:latin typeface="Arial" pitchFamily="34" charset="0"/>
                <a:ea typeface="ＭＳ Ｐゴシック" pitchFamily="34" charset="-128"/>
              </a:defRPr>
            </a:lvl4pPr>
            <a:lvl5pPr marL="2057400" indent="-228600" eaLnBrk="0" hangingPunct="0">
              <a:defRPr sz="13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3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3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3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300">
                <a:solidFill>
                  <a:schemeClr val="tx1"/>
                </a:solidFill>
                <a:latin typeface="Arial" pitchFamily="34" charset="0"/>
                <a:ea typeface="ＭＳ Ｐゴシック" pitchFamily="34" charset="-128"/>
              </a:defRPr>
            </a:lvl9pPr>
          </a:lstStyle>
          <a:p>
            <a:pPr algn="r">
              <a:defRPr/>
            </a:pPr>
            <a:r>
              <a:rPr lang="en-US" sz="800" dirty="0"/>
              <a:t>© 2017 UnitedHealth Group. Any use, copying or distribution without written permission from UnitedHealth Group is prohibited.</a:t>
            </a:r>
          </a:p>
        </p:txBody>
      </p:sp>
    </p:spTree>
    <p:extLst>
      <p:ext uri="{BB962C8B-B14F-4D97-AF65-F5344CB8AC3E}">
        <p14:creationId xmlns:p14="http://schemas.microsoft.com/office/powerpoint/2010/main" val="42187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BC8C2-B95C-894C-9AC8-8F0855E87F6A}" type="datetimeFigureOut">
              <a:rPr lang="en-BR" smtClean="0"/>
              <a:t>16/11/23</a:t>
            </a:fld>
            <a:endParaRPr lang="en-BR"/>
          </a:p>
        </p:txBody>
      </p:sp>
      <p:sp>
        <p:nvSpPr>
          <p:cNvPr id="5" name="Footer Placeholder 4"/>
          <p:cNvSpPr>
            <a:spLocks noGrp="1"/>
          </p:cNvSpPr>
          <p:nvPr>
            <p:ph type="ftr" sz="quarter" idx="11"/>
          </p:nvPr>
        </p:nvSpPr>
        <p:spPr/>
        <p:txBody>
          <a:bodyPr/>
          <a:lstStyle/>
          <a:p>
            <a:endParaRPr lang="en-BR"/>
          </a:p>
        </p:txBody>
      </p:sp>
      <p:sp>
        <p:nvSpPr>
          <p:cNvPr id="6" name="Slide Number Placeholder 5"/>
          <p:cNvSpPr>
            <a:spLocks noGrp="1"/>
          </p:cNvSpPr>
          <p:nvPr>
            <p:ph type="sldNum" sz="quarter" idx="12"/>
          </p:nvPr>
        </p:nvSpPr>
        <p:spPr/>
        <p:txBody>
          <a:bodyPr/>
          <a:lstStyle/>
          <a:p>
            <a:fld id="{D66C5F01-0B91-434E-A12C-72880E43B989}" type="slidenum">
              <a:rPr lang="en-BR" smtClean="0"/>
              <a:t>‹#›</a:t>
            </a:fld>
            <a:endParaRPr lang="en-BR"/>
          </a:p>
        </p:txBody>
      </p:sp>
    </p:spTree>
    <p:extLst>
      <p:ext uri="{BB962C8B-B14F-4D97-AF65-F5344CB8AC3E}">
        <p14:creationId xmlns:p14="http://schemas.microsoft.com/office/powerpoint/2010/main" val="64785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1EBC8C2-B95C-894C-9AC8-8F0855E87F6A}" type="datetimeFigureOut">
              <a:rPr lang="en-BR" smtClean="0"/>
              <a:t>16/11/23</a:t>
            </a:fld>
            <a:endParaRPr lang="en-BR"/>
          </a:p>
        </p:txBody>
      </p:sp>
      <p:sp>
        <p:nvSpPr>
          <p:cNvPr id="5" name="Footer Placeholder 4"/>
          <p:cNvSpPr>
            <a:spLocks noGrp="1"/>
          </p:cNvSpPr>
          <p:nvPr>
            <p:ph type="ftr" sz="quarter" idx="11"/>
          </p:nvPr>
        </p:nvSpPr>
        <p:spPr>
          <a:xfrm>
            <a:off x="2182708" y="6272784"/>
            <a:ext cx="6327648" cy="365125"/>
          </a:xfrm>
        </p:spPr>
        <p:txBody>
          <a:bodyPr/>
          <a:lstStyle/>
          <a:p>
            <a:endParaRPr lang="en-B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66C5F01-0B91-434E-A12C-72880E43B989}" type="slidenum">
              <a:rPr lang="en-BR" smtClean="0"/>
              <a:t>‹#›</a:t>
            </a:fld>
            <a:endParaRPr lang="en-BR"/>
          </a:p>
        </p:txBody>
      </p:sp>
    </p:spTree>
    <p:extLst>
      <p:ext uri="{BB962C8B-B14F-4D97-AF65-F5344CB8AC3E}">
        <p14:creationId xmlns:p14="http://schemas.microsoft.com/office/powerpoint/2010/main" val="240570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EBC8C2-B95C-894C-9AC8-8F0855E87F6A}" type="datetimeFigureOut">
              <a:rPr lang="en-BR" smtClean="0"/>
              <a:t>16/11/23</a:t>
            </a:fld>
            <a:endParaRPr lang="en-BR"/>
          </a:p>
        </p:txBody>
      </p:sp>
      <p:sp>
        <p:nvSpPr>
          <p:cNvPr id="6" name="Footer Placeholder 5"/>
          <p:cNvSpPr>
            <a:spLocks noGrp="1"/>
          </p:cNvSpPr>
          <p:nvPr>
            <p:ph type="ftr" sz="quarter" idx="11"/>
          </p:nvPr>
        </p:nvSpPr>
        <p:spPr/>
        <p:txBody>
          <a:bodyPr/>
          <a:lstStyle/>
          <a:p>
            <a:endParaRPr lang="en-BR"/>
          </a:p>
        </p:txBody>
      </p:sp>
      <p:sp>
        <p:nvSpPr>
          <p:cNvPr id="7" name="Slide Number Placeholder 6"/>
          <p:cNvSpPr>
            <a:spLocks noGrp="1"/>
          </p:cNvSpPr>
          <p:nvPr>
            <p:ph type="sldNum" sz="quarter" idx="12"/>
          </p:nvPr>
        </p:nvSpPr>
        <p:spPr/>
        <p:txBody>
          <a:bodyPr/>
          <a:lstStyle/>
          <a:p>
            <a:fld id="{D66C5F01-0B91-434E-A12C-72880E43B989}" type="slidenum">
              <a:rPr lang="en-BR" smtClean="0"/>
              <a:t>‹#›</a:t>
            </a:fld>
            <a:endParaRPr lang="en-BR"/>
          </a:p>
        </p:txBody>
      </p:sp>
    </p:spTree>
    <p:extLst>
      <p:ext uri="{BB962C8B-B14F-4D97-AF65-F5344CB8AC3E}">
        <p14:creationId xmlns:p14="http://schemas.microsoft.com/office/powerpoint/2010/main" val="531726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EBC8C2-B95C-894C-9AC8-8F0855E87F6A}" type="datetimeFigureOut">
              <a:rPr lang="en-BR" smtClean="0"/>
              <a:t>16/11/23</a:t>
            </a:fld>
            <a:endParaRPr lang="en-BR"/>
          </a:p>
        </p:txBody>
      </p:sp>
      <p:sp>
        <p:nvSpPr>
          <p:cNvPr id="8" name="Footer Placeholder 7"/>
          <p:cNvSpPr>
            <a:spLocks noGrp="1"/>
          </p:cNvSpPr>
          <p:nvPr>
            <p:ph type="ftr" sz="quarter" idx="11"/>
          </p:nvPr>
        </p:nvSpPr>
        <p:spPr/>
        <p:txBody>
          <a:bodyPr/>
          <a:lstStyle/>
          <a:p>
            <a:endParaRPr lang="en-BR"/>
          </a:p>
        </p:txBody>
      </p:sp>
      <p:sp>
        <p:nvSpPr>
          <p:cNvPr id="9" name="Slide Number Placeholder 8"/>
          <p:cNvSpPr>
            <a:spLocks noGrp="1"/>
          </p:cNvSpPr>
          <p:nvPr>
            <p:ph type="sldNum" sz="quarter" idx="12"/>
          </p:nvPr>
        </p:nvSpPr>
        <p:spPr/>
        <p:txBody>
          <a:bodyPr/>
          <a:lstStyle/>
          <a:p>
            <a:fld id="{D66C5F01-0B91-434E-A12C-72880E43B989}" type="slidenum">
              <a:rPr lang="en-BR" smtClean="0"/>
              <a:t>‹#›</a:t>
            </a:fld>
            <a:endParaRPr lang="en-B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636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EBC8C2-B95C-894C-9AC8-8F0855E87F6A}" type="datetimeFigureOut">
              <a:rPr lang="en-BR" smtClean="0"/>
              <a:t>16/11/23</a:t>
            </a:fld>
            <a:endParaRPr lang="en-BR"/>
          </a:p>
        </p:txBody>
      </p:sp>
      <p:sp>
        <p:nvSpPr>
          <p:cNvPr id="4" name="Footer Placeholder 3"/>
          <p:cNvSpPr>
            <a:spLocks noGrp="1"/>
          </p:cNvSpPr>
          <p:nvPr>
            <p:ph type="ftr" sz="quarter" idx="11"/>
          </p:nvPr>
        </p:nvSpPr>
        <p:spPr/>
        <p:txBody>
          <a:bodyPr/>
          <a:lstStyle/>
          <a:p>
            <a:endParaRPr lang="en-BR"/>
          </a:p>
        </p:txBody>
      </p:sp>
      <p:sp>
        <p:nvSpPr>
          <p:cNvPr id="5" name="Slide Number Placeholder 4"/>
          <p:cNvSpPr>
            <a:spLocks noGrp="1"/>
          </p:cNvSpPr>
          <p:nvPr>
            <p:ph type="sldNum" sz="quarter" idx="12"/>
          </p:nvPr>
        </p:nvSpPr>
        <p:spPr/>
        <p:txBody>
          <a:bodyPr/>
          <a:lstStyle/>
          <a:p>
            <a:fld id="{D66C5F01-0B91-434E-A12C-72880E43B989}" type="slidenum">
              <a:rPr lang="en-BR" smtClean="0"/>
              <a:t>‹#›</a:t>
            </a:fld>
            <a:endParaRPr lang="en-B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2279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BC8C2-B95C-894C-9AC8-8F0855E87F6A}" type="datetimeFigureOut">
              <a:rPr lang="en-BR" smtClean="0"/>
              <a:t>16/11/23</a:t>
            </a:fld>
            <a:endParaRPr lang="en-BR"/>
          </a:p>
        </p:txBody>
      </p:sp>
      <p:sp>
        <p:nvSpPr>
          <p:cNvPr id="3" name="Footer Placeholder 2"/>
          <p:cNvSpPr>
            <a:spLocks noGrp="1"/>
          </p:cNvSpPr>
          <p:nvPr>
            <p:ph type="ftr" sz="quarter" idx="11"/>
          </p:nvPr>
        </p:nvSpPr>
        <p:spPr/>
        <p:txBody>
          <a:bodyPr/>
          <a:lstStyle/>
          <a:p>
            <a:endParaRPr lang="en-BR"/>
          </a:p>
        </p:txBody>
      </p:sp>
      <p:sp>
        <p:nvSpPr>
          <p:cNvPr id="4" name="Slide Number Placeholder 3"/>
          <p:cNvSpPr>
            <a:spLocks noGrp="1"/>
          </p:cNvSpPr>
          <p:nvPr>
            <p:ph type="sldNum" sz="quarter" idx="12"/>
          </p:nvPr>
        </p:nvSpPr>
        <p:spPr/>
        <p:txBody>
          <a:bodyPr/>
          <a:lstStyle/>
          <a:p>
            <a:fld id="{D66C5F01-0B91-434E-A12C-72880E43B989}" type="slidenum">
              <a:rPr lang="en-BR" smtClean="0"/>
              <a:t>‹#›</a:t>
            </a:fld>
            <a:endParaRPr lang="en-BR"/>
          </a:p>
        </p:txBody>
      </p:sp>
    </p:spTree>
    <p:extLst>
      <p:ext uri="{BB962C8B-B14F-4D97-AF65-F5344CB8AC3E}">
        <p14:creationId xmlns:p14="http://schemas.microsoft.com/office/powerpoint/2010/main" val="232310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EBC8C2-B95C-894C-9AC8-8F0855E87F6A}" type="datetimeFigureOut">
              <a:rPr lang="en-BR" smtClean="0"/>
              <a:t>16/11/23</a:t>
            </a:fld>
            <a:endParaRPr lang="en-BR"/>
          </a:p>
        </p:txBody>
      </p:sp>
      <p:sp>
        <p:nvSpPr>
          <p:cNvPr id="6" name="Footer Placeholder 5"/>
          <p:cNvSpPr>
            <a:spLocks noGrp="1"/>
          </p:cNvSpPr>
          <p:nvPr>
            <p:ph type="ftr" sz="quarter" idx="11"/>
          </p:nvPr>
        </p:nvSpPr>
        <p:spPr/>
        <p:txBody>
          <a:bodyPr/>
          <a:lstStyle/>
          <a:p>
            <a:endParaRPr lang="en-B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66C5F01-0B91-434E-A12C-72880E43B989}" type="slidenum">
              <a:rPr lang="en-BR" smtClean="0"/>
              <a:t>‹#›</a:t>
            </a:fld>
            <a:endParaRPr lang="en-BR"/>
          </a:p>
        </p:txBody>
      </p:sp>
    </p:spTree>
    <p:extLst>
      <p:ext uri="{BB962C8B-B14F-4D97-AF65-F5344CB8AC3E}">
        <p14:creationId xmlns:p14="http://schemas.microsoft.com/office/powerpoint/2010/main" val="379750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EBC8C2-B95C-894C-9AC8-8F0855E87F6A}" type="datetimeFigureOut">
              <a:rPr lang="en-BR" smtClean="0"/>
              <a:t>16/11/23</a:t>
            </a:fld>
            <a:endParaRPr lang="en-B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66C5F01-0B91-434E-A12C-72880E43B989}" type="slidenum">
              <a:rPr lang="en-BR" smtClean="0"/>
              <a:t>‹#›</a:t>
            </a:fld>
            <a:endParaRPr lang="en-BR"/>
          </a:p>
        </p:txBody>
      </p:sp>
    </p:spTree>
    <p:extLst>
      <p:ext uri="{BB962C8B-B14F-4D97-AF65-F5344CB8AC3E}">
        <p14:creationId xmlns:p14="http://schemas.microsoft.com/office/powerpoint/2010/main" val="3712367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1EBC8C2-B95C-894C-9AC8-8F0855E87F6A}" type="datetimeFigureOut">
              <a:rPr lang="en-BR" smtClean="0"/>
              <a:t>16/11/23</a:t>
            </a:fld>
            <a:endParaRPr lang="en-B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B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66C5F01-0B91-434E-A12C-72880E43B989}" type="slidenum">
              <a:rPr lang="en-BR" smtClean="0"/>
              <a:t>‹#›</a:t>
            </a:fld>
            <a:endParaRPr lang="en-BR"/>
          </a:p>
        </p:txBody>
      </p:sp>
    </p:spTree>
    <p:extLst>
      <p:ext uri="{BB962C8B-B14F-4D97-AF65-F5344CB8AC3E}">
        <p14:creationId xmlns:p14="http://schemas.microsoft.com/office/powerpoint/2010/main" val="41394270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 id="2147483677" r:id="rId13"/>
  </p:sldLayoutIdLst>
  <p:txStyles>
    <p:titleStyle>
      <a:lvl1pPr algn="l" defTabSz="914400" rtl="0" eaLnBrk="1" latinLnBrk="0" hangingPunct="1">
        <a:lnSpc>
          <a:spcPct val="90000"/>
        </a:lnSpc>
        <a:spcBef>
          <a:spcPct val="0"/>
        </a:spcBef>
        <a:buNone/>
        <a:defRPr sz="540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0.JPG"/><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9756-D1F2-3ED3-5187-166EEA8CC3CA}"/>
              </a:ext>
            </a:extLst>
          </p:cNvPr>
          <p:cNvSpPr>
            <a:spLocks noGrp="1"/>
          </p:cNvSpPr>
          <p:nvPr>
            <p:ph type="ctrTitle"/>
          </p:nvPr>
        </p:nvSpPr>
        <p:spPr>
          <a:xfrm>
            <a:off x="1019907" y="474785"/>
            <a:ext cx="10152185" cy="977497"/>
          </a:xfrm>
        </p:spPr>
        <p:txBody>
          <a:bodyPr>
            <a:normAutofit/>
          </a:bodyPr>
          <a:lstStyle/>
          <a:p>
            <a:r>
              <a:rPr lang="en-BR" sz="4800" dirty="0"/>
              <a:t>PAGAMENTO POR PERFORMANCE</a:t>
            </a:r>
          </a:p>
        </p:txBody>
      </p:sp>
      <p:sp>
        <p:nvSpPr>
          <p:cNvPr id="3" name="Subtitle 2">
            <a:extLst>
              <a:ext uri="{FF2B5EF4-FFF2-40B4-BE49-F238E27FC236}">
                <a16:creationId xmlns:a16="http://schemas.microsoft.com/office/drawing/2014/main" id="{1BE63914-61B6-9ECB-A307-D5BCF68B1638}"/>
              </a:ext>
            </a:extLst>
          </p:cNvPr>
          <p:cNvSpPr>
            <a:spLocks noGrp="1"/>
          </p:cNvSpPr>
          <p:nvPr>
            <p:ph type="subTitle" idx="1"/>
          </p:nvPr>
        </p:nvSpPr>
        <p:spPr>
          <a:xfrm>
            <a:off x="1524000" y="2452744"/>
            <a:ext cx="9144000" cy="4138936"/>
          </a:xfrm>
        </p:spPr>
        <p:txBody>
          <a:bodyPr>
            <a:noAutofit/>
          </a:bodyPr>
          <a:lstStyle/>
          <a:p>
            <a:r>
              <a:rPr lang="en-BR" sz="4000" dirty="0"/>
              <a:t>EDUARDO MAIA</a:t>
            </a:r>
          </a:p>
          <a:p>
            <a:endParaRPr lang="en-BR" sz="4000" dirty="0"/>
          </a:p>
          <a:p>
            <a:r>
              <a:rPr lang="en-BR" sz="6000" dirty="0"/>
              <a:t>SAS</a:t>
            </a:r>
          </a:p>
          <a:p>
            <a:r>
              <a:rPr lang="en-BR" sz="4000" dirty="0"/>
              <a:t>Soluções Avançadas em Saúde</a:t>
            </a:r>
          </a:p>
        </p:txBody>
      </p:sp>
    </p:spTree>
    <p:extLst>
      <p:ext uri="{BB962C8B-B14F-4D97-AF65-F5344CB8AC3E}">
        <p14:creationId xmlns:p14="http://schemas.microsoft.com/office/powerpoint/2010/main" val="4123285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p:nvPr/>
        </p:nvSpPr>
        <p:spPr>
          <a:xfrm>
            <a:off x="1057049" y="377080"/>
            <a:ext cx="10077901"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pt-BR" sz="3600" b="1" i="1" u="none" strike="noStrike" cap="none" dirty="0">
                <a:solidFill>
                  <a:schemeClr val="dk1"/>
                </a:solidFill>
                <a:latin typeface="Calibri"/>
                <a:ea typeface="Calibri"/>
                <a:cs typeface="Calibri"/>
                <a:sym typeface="Calibri"/>
              </a:rPr>
              <a:t>Healthcare </a:t>
            </a:r>
            <a:r>
              <a:rPr lang="pt-BR" sz="3600" b="1" i="1" u="none" strike="noStrike" cap="none" dirty="0" err="1">
                <a:solidFill>
                  <a:schemeClr val="dk1"/>
                </a:solidFill>
                <a:latin typeface="Calibri"/>
                <a:ea typeface="Calibri"/>
                <a:cs typeface="Calibri"/>
                <a:sym typeface="Calibri"/>
              </a:rPr>
              <a:t>leading</a:t>
            </a:r>
            <a:r>
              <a:rPr lang="pt-BR" sz="3600" b="1" i="1" u="none" strike="noStrike" cap="none" dirty="0">
                <a:solidFill>
                  <a:schemeClr val="dk1"/>
                </a:solidFill>
                <a:latin typeface="Calibri"/>
                <a:ea typeface="Calibri"/>
                <a:cs typeface="Calibri"/>
                <a:sym typeface="Calibri"/>
              </a:rPr>
              <a:t> </a:t>
            </a:r>
            <a:r>
              <a:rPr lang="pt-BR" sz="3600" b="1" i="1" u="none" strike="noStrike" cap="none" dirty="0" err="1">
                <a:solidFill>
                  <a:schemeClr val="dk1"/>
                </a:solidFill>
                <a:latin typeface="Calibri"/>
                <a:ea typeface="Calibri"/>
                <a:cs typeface="Calibri"/>
                <a:sym typeface="Calibri"/>
              </a:rPr>
              <a:t>the</a:t>
            </a:r>
            <a:r>
              <a:rPr lang="pt-BR" sz="3600" b="1" i="1" u="none" strike="noStrike" cap="none" dirty="0">
                <a:solidFill>
                  <a:schemeClr val="dk1"/>
                </a:solidFill>
                <a:latin typeface="Calibri"/>
                <a:ea typeface="Calibri"/>
                <a:cs typeface="Calibri"/>
                <a:sym typeface="Calibri"/>
              </a:rPr>
              <a:t> Pack in </a:t>
            </a:r>
            <a:r>
              <a:rPr lang="pt-BR" sz="3600" b="1" i="1" u="none" strike="noStrike" cap="none" dirty="0" err="1">
                <a:solidFill>
                  <a:schemeClr val="dk1"/>
                </a:solidFill>
                <a:latin typeface="Calibri"/>
                <a:ea typeface="Calibri"/>
                <a:cs typeface="Calibri"/>
                <a:sym typeface="Calibri"/>
              </a:rPr>
              <a:t>Inefficiency</a:t>
            </a:r>
            <a:endParaRPr sz="3600" b="1" i="1" u="none" strike="noStrike" cap="none" dirty="0">
              <a:solidFill>
                <a:schemeClr val="dk1"/>
              </a:solidFill>
              <a:latin typeface="Calibri"/>
              <a:ea typeface="Calibri"/>
              <a:cs typeface="Calibri"/>
              <a:sym typeface="Calibri"/>
            </a:endParaRPr>
          </a:p>
        </p:txBody>
      </p:sp>
      <p:pic>
        <p:nvPicPr>
          <p:cNvPr id="98" name="Google Shape;98;p5"/>
          <p:cNvPicPr preferRelativeResize="0"/>
          <p:nvPr/>
        </p:nvPicPr>
        <p:blipFill rotWithShape="1">
          <a:blip r:embed="rId3">
            <a:alphaModFix/>
          </a:blip>
          <a:srcRect/>
          <a:stretch/>
        </p:blipFill>
        <p:spPr>
          <a:xfrm>
            <a:off x="2314302" y="1327944"/>
            <a:ext cx="7563394" cy="5512526"/>
          </a:xfrm>
          <a:prstGeom prst="rect">
            <a:avLst/>
          </a:prstGeom>
          <a:noFill/>
          <a:ln>
            <a:noFill/>
          </a:ln>
        </p:spPr>
      </p:pic>
      <p:sp>
        <p:nvSpPr>
          <p:cNvPr id="2" name="TextBox 1">
            <a:extLst>
              <a:ext uri="{FF2B5EF4-FFF2-40B4-BE49-F238E27FC236}">
                <a16:creationId xmlns:a16="http://schemas.microsoft.com/office/drawing/2014/main" id="{5D13B443-5B97-95C5-1E8A-0CE8F249E585}"/>
              </a:ext>
            </a:extLst>
          </p:cNvPr>
          <p:cNvSpPr txBox="1"/>
          <p:nvPr/>
        </p:nvSpPr>
        <p:spPr>
          <a:xfrm>
            <a:off x="7197969" y="6471138"/>
            <a:ext cx="184731" cy="369332"/>
          </a:xfrm>
          <a:prstGeom prst="rect">
            <a:avLst/>
          </a:prstGeom>
          <a:noFill/>
        </p:spPr>
        <p:txBody>
          <a:bodyPr wrap="none" rtlCol="0">
            <a:spAutoFit/>
          </a:bodyPr>
          <a:lstStyle/>
          <a:p>
            <a:endParaRPr lang="en-B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verse selection and moral hazard in the finance and supply of health care">
            <a:extLst>
              <a:ext uri="{FF2B5EF4-FFF2-40B4-BE49-F238E27FC236}">
                <a16:creationId xmlns:a16="http://schemas.microsoft.com/office/drawing/2014/main" id="{49998608-7C78-E14B-414E-06F9654D3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596" y="186137"/>
            <a:ext cx="8294807" cy="60931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9FEEEE-BACC-77A9-4E65-CB5654D1F6DF}"/>
              </a:ext>
            </a:extLst>
          </p:cNvPr>
          <p:cNvPicPr>
            <a:picLocks noChangeAspect="1"/>
          </p:cNvPicPr>
          <p:nvPr/>
        </p:nvPicPr>
        <p:blipFill>
          <a:blip r:embed="rId3"/>
          <a:stretch>
            <a:fillRect/>
          </a:stretch>
        </p:blipFill>
        <p:spPr>
          <a:xfrm>
            <a:off x="10430606" y="1026232"/>
            <a:ext cx="1761394" cy="2670020"/>
          </a:xfrm>
          <a:prstGeom prst="rect">
            <a:avLst/>
          </a:prstGeom>
        </p:spPr>
      </p:pic>
      <p:pic>
        <p:nvPicPr>
          <p:cNvPr id="5124" name="Picture 4" descr="Go to handbook home page - Handbook of Health Economics">
            <a:extLst>
              <a:ext uri="{FF2B5EF4-FFF2-40B4-BE49-F238E27FC236}">
                <a16:creationId xmlns:a16="http://schemas.microsoft.com/office/drawing/2014/main" id="{9122C7A8-AB41-53AC-4347-D61854776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07" y="3696252"/>
            <a:ext cx="17526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9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757F-76D9-6124-9778-07BFC85DA96A}"/>
              </a:ext>
            </a:extLst>
          </p:cNvPr>
          <p:cNvSpPr>
            <a:spLocks noGrp="1"/>
          </p:cNvSpPr>
          <p:nvPr>
            <p:ph type="title"/>
          </p:nvPr>
        </p:nvSpPr>
        <p:spPr>
          <a:xfrm>
            <a:off x="838200" y="225435"/>
            <a:ext cx="10515600" cy="890846"/>
          </a:xfrm>
        </p:spPr>
        <p:txBody>
          <a:bodyPr>
            <a:normAutofit fontScale="90000"/>
          </a:bodyPr>
          <a:lstStyle/>
          <a:p>
            <a:pPr algn="ctr"/>
            <a:r>
              <a:rPr lang="en-BR" dirty="0"/>
              <a:t>The Principal-Agent Problem</a:t>
            </a:r>
            <a:br>
              <a:rPr lang="en-BR" dirty="0"/>
            </a:br>
            <a:r>
              <a:rPr lang="en-BR" sz="2800" dirty="0"/>
              <a:t>by Michael Jensen &amp; Willian Meckling</a:t>
            </a:r>
            <a:br>
              <a:rPr lang="en-BR" dirty="0"/>
            </a:br>
            <a:endParaRPr lang="en-BR" sz="2700" dirty="0"/>
          </a:p>
        </p:txBody>
      </p:sp>
      <p:pic>
        <p:nvPicPr>
          <p:cNvPr id="4" name="Content Placeholder 3">
            <a:extLst>
              <a:ext uri="{FF2B5EF4-FFF2-40B4-BE49-F238E27FC236}">
                <a16:creationId xmlns:a16="http://schemas.microsoft.com/office/drawing/2014/main" id="{EA3DFEEE-A7D6-8AC7-B2A8-A81FD9555BF7}"/>
              </a:ext>
            </a:extLst>
          </p:cNvPr>
          <p:cNvPicPr>
            <a:picLocks noGrp="1" noChangeAspect="1"/>
          </p:cNvPicPr>
          <p:nvPr>
            <p:ph idx="1"/>
          </p:nvPr>
        </p:nvPicPr>
        <p:blipFill>
          <a:blip r:embed="rId2"/>
          <a:stretch>
            <a:fillRect/>
          </a:stretch>
        </p:blipFill>
        <p:spPr>
          <a:xfrm>
            <a:off x="736270" y="1116281"/>
            <a:ext cx="10617530" cy="5516284"/>
          </a:xfrm>
          <a:prstGeom prst="rect">
            <a:avLst/>
          </a:prstGeom>
        </p:spPr>
      </p:pic>
      <p:pic>
        <p:nvPicPr>
          <p:cNvPr id="1026" name="Picture 2" descr="Principal-Agent Problem - Overview, Examples and Solutions">
            <a:extLst>
              <a:ext uri="{FF2B5EF4-FFF2-40B4-BE49-F238E27FC236}">
                <a16:creationId xmlns:a16="http://schemas.microsoft.com/office/drawing/2014/main" id="{0E792D70-22E2-5626-7DE7-56461CFFA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70" y="1116280"/>
            <a:ext cx="10617530" cy="574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286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900E9-3F82-AF12-14E7-60C7FB1AEED1}"/>
              </a:ext>
            </a:extLst>
          </p:cNvPr>
          <p:cNvSpPr>
            <a:spLocks noGrp="1"/>
          </p:cNvSpPr>
          <p:nvPr>
            <p:ph type="title"/>
          </p:nvPr>
        </p:nvSpPr>
        <p:spPr/>
        <p:txBody>
          <a:bodyPr/>
          <a:lstStyle/>
          <a:p>
            <a:r>
              <a:rPr lang="en-BR" dirty="0"/>
              <a:t>MORAL HAZARD</a:t>
            </a:r>
          </a:p>
        </p:txBody>
      </p:sp>
      <p:sp>
        <p:nvSpPr>
          <p:cNvPr id="3" name="Content Placeholder 2">
            <a:extLst>
              <a:ext uri="{FF2B5EF4-FFF2-40B4-BE49-F238E27FC236}">
                <a16:creationId xmlns:a16="http://schemas.microsoft.com/office/drawing/2014/main" id="{E4AF8F6D-466F-B0FC-01B6-87EA7207C77E}"/>
              </a:ext>
            </a:extLst>
          </p:cNvPr>
          <p:cNvSpPr>
            <a:spLocks noGrp="1"/>
          </p:cNvSpPr>
          <p:nvPr>
            <p:ph idx="1"/>
          </p:nvPr>
        </p:nvSpPr>
        <p:spPr>
          <a:xfrm>
            <a:off x="838200" y="1510748"/>
            <a:ext cx="10515600" cy="4863548"/>
          </a:xfrm>
        </p:spPr>
        <p:txBody>
          <a:bodyPr>
            <a:normAutofit/>
          </a:bodyPr>
          <a:lstStyle/>
          <a:p>
            <a:pPr marL="0" indent="0">
              <a:buNone/>
            </a:pPr>
            <a:endParaRPr lang="en-US" dirty="0"/>
          </a:p>
          <a:p>
            <a:r>
              <a:rPr lang="en-US" dirty="0"/>
              <a:t>“Um </a:t>
            </a:r>
            <a:r>
              <a:rPr lang="en-US" dirty="0" err="1"/>
              <a:t>problema</a:t>
            </a:r>
            <a:r>
              <a:rPr lang="en-US" dirty="0"/>
              <a:t> de </a:t>
            </a:r>
            <a:r>
              <a:rPr lang="en-US" dirty="0" err="1"/>
              <a:t>risco</a:t>
            </a:r>
            <a:r>
              <a:rPr lang="en-US" dirty="0"/>
              <a:t> moral </a:t>
            </a:r>
            <a:r>
              <a:rPr lang="en-US" dirty="0" err="1"/>
              <a:t>pode</a:t>
            </a:r>
            <a:r>
              <a:rPr lang="en-US" dirty="0"/>
              <a:t> </a:t>
            </a:r>
            <a:r>
              <a:rPr lang="en-US" dirty="0" err="1"/>
              <a:t>surgir</a:t>
            </a:r>
            <a:r>
              <a:rPr lang="en-US" dirty="0"/>
              <a:t> </a:t>
            </a:r>
            <a:r>
              <a:rPr lang="en-US" dirty="0" err="1"/>
              <a:t>quando</a:t>
            </a:r>
            <a:r>
              <a:rPr lang="en-US" dirty="0"/>
              <a:t> </a:t>
            </a:r>
            <a:r>
              <a:rPr lang="en-US" dirty="0" err="1"/>
              <a:t>os</a:t>
            </a:r>
            <a:r>
              <a:rPr lang="en-US" dirty="0"/>
              <a:t> </a:t>
            </a:r>
            <a:r>
              <a:rPr lang="en-US" dirty="0" err="1"/>
              <a:t>indivíduos</a:t>
            </a:r>
            <a:r>
              <a:rPr lang="en-US" dirty="0"/>
              <a:t> se </a:t>
            </a:r>
            <a:r>
              <a:rPr lang="en-US" dirty="0" err="1"/>
              <a:t>envolvem</a:t>
            </a:r>
            <a:r>
              <a:rPr lang="en-US" dirty="0"/>
              <a:t> </a:t>
            </a:r>
            <a:r>
              <a:rPr lang="en-US" dirty="0" err="1"/>
              <a:t>na</a:t>
            </a:r>
            <a:r>
              <a:rPr lang="en-US" dirty="0"/>
              <a:t> </a:t>
            </a:r>
            <a:r>
              <a:rPr lang="en-US" dirty="0" err="1"/>
              <a:t>partilha</a:t>
            </a:r>
            <a:r>
              <a:rPr lang="en-US" dirty="0"/>
              <a:t> de </a:t>
            </a:r>
            <a:r>
              <a:rPr lang="en-US" dirty="0" err="1"/>
              <a:t>riscos</a:t>
            </a:r>
            <a:r>
              <a:rPr lang="en-US" dirty="0"/>
              <a:t> sob </a:t>
            </a:r>
            <a:r>
              <a:rPr lang="en-US" dirty="0" err="1"/>
              <a:t>condições</a:t>
            </a:r>
            <a:r>
              <a:rPr lang="en-US" dirty="0"/>
              <a:t> tais que as </a:t>
            </a:r>
            <a:r>
              <a:rPr lang="en-US" dirty="0" err="1"/>
              <a:t>suas</a:t>
            </a:r>
            <a:r>
              <a:rPr lang="en-US" dirty="0"/>
              <a:t> </a:t>
            </a:r>
            <a:r>
              <a:rPr lang="en-US" dirty="0" err="1"/>
              <a:t>ações</a:t>
            </a:r>
            <a:r>
              <a:rPr lang="en-US" dirty="0"/>
              <a:t> </a:t>
            </a:r>
            <a:r>
              <a:rPr lang="en-US" dirty="0" err="1"/>
              <a:t>tomadas</a:t>
            </a:r>
            <a:r>
              <a:rPr lang="en-US" dirty="0"/>
              <a:t> a </a:t>
            </a:r>
            <a:r>
              <a:rPr lang="en-US" dirty="0" err="1"/>
              <a:t>nível</a:t>
            </a:r>
            <a:r>
              <a:rPr lang="en-US" dirty="0"/>
              <a:t> privado </a:t>
            </a:r>
            <a:r>
              <a:rPr lang="en-US" dirty="0" err="1"/>
              <a:t>afetam</a:t>
            </a:r>
            <a:r>
              <a:rPr lang="en-US" dirty="0"/>
              <a:t> a </a:t>
            </a:r>
            <a:r>
              <a:rPr lang="en-US" dirty="0" err="1"/>
              <a:t>distribuição</a:t>
            </a:r>
            <a:r>
              <a:rPr lang="en-US" dirty="0"/>
              <a:t> de </a:t>
            </a:r>
            <a:r>
              <a:rPr lang="en-US" dirty="0" err="1"/>
              <a:t>probabilidade</a:t>
            </a:r>
            <a:r>
              <a:rPr lang="en-US" dirty="0"/>
              <a:t> do </a:t>
            </a:r>
            <a:r>
              <a:rPr lang="en-US" dirty="0" err="1"/>
              <a:t>resultado</a:t>
            </a:r>
            <a:r>
              <a:rPr lang="en-US" dirty="0"/>
              <a:t>.”</a:t>
            </a:r>
          </a:p>
          <a:p>
            <a:pPr lvl="3"/>
            <a:r>
              <a:rPr lang="en-US" b="0" i="0" dirty="0">
                <a:solidFill>
                  <a:srgbClr val="222222"/>
                </a:solidFill>
                <a:effectLst/>
                <a:latin typeface="Arial" panose="020B0604020202020204" pitchFamily="34" charset="0"/>
              </a:rPr>
              <a:t>Holmstrom, B. (1979), "Moral hazard and observability". </a:t>
            </a:r>
            <a:r>
              <a:rPr lang="en-US" b="0" i="1" dirty="0">
                <a:solidFill>
                  <a:srgbClr val="222222"/>
                </a:solidFill>
                <a:effectLst/>
                <a:latin typeface="Arial" panose="020B0604020202020204" pitchFamily="34" charset="0"/>
              </a:rPr>
              <a:t>Bell Journal of Economics</a:t>
            </a:r>
            <a:r>
              <a:rPr lang="en-US" b="0" i="0" dirty="0">
                <a:solidFill>
                  <a:srgbClr val="222222"/>
                </a:solidFill>
                <a:effectLst/>
                <a:latin typeface="Arial" panose="020B0604020202020204" pitchFamily="34" charset="0"/>
              </a:rPr>
              <a:t>, pp. 74–91.</a:t>
            </a:r>
          </a:p>
          <a:p>
            <a:pPr lvl="3"/>
            <a:endParaRPr lang="en-US" dirty="0">
              <a:solidFill>
                <a:srgbClr val="222222"/>
              </a:solidFill>
              <a:latin typeface="Arial" panose="020B0604020202020204" pitchFamily="34" charset="0"/>
            </a:endParaRPr>
          </a:p>
          <a:p>
            <a:pPr marL="822960" lvl="3" indent="0">
              <a:buNone/>
            </a:pPr>
            <a:endParaRPr lang="en-BR" dirty="0"/>
          </a:p>
          <a:p>
            <a:r>
              <a:rPr lang="en-US" dirty="0"/>
              <a:t>”</a:t>
            </a:r>
            <a:r>
              <a:rPr lang="en-US" dirty="0" err="1"/>
              <a:t>Qualquer</a:t>
            </a:r>
            <a:r>
              <a:rPr lang="en-US" dirty="0"/>
              <a:t> </a:t>
            </a:r>
            <a:r>
              <a:rPr lang="en-US" dirty="0" err="1"/>
              <a:t>situação</a:t>
            </a:r>
            <a:r>
              <a:rPr lang="en-US" dirty="0"/>
              <a:t> </a:t>
            </a:r>
            <a:r>
              <a:rPr lang="en-US" dirty="0" err="1"/>
              <a:t>em</a:t>
            </a:r>
            <a:r>
              <a:rPr lang="en-US" dirty="0"/>
              <a:t> que </a:t>
            </a:r>
            <a:r>
              <a:rPr lang="en-US" dirty="0" err="1"/>
              <a:t>uma</a:t>
            </a:r>
            <a:r>
              <a:rPr lang="en-US" dirty="0"/>
              <a:t> </a:t>
            </a:r>
            <a:r>
              <a:rPr lang="en-US" dirty="0" err="1"/>
              <a:t>pessoa</a:t>
            </a:r>
            <a:r>
              <a:rPr lang="en-US" dirty="0"/>
              <a:t> </a:t>
            </a:r>
            <a:r>
              <a:rPr lang="en-US" dirty="0" err="1"/>
              <a:t>toma</a:t>
            </a:r>
            <a:r>
              <a:rPr lang="en-US" dirty="0"/>
              <a:t> a </a:t>
            </a:r>
            <a:r>
              <a:rPr lang="en-US" dirty="0" err="1"/>
              <a:t>decisão</a:t>
            </a:r>
            <a:r>
              <a:rPr lang="en-US" dirty="0"/>
              <a:t> </a:t>
            </a:r>
            <a:r>
              <a:rPr lang="en-US" dirty="0" err="1"/>
              <a:t>sobre</a:t>
            </a:r>
            <a:r>
              <a:rPr lang="en-US" dirty="0"/>
              <a:t> </a:t>
            </a:r>
            <a:r>
              <a:rPr lang="en-US" dirty="0" err="1"/>
              <a:t>quanto</a:t>
            </a:r>
            <a:r>
              <a:rPr lang="en-US" dirty="0"/>
              <a:t> </a:t>
            </a:r>
            <a:r>
              <a:rPr lang="en-US" dirty="0" err="1"/>
              <a:t>risco</a:t>
            </a:r>
            <a:r>
              <a:rPr lang="en-US" dirty="0"/>
              <a:t> </a:t>
            </a:r>
            <a:r>
              <a:rPr lang="en-US" dirty="0" err="1"/>
              <a:t>correr</a:t>
            </a:r>
            <a:r>
              <a:rPr lang="en-US" dirty="0"/>
              <a:t>, </a:t>
            </a:r>
            <a:r>
              <a:rPr lang="en-US" dirty="0" err="1"/>
              <a:t>enquanto</a:t>
            </a:r>
            <a:r>
              <a:rPr lang="en-US" dirty="0"/>
              <a:t> </a:t>
            </a:r>
            <a:r>
              <a:rPr lang="en-US" dirty="0" err="1"/>
              <a:t>outra</a:t>
            </a:r>
            <a:r>
              <a:rPr lang="en-US" dirty="0"/>
              <a:t> </a:t>
            </a:r>
            <a:r>
              <a:rPr lang="en-US" dirty="0" err="1"/>
              <a:t>pessoa</a:t>
            </a:r>
            <a:r>
              <a:rPr lang="en-US" dirty="0"/>
              <a:t> arca com o </a:t>
            </a:r>
            <a:r>
              <a:rPr lang="en-US" dirty="0" err="1"/>
              <a:t>custo</a:t>
            </a:r>
            <a:r>
              <a:rPr lang="en-US" dirty="0"/>
              <a:t> se as </a:t>
            </a:r>
            <a:r>
              <a:rPr lang="en-US" dirty="0" err="1"/>
              <a:t>coisas</a:t>
            </a:r>
            <a:r>
              <a:rPr lang="en-US" dirty="0"/>
              <a:t> </a:t>
            </a:r>
            <a:r>
              <a:rPr lang="en-US" dirty="0" err="1"/>
              <a:t>correrem</a:t>
            </a:r>
            <a:r>
              <a:rPr lang="en-US" dirty="0"/>
              <a:t> mal.”</a:t>
            </a:r>
          </a:p>
          <a:p>
            <a:pPr marL="1371600" lvl="3" indent="0">
              <a:buNone/>
            </a:pPr>
            <a:r>
              <a:rPr lang="en-US" b="0" i="0" dirty="0">
                <a:solidFill>
                  <a:srgbClr val="222222"/>
                </a:solidFill>
                <a:effectLst/>
                <a:latin typeface="Arial" panose="020B0604020202020204" pitchFamily="34" charset="0"/>
              </a:rPr>
              <a:t>Krugman, Paul (2009).  The </a:t>
            </a:r>
            <a:r>
              <a:rPr lang="en-US" dirty="0">
                <a:solidFill>
                  <a:srgbClr val="222222"/>
                </a:solidFill>
                <a:latin typeface="Arial" panose="020B0604020202020204" pitchFamily="34" charset="0"/>
              </a:rPr>
              <a:t>Return of Depression Economics and the Crisis of 2008</a:t>
            </a:r>
            <a:r>
              <a:rPr lang="en-US" b="0" i="0" dirty="0">
                <a:effectLst/>
                <a:latin typeface="Arial" panose="020B0604020202020204" pitchFamily="34" charset="0"/>
              </a:rPr>
              <a:t>. </a:t>
            </a:r>
            <a:r>
              <a:rPr lang="en-US" b="0" i="0" dirty="0">
                <a:solidFill>
                  <a:srgbClr val="222222"/>
                </a:solidFill>
                <a:effectLst/>
                <a:latin typeface="Arial" panose="020B0604020202020204" pitchFamily="34" charset="0"/>
              </a:rPr>
              <a:t>W.W. Norton Company Limited. ISBN 978-0-393-07 101-6</a:t>
            </a:r>
            <a:endParaRPr lang="en-US" b="0" i="0" dirty="0">
              <a:effectLst/>
              <a:latin typeface="Arial" panose="020B0604020202020204" pitchFamily="34" charset="0"/>
            </a:endParaRPr>
          </a:p>
          <a:p>
            <a:pPr marL="1371600" lvl="3" indent="0">
              <a:buNone/>
            </a:pPr>
            <a:endParaRPr lang="en-US" b="0" i="0" u="sng" dirty="0">
              <a:effectLst/>
              <a:latin typeface="Arial" panose="020B0604020202020204" pitchFamily="34" charset="0"/>
            </a:endParaRPr>
          </a:p>
        </p:txBody>
      </p:sp>
    </p:spTree>
    <p:extLst>
      <p:ext uri="{BB962C8B-B14F-4D97-AF65-F5344CB8AC3E}">
        <p14:creationId xmlns:p14="http://schemas.microsoft.com/office/powerpoint/2010/main" val="412486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3"/>
          <p:cNvSpPr/>
          <p:nvPr/>
        </p:nvSpPr>
        <p:spPr>
          <a:xfrm>
            <a:off x="3585823" y="334423"/>
            <a:ext cx="5020354" cy="646290"/>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600"/>
              <a:buFont typeface="Calibri"/>
              <a:buNone/>
            </a:pPr>
            <a:r>
              <a:rPr lang="pt-BR" sz="4000" b="1" i="1" u="none" strike="noStrike" cap="none" dirty="0">
                <a:solidFill>
                  <a:srgbClr val="205867"/>
                </a:solidFill>
                <a:latin typeface="Calibri"/>
                <a:ea typeface="Calibri"/>
                <a:cs typeface="Calibri"/>
                <a:sym typeface="Calibri"/>
              </a:rPr>
              <a:t>Contratos Incompletos</a:t>
            </a:r>
            <a:endParaRPr sz="4000" b="0" i="0" u="none" strike="noStrike" cap="none" dirty="0">
              <a:solidFill>
                <a:schemeClr val="dk1"/>
              </a:solidFill>
              <a:latin typeface="Arial"/>
              <a:ea typeface="Arial"/>
              <a:cs typeface="Arial"/>
              <a:sym typeface="Arial"/>
            </a:endParaRPr>
          </a:p>
        </p:txBody>
      </p:sp>
      <p:pic>
        <p:nvPicPr>
          <p:cNvPr id="296" name="Google Shape;296;p33"/>
          <p:cNvPicPr preferRelativeResize="0">
            <a:picLocks noGrp="1"/>
          </p:cNvPicPr>
          <p:nvPr>
            <p:ph idx="1"/>
          </p:nvPr>
        </p:nvPicPr>
        <p:blipFill rotWithShape="1">
          <a:blip r:embed="rId3">
            <a:alphaModFix/>
          </a:blip>
          <a:srcRect/>
          <a:stretch/>
        </p:blipFill>
        <p:spPr>
          <a:xfrm>
            <a:off x="386904" y="1810273"/>
            <a:ext cx="6286799" cy="3520608"/>
          </a:xfrm>
          <a:prstGeom prst="rect">
            <a:avLst/>
          </a:prstGeom>
          <a:noFill/>
          <a:ln>
            <a:noFill/>
          </a:ln>
        </p:spPr>
      </p:pic>
      <p:sp>
        <p:nvSpPr>
          <p:cNvPr id="297" name="Google Shape;297;p33"/>
          <p:cNvSpPr/>
          <p:nvPr/>
        </p:nvSpPr>
        <p:spPr>
          <a:xfrm>
            <a:off x="6881141" y="2737925"/>
            <a:ext cx="4923955"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3838"/>
              </a:buClr>
              <a:buSzPts val="2400"/>
              <a:buFont typeface="Calibri"/>
              <a:buNone/>
            </a:pPr>
            <a:r>
              <a:rPr lang="pt-BR" sz="2400" b="0" i="1" u="none" strike="noStrike" cap="none">
                <a:solidFill>
                  <a:srgbClr val="383838"/>
                </a:solidFill>
                <a:latin typeface="Calibri"/>
                <a:ea typeface="Calibri"/>
                <a:cs typeface="Calibri"/>
                <a:sym typeface="Calibri"/>
              </a:rPr>
              <a:t>“Not all elements of a contract can be specified. Therefore there is a question about what should happen if an unexpected event occurs which has not been specified in the agreement. This means that decision rights are important. Whoever has the right to make a decision on the unspecified elements of the contract consequently has more bargaining power.”</a:t>
            </a:r>
            <a:endParaRPr sz="2400" b="0" i="1"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3AF2C-BA2C-3EEF-10BA-B8E4F018A3DB}"/>
              </a:ext>
            </a:extLst>
          </p:cNvPr>
          <p:cNvPicPr>
            <a:picLocks noChangeAspect="1"/>
          </p:cNvPicPr>
          <p:nvPr/>
        </p:nvPicPr>
        <p:blipFill>
          <a:blip r:embed="rId2"/>
          <a:stretch>
            <a:fillRect/>
          </a:stretch>
        </p:blipFill>
        <p:spPr>
          <a:xfrm>
            <a:off x="0" y="28085"/>
            <a:ext cx="12192000" cy="6867034"/>
          </a:xfrm>
          <a:prstGeom prst="rect">
            <a:avLst/>
          </a:prstGeom>
        </p:spPr>
      </p:pic>
    </p:spTree>
    <p:extLst>
      <p:ext uri="{BB962C8B-B14F-4D97-AF65-F5344CB8AC3E}">
        <p14:creationId xmlns:p14="http://schemas.microsoft.com/office/powerpoint/2010/main" val="63280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0"/>
          <p:cNvSpPr/>
          <p:nvPr/>
        </p:nvSpPr>
        <p:spPr>
          <a:xfrm>
            <a:off x="3084115" y="517958"/>
            <a:ext cx="6036619" cy="5909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600"/>
              <a:buFont typeface="Calibri"/>
              <a:buNone/>
            </a:pPr>
            <a:r>
              <a:rPr lang="pt-BR" sz="3600" b="1" i="1" u="none" strike="noStrike" cap="none" dirty="0">
                <a:solidFill>
                  <a:srgbClr val="205867"/>
                </a:solidFill>
                <a:latin typeface="Calibri"/>
                <a:ea typeface="Calibri"/>
                <a:cs typeface="Calibri"/>
                <a:sym typeface="Calibri"/>
              </a:rPr>
              <a:t>Economic Force Field </a:t>
            </a:r>
            <a:r>
              <a:rPr lang="pt-BR" sz="3600" b="1" i="1" u="none" strike="noStrike" cap="none" dirty="0" err="1">
                <a:solidFill>
                  <a:srgbClr val="205867"/>
                </a:solidFill>
                <a:latin typeface="Calibri"/>
                <a:ea typeface="Calibri"/>
                <a:cs typeface="Calibri"/>
                <a:sym typeface="Calibri"/>
              </a:rPr>
              <a:t>Analysis</a:t>
            </a:r>
            <a:endParaRPr sz="3600" b="1" i="1" u="none" strike="noStrike" cap="none" dirty="0">
              <a:solidFill>
                <a:srgbClr val="205867"/>
              </a:solidFill>
              <a:latin typeface="Calibri"/>
              <a:ea typeface="Calibri"/>
              <a:cs typeface="Calibri"/>
              <a:sym typeface="Calibri"/>
            </a:endParaRPr>
          </a:p>
        </p:txBody>
      </p:sp>
      <p:pic>
        <p:nvPicPr>
          <p:cNvPr id="277" name="Google Shape;277;p30"/>
          <p:cNvPicPr preferRelativeResize="0"/>
          <p:nvPr/>
        </p:nvPicPr>
        <p:blipFill rotWithShape="1">
          <a:blip r:embed="rId3">
            <a:alphaModFix/>
          </a:blip>
          <a:srcRect/>
          <a:stretch/>
        </p:blipFill>
        <p:spPr>
          <a:xfrm>
            <a:off x="1628472" y="1868137"/>
            <a:ext cx="8947903" cy="39987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1"/>
          <p:cNvSpPr/>
          <p:nvPr/>
        </p:nvSpPr>
        <p:spPr>
          <a:xfrm>
            <a:off x="3125458" y="637202"/>
            <a:ext cx="5941084" cy="5909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600"/>
              <a:buFont typeface="Calibri"/>
              <a:buNone/>
            </a:pPr>
            <a:r>
              <a:rPr lang="pt-BR" sz="3600" b="1" i="1" u="none" strike="noStrike" cap="none" dirty="0">
                <a:solidFill>
                  <a:srgbClr val="205867"/>
                </a:solidFill>
                <a:latin typeface="Calibri"/>
                <a:ea typeface="Calibri"/>
                <a:cs typeface="Calibri"/>
                <a:sym typeface="Calibri"/>
              </a:rPr>
              <a:t>Economic Force Field </a:t>
            </a:r>
            <a:r>
              <a:rPr lang="pt-BR" sz="3600" b="1" i="1" u="none" strike="noStrike" cap="none" dirty="0" err="1">
                <a:solidFill>
                  <a:srgbClr val="205867"/>
                </a:solidFill>
                <a:latin typeface="Calibri"/>
                <a:ea typeface="Calibri"/>
                <a:cs typeface="Calibri"/>
                <a:sym typeface="Calibri"/>
              </a:rPr>
              <a:t>Analysis</a:t>
            </a:r>
            <a:endParaRPr sz="3600" b="1" i="1" u="none" strike="noStrike" cap="none" dirty="0">
              <a:solidFill>
                <a:srgbClr val="205867"/>
              </a:solidFill>
              <a:latin typeface="Calibri"/>
              <a:ea typeface="Calibri"/>
              <a:cs typeface="Calibri"/>
              <a:sym typeface="Calibri"/>
            </a:endParaRPr>
          </a:p>
        </p:txBody>
      </p:sp>
      <p:pic>
        <p:nvPicPr>
          <p:cNvPr id="283" name="Google Shape;283;p31"/>
          <p:cNvPicPr preferRelativeResize="0"/>
          <p:nvPr/>
        </p:nvPicPr>
        <p:blipFill rotWithShape="1">
          <a:blip r:embed="rId3">
            <a:alphaModFix/>
          </a:blip>
          <a:srcRect/>
          <a:stretch/>
        </p:blipFill>
        <p:spPr>
          <a:xfrm>
            <a:off x="967330" y="1705367"/>
            <a:ext cx="10793148" cy="45154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5"/>
          <p:cNvPicPr preferRelativeResize="0"/>
          <p:nvPr/>
        </p:nvPicPr>
        <p:blipFill rotWithShape="1">
          <a:blip r:embed="rId3">
            <a:alphaModFix/>
          </a:blip>
          <a:srcRect t="6878"/>
          <a:stretch/>
        </p:blipFill>
        <p:spPr>
          <a:xfrm>
            <a:off x="2684766" y="1835898"/>
            <a:ext cx="9188785" cy="48132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66" descr="WEBINAR] David B. Nash MD, MBA, Provider Payer Convergence - The Rise Of  The &quot;Payvider&quot; - YouTube"/>
          <p:cNvPicPr preferRelativeResize="0"/>
          <p:nvPr/>
        </p:nvPicPr>
        <p:blipFill rotWithShape="1">
          <a:blip r:embed="rId3">
            <a:alphaModFix/>
          </a:blip>
          <a:srcRect l="6868" t="23421" r="5974" b="7788"/>
          <a:stretch/>
        </p:blipFill>
        <p:spPr>
          <a:xfrm>
            <a:off x="2093508" y="2164174"/>
            <a:ext cx="9061480" cy="4022752"/>
          </a:xfrm>
          <a:prstGeom prst="rect">
            <a:avLst/>
          </a:prstGeom>
          <a:noFill/>
          <a:ln>
            <a:noFill/>
          </a:ln>
        </p:spPr>
      </p:pic>
      <p:sp>
        <p:nvSpPr>
          <p:cNvPr id="525" name="Google Shape;525;p66"/>
          <p:cNvSpPr/>
          <p:nvPr/>
        </p:nvSpPr>
        <p:spPr>
          <a:xfrm>
            <a:off x="1464304" y="946827"/>
            <a:ext cx="10319889" cy="812530"/>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2800"/>
              <a:buFont typeface="Calibri"/>
              <a:buNone/>
            </a:pPr>
            <a:r>
              <a:rPr lang="pt-BR" sz="2800" b="1" i="1" dirty="0" err="1">
                <a:solidFill>
                  <a:srgbClr val="205867"/>
                </a:solidFill>
                <a:latin typeface="Calibri"/>
                <a:ea typeface="Calibri"/>
                <a:cs typeface="Calibri"/>
                <a:sym typeface="Calibri"/>
              </a:rPr>
              <a:t>Welcome</a:t>
            </a:r>
            <a:r>
              <a:rPr lang="pt-BR" sz="2800" b="1" i="1" dirty="0">
                <a:solidFill>
                  <a:srgbClr val="205867"/>
                </a:solidFill>
                <a:latin typeface="Calibri"/>
                <a:ea typeface="Calibri"/>
                <a:cs typeface="Calibri"/>
                <a:sym typeface="Calibri"/>
              </a:rPr>
              <a:t> </a:t>
            </a:r>
            <a:r>
              <a:rPr lang="pt-BR" sz="2800" b="1" i="1" dirty="0" err="1">
                <a:solidFill>
                  <a:srgbClr val="205867"/>
                </a:solidFill>
                <a:latin typeface="Calibri"/>
                <a:ea typeface="Calibri"/>
                <a:cs typeface="Calibri"/>
                <a:sym typeface="Calibri"/>
              </a:rPr>
              <a:t>to</a:t>
            </a:r>
            <a:r>
              <a:rPr lang="pt-BR" sz="2800" b="1" i="1" dirty="0">
                <a:solidFill>
                  <a:srgbClr val="205867"/>
                </a:solidFill>
                <a:latin typeface="Calibri"/>
                <a:ea typeface="Calibri"/>
                <a:cs typeface="Calibri"/>
                <a:sym typeface="Calibri"/>
              </a:rPr>
              <a:t> </a:t>
            </a:r>
            <a:r>
              <a:rPr lang="pt-BR" sz="2800" b="1" i="1" dirty="0" err="1">
                <a:solidFill>
                  <a:srgbClr val="205867"/>
                </a:solidFill>
                <a:latin typeface="Calibri"/>
                <a:ea typeface="Calibri"/>
                <a:cs typeface="Calibri"/>
                <a:sym typeface="Calibri"/>
              </a:rPr>
              <a:t>the</a:t>
            </a:r>
            <a:r>
              <a:rPr lang="pt-BR" sz="2800" b="1" i="1" dirty="0">
                <a:solidFill>
                  <a:srgbClr val="205867"/>
                </a:solidFill>
                <a:latin typeface="Calibri"/>
                <a:ea typeface="Calibri"/>
                <a:cs typeface="Calibri"/>
                <a:sym typeface="Calibri"/>
              </a:rPr>
              <a:t> Era </a:t>
            </a:r>
            <a:r>
              <a:rPr lang="pt-BR" sz="2800" b="1" i="1" dirty="0" err="1">
                <a:solidFill>
                  <a:srgbClr val="205867"/>
                </a:solidFill>
                <a:latin typeface="Calibri"/>
                <a:ea typeface="Calibri"/>
                <a:cs typeface="Calibri"/>
                <a:sym typeface="Calibri"/>
              </a:rPr>
              <a:t>of</a:t>
            </a:r>
            <a:r>
              <a:rPr lang="pt-BR" sz="2800" b="1" i="1" dirty="0">
                <a:solidFill>
                  <a:srgbClr val="205867"/>
                </a:solidFill>
                <a:latin typeface="Calibri"/>
                <a:ea typeface="Calibri"/>
                <a:cs typeface="Calibri"/>
                <a:sym typeface="Calibri"/>
              </a:rPr>
              <a:t> </a:t>
            </a:r>
            <a:r>
              <a:rPr lang="pt-BR" sz="2800" b="1" i="1" dirty="0">
                <a:solidFill>
                  <a:srgbClr val="E36C09"/>
                </a:solidFill>
                <a:latin typeface="Calibri"/>
                <a:ea typeface="Calibri"/>
                <a:cs typeface="Calibri"/>
                <a:sym typeface="Calibri"/>
              </a:rPr>
              <a:t>“</a:t>
            </a:r>
            <a:r>
              <a:rPr lang="pt-BR" sz="2800" b="1" i="1" dirty="0" err="1">
                <a:solidFill>
                  <a:srgbClr val="E36C09"/>
                </a:solidFill>
                <a:latin typeface="Calibri"/>
                <a:ea typeface="Calibri"/>
                <a:cs typeface="Calibri"/>
                <a:sym typeface="Calibri"/>
              </a:rPr>
              <a:t>Payviders</a:t>
            </a:r>
            <a:r>
              <a:rPr lang="pt-BR" sz="2800" b="1" i="1" dirty="0">
                <a:solidFill>
                  <a:srgbClr val="E36C09"/>
                </a:solidFill>
                <a:latin typeface="Calibri"/>
                <a:ea typeface="Calibri"/>
                <a:cs typeface="Calibri"/>
                <a:sym typeface="Calibri"/>
              </a:rPr>
              <a:t>”</a:t>
            </a:r>
            <a:br>
              <a:rPr lang="pt-BR" sz="3200" b="1" i="1" dirty="0">
                <a:solidFill>
                  <a:srgbClr val="E36C09"/>
                </a:solidFill>
                <a:latin typeface="Calibri"/>
                <a:ea typeface="Calibri"/>
                <a:cs typeface="Calibri"/>
                <a:sym typeface="Calibri"/>
              </a:rPr>
            </a:br>
            <a:r>
              <a:rPr lang="pt-BR" sz="2400" b="1" i="1" dirty="0">
                <a:solidFill>
                  <a:srgbClr val="205867"/>
                </a:solidFill>
                <a:latin typeface="Calibri"/>
                <a:ea typeface="Calibri"/>
                <a:cs typeface="Calibri"/>
                <a:sym typeface="Calibri"/>
              </a:rPr>
              <a:t>The </a:t>
            </a:r>
            <a:r>
              <a:rPr lang="pt-BR" sz="2400" b="1" i="1" dirty="0" err="1">
                <a:solidFill>
                  <a:srgbClr val="205867"/>
                </a:solidFill>
                <a:latin typeface="Calibri"/>
                <a:ea typeface="Calibri"/>
                <a:cs typeface="Calibri"/>
                <a:sym typeface="Calibri"/>
              </a:rPr>
              <a:t>evolution</a:t>
            </a:r>
            <a:r>
              <a:rPr lang="pt-BR" sz="2400" b="1" i="1" dirty="0">
                <a:solidFill>
                  <a:srgbClr val="205867"/>
                </a:solidFill>
                <a:latin typeface="Calibri"/>
                <a:ea typeface="Calibri"/>
                <a:cs typeface="Calibri"/>
                <a:sym typeface="Calibri"/>
              </a:rPr>
              <a:t> </a:t>
            </a:r>
            <a:r>
              <a:rPr lang="pt-BR" sz="2400" b="1" i="1" dirty="0" err="1">
                <a:solidFill>
                  <a:srgbClr val="205867"/>
                </a:solidFill>
                <a:latin typeface="Calibri"/>
                <a:ea typeface="Calibri"/>
                <a:cs typeface="Calibri"/>
                <a:sym typeface="Calibri"/>
              </a:rPr>
              <a:t>of</a:t>
            </a:r>
            <a:r>
              <a:rPr lang="pt-BR" sz="2400" b="1" i="1" dirty="0">
                <a:solidFill>
                  <a:srgbClr val="205867"/>
                </a:solidFill>
                <a:latin typeface="Calibri"/>
                <a:ea typeface="Calibri"/>
                <a:cs typeface="Calibri"/>
                <a:sym typeface="Calibri"/>
              </a:rPr>
              <a:t> </a:t>
            </a:r>
            <a:r>
              <a:rPr lang="pt-BR" sz="2400" b="1" i="1" dirty="0" err="1">
                <a:solidFill>
                  <a:srgbClr val="205867"/>
                </a:solidFill>
                <a:latin typeface="Calibri"/>
                <a:ea typeface="Calibri"/>
                <a:cs typeface="Calibri"/>
                <a:sym typeface="Calibri"/>
              </a:rPr>
              <a:t>value-based</a:t>
            </a:r>
            <a:r>
              <a:rPr lang="pt-BR" sz="2400" b="1" i="1" dirty="0">
                <a:solidFill>
                  <a:srgbClr val="205867"/>
                </a:solidFill>
                <a:latin typeface="Calibri"/>
                <a:ea typeface="Calibri"/>
                <a:cs typeface="Calibri"/>
                <a:sym typeface="Calibri"/>
              </a:rPr>
              <a:t> </a:t>
            </a:r>
            <a:r>
              <a:rPr lang="pt-BR" sz="2400" b="1" i="1" dirty="0" err="1">
                <a:solidFill>
                  <a:srgbClr val="205867"/>
                </a:solidFill>
                <a:latin typeface="Calibri"/>
                <a:ea typeface="Calibri"/>
                <a:cs typeface="Calibri"/>
                <a:sym typeface="Calibri"/>
              </a:rPr>
              <a:t>care</a:t>
            </a:r>
            <a:r>
              <a:rPr lang="pt-BR" sz="2400" b="1" i="1" dirty="0">
                <a:solidFill>
                  <a:srgbClr val="205867"/>
                </a:solidFill>
                <a:latin typeface="Calibri"/>
                <a:ea typeface="Calibri"/>
                <a:cs typeface="Calibri"/>
                <a:sym typeface="Calibri"/>
              </a:rPr>
              <a:t> </a:t>
            </a:r>
            <a:r>
              <a:rPr lang="pt-BR" sz="2400" b="1" i="1" dirty="0" err="1">
                <a:solidFill>
                  <a:srgbClr val="205867"/>
                </a:solidFill>
                <a:latin typeface="Calibri"/>
                <a:ea typeface="Calibri"/>
                <a:cs typeface="Calibri"/>
                <a:sym typeface="Calibri"/>
              </a:rPr>
              <a:t>encourages</a:t>
            </a:r>
            <a:r>
              <a:rPr lang="pt-BR" sz="2400" b="1" i="1" dirty="0">
                <a:solidFill>
                  <a:srgbClr val="205867"/>
                </a:solidFill>
                <a:latin typeface="Calibri"/>
                <a:ea typeface="Calibri"/>
                <a:cs typeface="Calibri"/>
                <a:sym typeface="Calibri"/>
              </a:rPr>
              <a:t> </a:t>
            </a:r>
            <a:r>
              <a:rPr lang="pt-BR" sz="2400" b="1" i="1" dirty="0" err="1">
                <a:solidFill>
                  <a:srgbClr val="205867"/>
                </a:solidFill>
                <a:latin typeface="Calibri"/>
                <a:ea typeface="Calibri"/>
                <a:cs typeface="Calibri"/>
                <a:sym typeface="Calibri"/>
              </a:rPr>
              <a:t>the</a:t>
            </a:r>
            <a:r>
              <a:rPr lang="pt-BR" sz="2400" b="1" i="1" dirty="0">
                <a:solidFill>
                  <a:srgbClr val="205867"/>
                </a:solidFill>
                <a:latin typeface="Calibri"/>
                <a:ea typeface="Calibri"/>
                <a:cs typeface="Calibri"/>
                <a:sym typeface="Calibri"/>
              </a:rPr>
              <a:t> move </a:t>
            </a:r>
            <a:r>
              <a:rPr lang="pt-BR" sz="2400" b="1" i="1" dirty="0" err="1">
                <a:solidFill>
                  <a:srgbClr val="205867"/>
                </a:solidFill>
                <a:latin typeface="Calibri"/>
                <a:ea typeface="Calibri"/>
                <a:cs typeface="Calibri"/>
                <a:sym typeface="Calibri"/>
              </a:rPr>
              <a:t>to</a:t>
            </a:r>
            <a:r>
              <a:rPr lang="pt-BR" sz="2400" b="1" i="1" dirty="0">
                <a:solidFill>
                  <a:srgbClr val="205867"/>
                </a:solidFill>
                <a:latin typeface="Calibri"/>
                <a:ea typeface="Calibri"/>
                <a:cs typeface="Calibri"/>
                <a:sym typeface="Calibri"/>
              </a:rPr>
              <a:t> </a:t>
            </a:r>
            <a:r>
              <a:rPr lang="pt-BR" sz="2000" b="1" i="1" dirty="0">
                <a:solidFill>
                  <a:srgbClr val="E36C09"/>
                </a:solidFill>
                <a:latin typeface="Calibri"/>
                <a:ea typeface="Calibri"/>
                <a:cs typeface="Calibri"/>
                <a:sym typeface="Calibri"/>
              </a:rPr>
              <a:t>“</a:t>
            </a:r>
            <a:r>
              <a:rPr lang="pt-BR" sz="2000" b="1" i="1" dirty="0" err="1">
                <a:solidFill>
                  <a:srgbClr val="E36C09"/>
                </a:solidFill>
                <a:latin typeface="Calibri"/>
                <a:ea typeface="Calibri"/>
                <a:cs typeface="Calibri"/>
                <a:sym typeface="Calibri"/>
              </a:rPr>
              <a:t>Payviders</a:t>
            </a:r>
            <a:r>
              <a:rPr lang="pt-BR" sz="2000" b="1" i="1" dirty="0">
                <a:solidFill>
                  <a:srgbClr val="E36C09"/>
                </a:solidFill>
                <a:latin typeface="Calibri"/>
                <a:ea typeface="Calibri"/>
                <a:cs typeface="Calibri"/>
                <a:sym typeface="Calibri"/>
              </a:rPr>
              <a:t>”</a:t>
            </a:r>
            <a:endParaRPr sz="18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D3C3D2-4F7A-9D4A-99DA-A9B1D2902BAB}"/>
              </a:ext>
            </a:extLst>
          </p:cNvPr>
          <p:cNvSpPr>
            <a:spLocks noGrp="1"/>
          </p:cNvSpPr>
          <p:nvPr>
            <p:ph type="title"/>
          </p:nvPr>
        </p:nvSpPr>
        <p:spPr>
          <a:xfrm>
            <a:off x="948817" y="693132"/>
            <a:ext cx="10655808" cy="630936"/>
          </a:xfrm>
        </p:spPr>
        <p:txBody>
          <a:bodyPr>
            <a:normAutofit fontScale="90000"/>
          </a:bodyPr>
          <a:lstStyle/>
          <a:p>
            <a:r>
              <a:rPr lang="pt-BR" sz="4000" b="1" dirty="0" err="1"/>
              <a:t>Paying</a:t>
            </a:r>
            <a:r>
              <a:rPr lang="pt-BR" sz="4000" b="1" dirty="0"/>
              <a:t> for Performance in Health </a:t>
            </a:r>
            <a:r>
              <a:rPr lang="pt-BR" sz="4000" b="1" dirty="0" err="1"/>
              <a:t>Care</a:t>
            </a:r>
            <a:r>
              <a:rPr lang="pt-BR" sz="4000" b="1" dirty="0"/>
              <a:t> </a:t>
            </a:r>
            <a:br>
              <a:rPr lang="pt-BR" dirty="0"/>
            </a:br>
            <a:endParaRPr lang="pt-BR" dirty="0"/>
          </a:p>
        </p:txBody>
      </p:sp>
      <p:sp>
        <p:nvSpPr>
          <p:cNvPr id="3" name="Espaço Reservado para Conteúdo 2">
            <a:extLst>
              <a:ext uri="{FF2B5EF4-FFF2-40B4-BE49-F238E27FC236}">
                <a16:creationId xmlns:a16="http://schemas.microsoft.com/office/drawing/2014/main" id="{A06C1CBD-A490-3945-A84D-E1B6D2507205}"/>
              </a:ext>
            </a:extLst>
          </p:cNvPr>
          <p:cNvSpPr>
            <a:spLocks noGrp="1"/>
          </p:cNvSpPr>
          <p:nvPr>
            <p:ph idx="1"/>
          </p:nvPr>
        </p:nvSpPr>
        <p:spPr>
          <a:xfrm>
            <a:off x="769620" y="1426214"/>
            <a:ext cx="10515600" cy="4177628"/>
          </a:xfrm>
        </p:spPr>
        <p:txBody>
          <a:bodyPr>
            <a:normAutofit lnSpcReduction="10000"/>
          </a:bodyPr>
          <a:lstStyle/>
          <a:p>
            <a:pPr marL="0" indent="0" algn="just">
              <a:buNone/>
            </a:pPr>
            <a:r>
              <a:rPr lang="pt-BR" sz="2500" dirty="0"/>
              <a:t>“É amplamente reconhecido que os sistemas de saúde de todos os tipos sofrem de lacunas entre as melhores práticas apoiadas por evidências e a prestação real de serviços de saúde. Muitas destas lacunas de qualidade são facilmente passíveis de melhoria (</a:t>
            </a:r>
            <a:r>
              <a:rPr lang="pt-BR" sz="2500" dirty="0" err="1"/>
              <a:t>Institute</a:t>
            </a:r>
            <a:r>
              <a:rPr lang="pt-BR" sz="2500" dirty="0"/>
              <a:t> </a:t>
            </a:r>
            <a:r>
              <a:rPr lang="pt-BR" sz="2500" dirty="0" err="1"/>
              <a:t>of</a:t>
            </a:r>
            <a:r>
              <a:rPr lang="pt-BR" sz="2500" dirty="0"/>
              <a:t> Medicine, 2001), mas persistem apesar do aumento dos níveis de despesas com a saúde e de inúmeras outras reformas no financiamento, regulamentação e prestação de serviços de saúde. As lacunas de qualidade assumem muitas formas, incluindo a falha na implementação de práticas clínicas baseadas em evidências, a fragmentação dos serviços, as respostas lentas e incompletas às indicações adversas e a falta de atenção às medidas preventivas apropriadas.”</a:t>
            </a:r>
          </a:p>
        </p:txBody>
      </p:sp>
      <p:sp>
        <p:nvSpPr>
          <p:cNvPr id="4" name="CaixaDeTexto 3">
            <a:extLst>
              <a:ext uri="{FF2B5EF4-FFF2-40B4-BE49-F238E27FC236}">
                <a16:creationId xmlns:a16="http://schemas.microsoft.com/office/drawing/2014/main" id="{37576346-0163-EF46-8219-A86CC5F6716F}"/>
              </a:ext>
            </a:extLst>
          </p:cNvPr>
          <p:cNvSpPr txBox="1"/>
          <p:nvPr/>
        </p:nvSpPr>
        <p:spPr>
          <a:xfrm>
            <a:off x="5500989" y="5390441"/>
            <a:ext cx="6103636" cy="1107996"/>
          </a:xfrm>
          <a:prstGeom prst="rect">
            <a:avLst/>
          </a:prstGeom>
          <a:noFill/>
        </p:spPr>
        <p:txBody>
          <a:bodyPr wrap="square" rtlCol="0">
            <a:spAutoFit/>
          </a:bodyPr>
          <a:lstStyle/>
          <a:p>
            <a:pPr algn="ctr"/>
            <a:r>
              <a:rPr lang="pt-BR" sz="1600" dirty="0"/>
              <a:t>Copyright © World Health </a:t>
            </a:r>
            <a:r>
              <a:rPr lang="pt-BR" sz="1600" dirty="0" err="1"/>
              <a:t>Organization</a:t>
            </a:r>
            <a:r>
              <a:rPr lang="pt-BR" sz="1600" dirty="0"/>
              <a:t> 2014 (</a:t>
            </a:r>
            <a:r>
              <a:rPr lang="pt-BR" sz="1600" dirty="0" err="1"/>
              <a:t>acting</a:t>
            </a:r>
            <a:r>
              <a:rPr lang="pt-BR" sz="1600" dirty="0"/>
              <a:t> as </a:t>
            </a:r>
            <a:r>
              <a:rPr lang="pt-BR" sz="1600" dirty="0" err="1"/>
              <a:t>the</a:t>
            </a:r>
            <a:r>
              <a:rPr lang="pt-BR" sz="1600" dirty="0"/>
              <a:t> host </a:t>
            </a:r>
            <a:r>
              <a:rPr lang="pt-BR" sz="1600" dirty="0" err="1"/>
              <a:t>organization</a:t>
            </a:r>
            <a:r>
              <a:rPr lang="pt-BR" sz="1600" dirty="0"/>
              <a:t> for, </a:t>
            </a:r>
            <a:r>
              <a:rPr lang="pt-BR" sz="1600" dirty="0" err="1"/>
              <a:t>and</a:t>
            </a:r>
            <a:r>
              <a:rPr lang="pt-BR" sz="1600" dirty="0"/>
              <a:t> </a:t>
            </a:r>
            <a:r>
              <a:rPr lang="pt-BR" sz="1600" dirty="0" err="1"/>
              <a:t>secretariat</a:t>
            </a:r>
            <a:r>
              <a:rPr lang="pt-BR" sz="1600" dirty="0"/>
              <a:t> </a:t>
            </a:r>
            <a:r>
              <a:rPr lang="pt-BR" sz="1600" dirty="0" err="1"/>
              <a:t>of</a:t>
            </a:r>
            <a:r>
              <a:rPr lang="pt-BR" sz="1600" dirty="0"/>
              <a:t>, </a:t>
            </a:r>
            <a:r>
              <a:rPr lang="pt-BR" sz="1600" dirty="0" err="1"/>
              <a:t>the</a:t>
            </a:r>
            <a:r>
              <a:rPr lang="pt-BR" sz="1600" dirty="0"/>
              <a:t> </a:t>
            </a:r>
            <a:r>
              <a:rPr lang="pt-BR" sz="1600" dirty="0" err="1"/>
              <a:t>European</a:t>
            </a:r>
            <a:r>
              <a:rPr lang="pt-BR" sz="1600" dirty="0"/>
              <a:t> </a:t>
            </a:r>
            <a:r>
              <a:rPr lang="pt-BR" sz="1600" dirty="0" err="1"/>
              <a:t>Observatory</a:t>
            </a:r>
            <a:r>
              <a:rPr lang="pt-BR" sz="1600" dirty="0"/>
              <a:t> </a:t>
            </a:r>
            <a:r>
              <a:rPr lang="pt-BR" sz="1600" dirty="0" err="1"/>
              <a:t>on</a:t>
            </a:r>
            <a:r>
              <a:rPr lang="pt-BR" sz="1600" dirty="0"/>
              <a:t> Health Systems </a:t>
            </a:r>
            <a:r>
              <a:rPr lang="pt-BR" sz="1600" dirty="0" err="1"/>
              <a:t>and</a:t>
            </a:r>
            <a:r>
              <a:rPr lang="pt-BR" sz="1600" dirty="0"/>
              <a:t> Policies) </a:t>
            </a:r>
          </a:p>
          <a:p>
            <a:pPr algn="ctr"/>
            <a:endParaRPr lang="pt-BR" sz="1600" dirty="0"/>
          </a:p>
        </p:txBody>
      </p:sp>
      <p:pic>
        <p:nvPicPr>
          <p:cNvPr id="6" name="Imagem 5">
            <a:extLst>
              <a:ext uri="{FF2B5EF4-FFF2-40B4-BE49-F238E27FC236}">
                <a16:creationId xmlns:a16="http://schemas.microsoft.com/office/drawing/2014/main" id="{FA6D5227-4827-DD42-BB7B-5360A6CFFDF1}"/>
              </a:ext>
            </a:extLst>
          </p:cNvPr>
          <p:cNvPicPr>
            <a:picLocks noChangeAspect="1"/>
          </p:cNvPicPr>
          <p:nvPr/>
        </p:nvPicPr>
        <p:blipFill>
          <a:blip r:embed="rId2"/>
          <a:stretch>
            <a:fillRect/>
          </a:stretch>
        </p:blipFill>
        <p:spPr>
          <a:xfrm>
            <a:off x="906780" y="5056666"/>
            <a:ext cx="4276795" cy="1441771"/>
          </a:xfrm>
          <a:prstGeom prst="rect">
            <a:avLst/>
          </a:prstGeom>
        </p:spPr>
      </p:pic>
    </p:spTree>
    <p:extLst>
      <p:ext uri="{BB962C8B-B14F-4D97-AF65-F5344CB8AC3E}">
        <p14:creationId xmlns:p14="http://schemas.microsoft.com/office/powerpoint/2010/main" val="1724568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8"/>
          <p:cNvSpPr/>
          <p:nvPr/>
        </p:nvSpPr>
        <p:spPr>
          <a:xfrm>
            <a:off x="4987481" y="471450"/>
            <a:ext cx="2365371" cy="701690"/>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600"/>
              <a:buFont typeface="Calibri"/>
              <a:buNone/>
            </a:pPr>
            <a:r>
              <a:rPr lang="pt-BR" sz="4400" b="1" i="1" dirty="0" err="1">
                <a:solidFill>
                  <a:srgbClr val="205867"/>
                </a:solidFill>
                <a:latin typeface="Calibri"/>
                <a:ea typeface="Calibri"/>
                <a:cs typeface="Calibri"/>
                <a:sym typeface="Calibri"/>
              </a:rPr>
              <a:t>Payvider</a:t>
            </a:r>
            <a:endParaRPr sz="4400" b="1" i="1" dirty="0">
              <a:solidFill>
                <a:srgbClr val="205867"/>
              </a:solidFill>
              <a:latin typeface="Calibri"/>
              <a:ea typeface="Calibri"/>
              <a:cs typeface="Calibri"/>
              <a:sym typeface="Calibri"/>
            </a:endParaRPr>
          </a:p>
        </p:txBody>
      </p:sp>
      <p:pic>
        <p:nvPicPr>
          <p:cNvPr id="537" name="Google Shape;537;p68" descr="Convergence in Healthcare: What is it? And Why Now? | Chilmark Research"/>
          <p:cNvPicPr preferRelativeResize="0"/>
          <p:nvPr/>
        </p:nvPicPr>
        <p:blipFill rotWithShape="1">
          <a:blip r:embed="rId3">
            <a:alphaModFix/>
          </a:blip>
          <a:srcRect/>
          <a:stretch/>
        </p:blipFill>
        <p:spPr>
          <a:xfrm>
            <a:off x="1402976" y="1173140"/>
            <a:ext cx="9386047" cy="53621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4"/>
          <p:cNvSpPr/>
          <p:nvPr/>
        </p:nvSpPr>
        <p:spPr>
          <a:xfrm>
            <a:off x="2183762" y="435294"/>
            <a:ext cx="7824475" cy="5355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200"/>
              <a:buFont typeface="Calibri"/>
              <a:buNone/>
            </a:pPr>
            <a:r>
              <a:rPr lang="pt-BR" sz="3200" b="1" i="1" dirty="0">
                <a:solidFill>
                  <a:srgbClr val="205867"/>
                </a:solidFill>
                <a:latin typeface="Calibri"/>
                <a:ea typeface="Calibri"/>
                <a:cs typeface="Calibri"/>
                <a:sym typeface="Calibri"/>
              </a:rPr>
              <a:t>Who </a:t>
            </a:r>
            <a:r>
              <a:rPr lang="pt-BR" sz="3200" b="1" i="1" dirty="0" err="1">
                <a:solidFill>
                  <a:srgbClr val="205867"/>
                </a:solidFill>
                <a:latin typeface="Calibri"/>
                <a:ea typeface="Calibri"/>
                <a:cs typeface="Calibri"/>
                <a:sym typeface="Calibri"/>
              </a:rPr>
              <a:t>Gets</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the</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Savings</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from</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Waste</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Reduction</a:t>
            </a:r>
            <a:endParaRPr sz="3200" b="1" i="1" dirty="0">
              <a:solidFill>
                <a:srgbClr val="205867"/>
              </a:solidFill>
              <a:latin typeface="Calibri"/>
              <a:ea typeface="Calibri"/>
              <a:cs typeface="Calibri"/>
              <a:sym typeface="Calibri"/>
            </a:endParaRPr>
          </a:p>
        </p:txBody>
      </p:sp>
      <p:pic>
        <p:nvPicPr>
          <p:cNvPr id="511" name="Google Shape;511;p64"/>
          <p:cNvPicPr preferRelativeResize="0"/>
          <p:nvPr/>
        </p:nvPicPr>
        <p:blipFill rotWithShape="1">
          <a:blip r:embed="rId3">
            <a:alphaModFix/>
          </a:blip>
          <a:srcRect t="7949" b="3241"/>
          <a:stretch/>
        </p:blipFill>
        <p:spPr>
          <a:xfrm>
            <a:off x="1788886" y="1223683"/>
            <a:ext cx="8614227" cy="54962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5"/>
          <p:cNvSpPr/>
          <p:nvPr/>
        </p:nvSpPr>
        <p:spPr>
          <a:xfrm>
            <a:off x="3259313" y="407999"/>
            <a:ext cx="4781025" cy="5355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200"/>
              <a:buFont typeface="Calibri"/>
              <a:buNone/>
            </a:pPr>
            <a:r>
              <a:rPr lang="pt-BR" sz="3200" b="1" i="1" dirty="0" err="1">
                <a:solidFill>
                  <a:srgbClr val="205867"/>
                </a:solidFill>
                <a:latin typeface="Calibri"/>
                <a:ea typeface="Calibri"/>
                <a:cs typeface="Calibri"/>
                <a:sym typeface="Calibri"/>
              </a:rPr>
              <a:t>Waste</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Cutting</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That</a:t>
            </a:r>
            <a:r>
              <a:rPr lang="pt-BR" sz="3200" b="1" i="1" dirty="0">
                <a:solidFill>
                  <a:srgbClr val="205867"/>
                </a:solidFill>
                <a:latin typeface="Calibri"/>
                <a:ea typeface="Calibri"/>
                <a:cs typeface="Calibri"/>
                <a:sym typeface="Calibri"/>
              </a:rPr>
              <a:t> Works</a:t>
            </a:r>
            <a:endParaRPr sz="3200" b="1" i="1" dirty="0">
              <a:solidFill>
                <a:srgbClr val="205867"/>
              </a:solidFill>
              <a:latin typeface="Calibri"/>
              <a:ea typeface="Calibri"/>
              <a:cs typeface="Calibri"/>
              <a:sym typeface="Calibri"/>
            </a:endParaRPr>
          </a:p>
        </p:txBody>
      </p:sp>
      <p:grpSp>
        <p:nvGrpSpPr>
          <p:cNvPr id="517" name="Google Shape;517;p65"/>
          <p:cNvGrpSpPr/>
          <p:nvPr/>
        </p:nvGrpSpPr>
        <p:grpSpPr>
          <a:xfrm>
            <a:off x="1976719" y="1169894"/>
            <a:ext cx="8189258" cy="5526741"/>
            <a:chOff x="1976550" y="1249423"/>
            <a:chExt cx="7552462" cy="5313697"/>
          </a:xfrm>
        </p:grpSpPr>
        <p:pic>
          <p:nvPicPr>
            <p:cNvPr id="518" name="Google Shape;518;p65"/>
            <p:cNvPicPr preferRelativeResize="0"/>
            <p:nvPr/>
          </p:nvPicPr>
          <p:blipFill rotWithShape="1">
            <a:blip r:embed="rId3">
              <a:alphaModFix/>
            </a:blip>
            <a:srcRect/>
            <a:stretch/>
          </p:blipFill>
          <p:spPr>
            <a:xfrm>
              <a:off x="1976550" y="1249423"/>
              <a:ext cx="7552462" cy="5313697"/>
            </a:xfrm>
            <a:prstGeom prst="rect">
              <a:avLst/>
            </a:prstGeom>
            <a:noFill/>
            <a:ln>
              <a:noFill/>
            </a:ln>
          </p:spPr>
        </p:pic>
        <p:sp>
          <p:nvSpPr>
            <p:cNvPr id="519" name="Google Shape;519;p65"/>
            <p:cNvSpPr/>
            <p:nvPr/>
          </p:nvSpPr>
          <p:spPr>
            <a:xfrm>
              <a:off x="1976550" y="1249423"/>
              <a:ext cx="3580598" cy="5678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1"/>
          <p:cNvSpPr/>
          <p:nvPr/>
        </p:nvSpPr>
        <p:spPr>
          <a:xfrm>
            <a:off x="3591655" y="554501"/>
            <a:ext cx="5297418" cy="701690"/>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200"/>
              <a:buFont typeface="Calibri"/>
              <a:buNone/>
            </a:pPr>
            <a:r>
              <a:rPr lang="pt-BR" sz="4400" b="1" i="1" dirty="0">
                <a:solidFill>
                  <a:srgbClr val="205867"/>
                </a:solidFill>
                <a:latin typeface="Calibri"/>
                <a:ea typeface="Calibri"/>
                <a:cs typeface="Calibri"/>
                <a:sym typeface="Calibri"/>
              </a:rPr>
              <a:t>New </a:t>
            </a:r>
            <a:r>
              <a:rPr lang="pt-BR" sz="4400" b="1" i="1" dirty="0" err="1">
                <a:solidFill>
                  <a:srgbClr val="205867"/>
                </a:solidFill>
                <a:latin typeface="Calibri"/>
                <a:ea typeface="Calibri"/>
                <a:cs typeface="Calibri"/>
                <a:sym typeface="Calibri"/>
              </a:rPr>
              <a:t>Methods</a:t>
            </a:r>
            <a:r>
              <a:rPr lang="pt-BR" sz="4400" b="1" i="1" dirty="0">
                <a:solidFill>
                  <a:srgbClr val="205867"/>
                </a:solidFill>
                <a:latin typeface="Calibri"/>
                <a:ea typeface="Calibri"/>
                <a:cs typeface="Calibri"/>
                <a:sym typeface="Calibri"/>
              </a:rPr>
              <a:t>: </a:t>
            </a:r>
            <a:r>
              <a:rPr lang="pt-BR" sz="4400" b="1" i="1" dirty="0" err="1">
                <a:solidFill>
                  <a:srgbClr val="205867"/>
                </a:solidFill>
                <a:latin typeface="Calibri"/>
                <a:ea typeface="Calibri"/>
                <a:cs typeface="Calibri"/>
                <a:sym typeface="Calibri"/>
              </a:rPr>
              <a:t>ACOs</a:t>
            </a:r>
            <a:endParaRPr sz="4400" b="1" i="1" dirty="0">
              <a:solidFill>
                <a:srgbClr val="205867"/>
              </a:solidFill>
              <a:latin typeface="Calibri"/>
              <a:ea typeface="Calibri"/>
              <a:cs typeface="Calibri"/>
              <a:sym typeface="Calibri"/>
            </a:endParaRPr>
          </a:p>
        </p:txBody>
      </p:sp>
      <p:sp>
        <p:nvSpPr>
          <p:cNvPr id="490" name="Google Shape;490;p61"/>
          <p:cNvSpPr txBox="1">
            <a:spLocks noGrp="1"/>
          </p:cNvSpPr>
          <p:nvPr>
            <p:ph idx="1"/>
          </p:nvPr>
        </p:nvSpPr>
        <p:spPr>
          <a:xfrm>
            <a:off x="1036967" y="1345994"/>
            <a:ext cx="10406793" cy="35813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None/>
            </a:pPr>
            <a:r>
              <a:rPr lang="pt-BR" sz="2400" b="1" dirty="0">
                <a:solidFill>
                  <a:schemeClr val="dk1"/>
                </a:solidFill>
                <a:latin typeface="Calibri"/>
                <a:ea typeface="Calibri"/>
                <a:cs typeface="Calibri"/>
                <a:sym typeface="Calibri"/>
              </a:rPr>
              <a:t>	</a:t>
            </a:r>
            <a:endParaRPr dirty="0"/>
          </a:p>
          <a:p>
            <a:pPr marL="0" marR="0" lvl="0" indent="0" algn="l" rtl="0">
              <a:lnSpc>
                <a:spcPct val="90000"/>
              </a:lnSpc>
              <a:spcBef>
                <a:spcPts val="1000"/>
              </a:spcBef>
              <a:spcAft>
                <a:spcPts val="0"/>
              </a:spcAft>
              <a:buClr>
                <a:schemeClr val="dk1"/>
              </a:buClr>
              <a:buSzPts val="600"/>
              <a:buNone/>
            </a:pPr>
            <a:endParaRPr sz="600" b="1"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600"/>
              <a:buNone/>
            </a:pPr>
            <a:endParaRPr sz="600" dirty="0">
              <a:solidFill>
                <a:schemeClr val="dk1"/>
              </a:solidFill>
              <a:latin typeface="Calibri"/>
              <a:ea typeface="Calibri"/>
              <a:cs typeface="Calibri"/>
              <a:sym typeface="Calibri"/>
            </a:endParaRPr>
          </a:p>
          <a:p>
            <a:pPr marL="800100" marR="0" lvl="1" indent="-342900" algn="l" rtl="0">
              <a:lnSpc>
                <a:spcPct val="90000"/>
              </a:lnSpc>
              <a:spcBef>
                <a:spcPts val="500"/>
              </a:spcBef>
              <a:spcAft>
                <a:spcPts val="0"/>
              </a:spcAft>
              <a:buClr>
                <a:srgbClr val="31859B"/>
              </a:buClr>
              <a:buSzPts val="2200"/>
              <a:buFont typeface="Noto Sans Symbols"/>
              <a:buChar char="▪"/>
            </a:pPr>
            <a:r>
              <a:rPr lang="pt-BR" sz="2200" b="0" i="0" u="none" strike="noStrike" cap="none" dirty="0" err="1">
                <a:solidFill>
                  <a:schemeClr val="dk1"/>
                </a:solidFill>
                <a:latin typeface="Calibri"/>
                <a:ea typeface="Calibri"/>
                <a:cs typeface="Calibri"/>
                <a:sym typeface="Calibri"/>
              </a:rPr>
              <a:t>Realign</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value</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with</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payment</a:t>
            </a:r>
            <a:r>
              <a:rPr lang="pt-BR" sz="2200" b="0" i="0" u="none" strike="noStrike" cap="none" dirty="0">
                <a:solidFill>
                  <a:schemeClr val="dk1"/>
                </a:solidFill>
                <a:latin typeface="Calibri"/>
                <a:ea typeface="Calibri"/>
                <a:cs typeface="Calibri"/>
                <a:sym typeface="Calibri"/>
              </a:rPr>
              <a:t> incentives (“</a:t>
            </a:r>
            <a:r>
              <a:rPr lang="pt-BR" sz="2200" b="0" i="0" u="none" strike="noStrike" cap="none" dirty="0" err="1">
                <a:solidFill>
                  <a:schemeClr val="dk1"/>
                </a:solidFill>
                <a:latin typeface="Calibri"/>
                <a:ea typeface="Calibri"/>
                <a:cs typeface="Calibri"/>
                <a:sym typeface="Calibri"/>
              </a:rPr>
              <a:t>pay</a:t>
            </a:r>
            <a:r>
              <a:rPr lang="pt-BR" sz="2200" b="0" i="0" u="none" strike="noStrike" cap="none" dirty="0">
                <a:solidFill>
                  <a:schemeClr val="dk1"/>
                </a:solidFill>
                <a:latin typeface="Calibri"/>
                <a:ea typeface="Calibri"/>
                <a:cs typeface="Calibri"/>
                <a:sym typeface="Calibri"/>
              </a:rPr>
              <a:t> for performance”)</a:t>
            </a:r>
            <a:br>
              <a:rPr lang="pt-BR" sz="2200" b="0" i="0" u="none" strike="noStrike" cap="none" dirty="0">
                <a:solidFill>
                  <a:schemeClr val="dk1"/>
                </a:solidFill>
                <a:latin typeface="Calibri"/>
                <a:ea typeface="Calibri"/>
                <a:cs typeface="Calibri"/>
                <a:sym typeface="Calibri"/>
              </a:rPr>
            </a:br>
            <a:r>
              <a:rPr lang="pt-BR" sz="1600" b="0" i="0" u="none" strike="noStrike" cap="none" dirty="0">
                <a:solidFill>
                  <a:schemeClr val="dk1"/>
                </a:solidFill>
                <a:latin typeface="Calibri"/>
                <a:ea typeface="Calibri"/>
                <a:cs typeface="Calibri"/>
                <a:sym typeface="Calibri"/>
              </a:rPr>
              <a:t>Financial incentives </a:t>
            </a:r>
            <a:r>
              <a:rPr lang="pt-BR" sz="1600" b="0" i="0" u="none" strike="noStrike" cap="none" dirty="0" err="1">
                <a:solidFill>
                  <a:schemeClr val="dk1"/>
                </a:solidFill>
                <a:latin typeface="Calibri"/>
                <a:ea typeface="Calibri"/>
                <a:cs typeface="Calibri"/>
                <a:sym typeface="Calibri"/>
              </a:rPr>
              <a:t>to</a:t>
            </a:r>
            <a:r>
              <a:rPr lang="pt-BR" sz="1600" b="0" i="0" u="none" strike="noStrike" cap="none" dirty="0">
                <a:solidFill>
                  <a:schemeClr val="dk1"/>
                </a:solidFill>
                <a:latin typeface="Calibri"/>
                <a:ea typeface="Calibri"/>
                <a:cs typeface="Calibri"/>
                <a:sym typeface="Calibri"/>
              </a:rPr>
              <a:t> improve </a:t>
            </a:r>
            <a:r>
              <a:rPr lang="pt-BR" sz="1600" b="0" i="0" u="none" strike="noStrike" cap="none" dirty="0" err="1">
                <a:solidFill>
                  <a:schemeClr val="dk1"/>
                </a:solidFill>
                <a:latin typeface="Calibri"/>
                <a:ea typeface="Calibri"/>
                <a:cs typeface="Calibri"/>
                <a:sym typeface="Calibri"/>
              </a:rPr>
              <a:t>the</a:t>
            </a:r>
            <a:r>
              <a:rPr lang="pt-BR" sz="1600" b="0" i="0" u="none" strike="noStrike" cap="none" dirty="0">
                <a:solidFill>
                  <a:schemeClr val="dk1"/>
                </a:solidFill>
                <a:latin typeface="Calibri"/>
                <a:ea typeface="Calibri"/>
                <a:cs typeface="Calibri"/>
                <a:sym typeface="Calibri"/>
              </a:rPr>
              <a:t> </a:t>
            </a:r>
            <a:r>
              <a:rPr lang="pt-BR" sz="1600" b="0" i="0" u="none" strike="noStrike" cap="none" dirty="0" err="1">
                <a:solidFill>
                  <a:schemeClr val="dk1"/>
                </a:solidFill>
                <a:latin typeface="Calibri"/>
                <a:ea typeface="Calibri"/>
                <a:cs typeface="Calibri"/>
                <a:sym typeface="Calibri"/>
              </a:rPr>
              <a:t>coordination</a:t>
            </a:r>
            <a:r>
              <a:rPr lang="pt-BR" sz="1600" b="0" i="0" u="none" strike="noStrike" cap="none" dirty="0">
                <a:solidFill>
                  <a:schemeClr val="dk1"/>
                </a:solidFill>
                <a:latin typeface="Calibri"/>
                <a:ea typeface="Calibri"/>
                <a:cs typeface="Calibri"/>
                <a:sym typeface="Calibri"/>
              </a:rPr>
              <a:t> </a:t>
            </a:r>
            <a:r>
              <a:rPr lang="pt-BR" sz="1600" b="0" i="0" u="none" strike="noStrike" cap="none" dirty="0" err="1">
                <a:solidFill>
                  <a:schemeClr val="dk1"/>
                </a:solidFill>
                <a:latin typeface="Calibri"/>
                <a:ea typeface="Calibri"/>
                <a:cs typeface="Calibri"/>
                <a:sym typeface="Calibri"/>
              </a:rPr>
              <a:t>and</a:t>
            </a:r>
            <a:r>
              <a:rPr lang="pt-BR" sz="1600" b="0" i="0" u="none" strike="noStrike" cap="none" dirty="0">
                <a:solidFill>
                  <a:schemeClr val="dk1"/>
                </a:solidFill>
                <a:latin typeface="Calibri"/>
                <a:ea typeface="Calibri"/>
                <a:cs typeface="Calibri"/>
                <a:sym typeface="Calibri"/>
              </a:rPr>
              <a:t> </a:t>
            </a:r>
            <a:r>
              <a:rPr lang="pt-BR" sz="1600" b="0" i="0" u="none" strike="noStrike" cap="none" dirty="0" err="1">
                <a:solidFill>
                  <a:schemeClr val="dk1"/>
                </a:solidFill>
                <a:latin typeface="Calibri"/>
                <a:ea typeface="Calibri"/>
                <a:cs typeface="Calibri"/>
                <a:sym typeface="Calibri"/>
              </a:rPr>
              <a:t>quality</a:t>
            </a:r>
            <a:r>
              <a:rPr lang="pt-BR" sz="1600" b="0" i="0" u="none" strike="noStrike" cap="none" dirty="0">
                <a:solidFill>
                  <a:schemeClr val="dk1"/>
                </a:solidFill>
                <a:latin typeface="Calibri"/>
                <a:ea typeface="Calibri"/>
                <a:cs typeface="Calibri"/>
                <a:sym typeface="Calibri"/>
              </a:rPr>
              <a:t> </a:t>
            </a:r>
            <a:r>
              <a:rPr lang="pt-BR" sz="1600" b="0" i="0" u="none" strike="noStrike" cap="none" dirty="0" err="1">
                <a:solidFill>
                  <a:schemeClr val="dk1"/>
                </a:solidFill>
                <a:latin typeface="Calibri"/>
                <a:ea typeface="Calibri"/>
                <a:cs typeface="Calibri"/>
                <a:sym typeface="Calibri"/>
              </a:rPr>
              <a:t>of</a:t>
            </a:r>
            <a:r>
              <a:rPr lang="pt-BR" sz="1600" b="0" i="0" u="none" strike="noStrike" cap="none" dirty="0">
                <a:solidFill>
                  <a:schemeClr val="dk1"/>
                </a:solidFill>
                <a:latin typeface="Calibri"/>
                <a:ea typeface="Calibri"/>
                <a:cs typeface="Calibri"/>
                <a:sym typeface="Calibri"/>
              </a:rPr>
              <a:t> </a:t>
            </a:r>
            <a:r>
              <a:rPr lang="pt-BR" sz="1600" b="0" i="0" u="none" strike="noStrike" cap="none" dirty="0" err="1">
                <a:solidFill>
                  <a:schemeClr val="dk1"/>
                </a:solidFill>
                <a:latin typeface="Calibri"/>
                <a:ea typeface="Calibri"/>
                <a:cs typeface="Calibri"/>
                <a:sym typeface="Calibri"/>
              </a:rPr>
              <a:t>care</a:t>
            </a:r>
            <a:endParaRPr dirty="0"/>
          </a:p>
          <a:p>
            <a:pPr marL="800100" marR="0" lvl="1" indent="-304800" algn="l" rtl="0">
              <a:lnSpc>
                <a:spcPct val="90000"/>
              </a:lnSpc>
              <a:spcBef>
                <a:spcPts val="500"/>
              </a:spcBef>
              <a:spcAft>
                <a:spcPts val="0"/>
              </a:spcAft>
              <a:buClr>
                <a:srgbClr val="31859B"/>
              </a:buClr>
              <a:buSzPts val="600"/>
              <a:buFont typeface="Noto Sans Symbols"/>
              <a:buNone/>
            </a:pPr>
            <a:endParaRPr sz="600" b="0" i="0" u="none" strike="noStrike" cap="none" dirty="0">
              <a:solidFill>
                <a:schemeClr val="dk1"/>
              </a:solidFill>
              <a:latin typeface="Calibri"/>
              <a:ea typeface="Calibri"/>
              <a:cs typeface="Calibri"/>
              <a:sym typeface="Calibri"/>
            </a:endParaRPr>
          </a:p>
          <a:p>
            <a:pPr marL="800100" marR="0" lvl="1" indent="-342900" algn="l" rtl="0">
              <a:lnSpc>
                <a:spcPct val="120000"/>
              </a:lnSpc>
              <a:spcBef>
                <a:spcPts val="500"/>
              </a:spcBef>
              <a:spcAft>
                <a:spcPts val="0"/>
              </a:spcAft>
              <a:buClr>
                <a:srgbClr val="31859B"/>
              </a:buClr>
              <a:buSzPts val="2200"/>
              <a:buFont typeface="Noto Sans Symbols"/>
              <a:buChar char="▪"/>
            </a:pPr>
            <a:r>
              <a:rPr lang="pt-BR" sz="2200" b="0" i="0" u="none" strike="noStrike" cap="none" dirty="0">
                <a:solidFill>
                  <a:schemeClr val="dk1"/>
                </a:solidFill>
                <a:latin typeface="Calibri"/>
                <a:ea typeface="Calibri"/>
                <a:cs typeface="Calibri"/>
                <a:sym typeface="Calibri"/>
              </a:rPr>
              <a:t>In 2010, a </a:t>
            </a:r>
            <a:r>
              <a:rPr lang="pt-BR" sz="2200" b="0" i="0" u="none" strike="noStrike" cap="none" dirty="0" err="1">
                <a:solidFill>
                  <a:schemeClr val="dk1"/>
                </a:solidFill>
                <a:latin typeface="Calibri"/>
                <a:ea typeface="Calibri"/>
                <a:cs typeface="Calibri"/>
                <a:sym typeface="Calibri"/>
              </a:rPr>
              <a:t>portion</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of</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the</a:t>
            </a:r>
            <a:r>
              <a:rPr lang="pt-BR" sz="2200" b="0" i="0" u="none" strike="noStrike" cap="none" dirty="0">
                <a:solidFill>
                  <a:schemeClr val="dk1"/>
                </a:solidFill>
                <a:latin typeface="Calibri"/>
                <a:ea typeface="Calibri"/>
                <a:cs typeface="Calibri"/>
                <a:sym typeface="Calibri"/>
              </a:rPr>
              <a:t> ACA </a:t>
            </a:r>
            <a:r>
              <a:rPr lang="pt-BR" sz="2200" b="0" i="0" u="none" strike="noStrike" cap="none" dirty="0" err="1">
                <a:solidFill>
                  <a:schemeClr val="dk1"/>
                </a:solidFill>
                <a:latin typeface="Calibri"/>
                <a:ea typeface="Calibri"/>
                <a:cs typeface="Calibri"/>
                <a:sym typeface="Calibri"/>
              </a:rPr>
              <a:t>authorized</a:t>
            </a:r>
            <a:r>
              <a:rPr lang="pt-BR" sz="2200" b="0" i="0" u="none" strike="noStrike" cap="none" dirty="0">
                <a:solidFill>
                  <a:schemeClr val="dk1"/>
                </a:solidFill>
                <a:latin typeface="Calibri"/>
                <a:ea typeface="Calibri"/>
                <a:cs typeface="Calibri"/>
                <a:sym typeface="Calibri"/>
              </a:rPr>
              <a:t> CMS </a:t>
            </a:r>
            <a:r>
              <a:rPr lang="pt-BR" sz="2200" b="0" i="0" u="none" strike="noStrike" cap="none" dirty="0" err="1">
                <a:solidFill>
                  <a:schemeClr val="dk1"/>
                </a:solidFill>
                <a:latin typeface="Calibri"/>
                <a:ea typeface="Calibri"/>
                <a:cs typeface="Calibri"/>
                <a:sym typeface="Calibri"/>
              </a:rPr>
              <a:t>to</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create</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an</a:t>
            </a:r>
            <a:r>
              <a:rPr lang="pt-BR" sz="2200" b="0" i="0" u="none" strike="noStrike" cap="none" dirty="0">
                <a:solidFill>
                  <a:schemeClr val="dk1"/>
                </a:solidFill>
                <a:latin typeface="Calibri"/>
                <a:ea typeface="Calibri"/>
                <a:cs typeface="Calibri"/>
                <a:sym typeface="Calibri"/>
              </a:rPr>
              <a:t> ACO </a:t>
            </a:r>
            <a:r>
              <a:rPr lang="pt-BR" sz="2200" b="0" i="0" u="none" strike="noStrike" cap="none" dirty="0" err="1">
                <a:solidFill>
                  <a:schemeClr val="dk1"/>
                </a:solidFill>
                <a:latin typeface="Calibri"/>
                <a:ea typeface="Calibri"/>
                <a:cs typeface="Calibri"/>
                <a:sym typeface="Calibri"/>
              </a:rPr>
              <a:t>program</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to</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service</a:t>
            </a:r>
            <a:r>
              <a:rPr lang="pt-BR" sz="2200" b="0" i="0" u="none" strike="noStrike" cap="none" dirty="0">
                <a:solidFill>
                  <a:schemeClr val="dk1"/>
                </a:solidFill>
                <a:latin typeface="Calibri"/>
                <a:ea typeface="Calibri"/>
                <a:cs typeface="Calibri"/>
                <a:sym typeface="Calibri"/>
              </a:rPr>
              <a:t> CMS </a:t>
            </a:r>
            <a:r>
              <a:rPr lang="pt-BR" sz="2200" b="0" i="0" u="none" strike="noStrike" cap="none" dirty="0" err="1">
                <a:solidFill>
                  <a:schemeClr val="dk1"/>
                </a:solidFill>
                <a:latin typeface="Calibri"/>
                <a:ea typeface="Calibri"/>
                <a:cs typeface="Calibri"/>
                <a:sym typeface="Calibri"/>
              </a:rPr>
              <a:t>users</a:t>
            </a:r>
            <a:r>
              <a:rPr lang="pt-BR" sz="2200" b="0" i="0" u="none" strike="noStrike" cap="none" dirty="0">
                <a:solidFill>
                  <a:schemeClr val="dk1"/>
                </a:solidFill>
                <a:latin typeface="Calibri"/>
                <a:ea typeface="Calibri"/>
                <a:cs typeface="Calibri"/>
                <a:sym typeface="Calibri"/>
              </a:rPr>
              <a:t> </a:t>
            </a:r>
            <a:r>
              <a:rPr lang="pt-BR" sz="2000" b="0" i="1" u="none" strike="noStrike" cap="none" dirty="0">
                <a:solidFill>
                  <a:schemeClr val="dk1"/>
                </a:solidFill>
                <a:latin typeface="Calibri"/>
                <a:ea typeface="Calibri"/>
                <a:cs typeface="Calibri"/>
                <a:sym typeface="Calibri"/>
              </a:rPr>
              <a:t>(</a:t>
            </a:r>
            <a:r>
              <a:rPr lang="pt-BR" sz="2000" b="0" i="1" u="none" strike="noStrike" cap="none" dirty="0" err="1">
                <a:solidFill>
                  <a:schemeClr val="dk1"/>
                </a:solidFill>
                <a:latin typeface="Calibri"/>
                <a:ea typeface="Calibri"/>
                <a:cs typeface="Calibri"/>
                <a:sym typeface="Calibri"/>
              </a:rPr>
              <a:t>Medicare</a:t>
            </a:r>
            <a:r>
              <a:rPr lang="pt-BR" sz="2000" b="0" i="1" u="none" strike="noStrike" cap="none" dirty="0">
                <a:solidFill>
                  <a:schemeClr val="dk1"/>
                </a:solidFill>
                <a:latin typeface="Calibri"/>
                <a:ea typeface="Calibri"/>
                <a:cs typeface="Calibri"/>
                <a:sym typeface="Calibri"/>
              </a:rPr>
              <a:t> </a:t>
            </a:r>
            <a:r>
              <a:rPr lang="pt-BR" sz="2000" b="0" i="1" u="none" strike="noStrike" cap="none" dirty="0" err="1">
                <a:solidFill>
                  <a:schemeClr val="dk1"/>
                </a:solidFill>
                <a:latin typeface="Calibri"/>
                <a:ea typeface="Calibri"/>
                <a:cs typeface="Calibri"/>
                <a:sym typeface="Calibri"/>
              </a:rPr>
              <a:t>and</a:t>
            </a:r>
            <a:r>
              <a:rPr lang="pt-BR" sz="2000" b="0" i="1" u="none" strike="noStrike" cap="none" dirty="0">
                <a:solidFill>
                  <a:schemeClr val="dk1"/>
                </a:solidFill>
                <a:latin typeface="Calibri"/>
                <a:ea typeface="Calibri"/>
                <a:cs typeface="Calibri"/>
                <a:sym typeface="Calibri"/>
              </a:rPr>
              <a:t> </a:t>
            </a:r>
            <a:r>
              <a:rPr lang="pt-BR" sz="2000" b="0" i="1" u="none" strike="noStrike" cap="none" dirty="0" err="1">
                <a:solidFill>
                  <a:schemeClr val="dk1"/>
                </a:solidFill>
                <a:latin typeface="Calibri"/>
                <a:ea typeface="Calibri"/>
                <a:cs typeface="Calibri"/>
                <a:sym typeface="Calibri"/>
              </a:rPr>
              <a:t>Medicaid</a:t>
            </a:r>
            <a:r>
              <a:rPr lang="pt-BR" sz="2000" b="0" i="1" u="none" strike="noStrike" cap="none" dirty="0">
                <a:solidFill>
                  <a:schemeClr val="dk1"/>
                </a:solidFill>
                <a:latin typeface="Calibri"/>
                <a:ea typeface="Calibri"/>
                <a:cs typeface="Calibri"/>
                <a:sym typeface="Calibri"/>
              </a:rPr>
              <a:t>)</a:t>
            </a:r>
            <a:endParaRPr dirty="0"/>
          </a:p>
          <a:p>
            <a:pPr marL="457200" marR="0" lvl="1" indent="0" algn="l" rtl="0">
              <a:lnSpc>
                <a:spcPct val="120000"/>
              </a:lnSpc>
              <a:spcBef>
                <a:spcPts val="500"/>
              </a:spcBef>
              <a:spcAft>
                <a:spcPts val="0"/>
              </a:spcAft>
              <a:buClr>
                <a:schemeClr val="dk1"/>
              </a:buClr>
              <a:buSzPts val="600"/>
              <a:buNone/>
            </a:pPr>
            <a:endParaRPr sz="600" b="0" i="1" u="none" strike="noStrike" cap="none" dirty="0">
              <a:solidFill>
                <a:schemeClr val="dk1"/>
              </a:solidFill>
              <a:latin typeface="Calibri"/>
              <a:ea typeface="Calibri"/>
              <a:cs typeface="Calibri"/>
              <a:sym typeface="Calibri"/>
            </a:endParaRPr>
          </a:p>
          <a:p>
            <a:pPr marL="800100" marR="0" lvl="1" indent="-342900" algn="l" rtl="0">
              <a:lnSpc>
                <a:spcPct val="120000"/>
              </a:lnSpc>
              <a:spcBef>
                <a:spcPts val="500"/>
              </a:spcBef>
              <a:spcAft>
                <a:spcPts val="0"/>
              </a:spcAft>
              <a:buClr>
                <a:srgbClr val="31859B"/>
              </a:buClr>
              <a:buSzPts val="2200"/>
              <a:buFont typeface="Noto Sans Symbols"/>
              <a:buChar char="▪"/>
            </a:pPr>
            <a:r>
              <a:rPr lang="pt-BR" sz="2200" b="0" i="0" u="none" strike="noStrike" cap="none" dirty="0" err="1">
                <a:solidFill>
                  <a:schemeClr val="dk1"/>
                </a:solidFill>
                <a:latin typeface="Calibri"/>
                <a:ea typeface="Calibri"/>
                <a:cs typeface="Calibri"/>
                <a:sym typeface="Calibri"/>
              </a:rPr>
              <a:t>Shared</a:t>
            </a:r>
            <a:r>
              <a:rPr lang="pt-BR" sz="2200" b="0" i="0" u="none" strike="noStrike" cap="none" dirty="0">
                <a:solidFill>
                  <a:schemeClr val="dk1"/>
                </a:solidFill>
                <a:latin typeface="Calibri"/>
                <a:ea typeface="Calibri"/>
                <a:cs typeface="Calibri"/>
                <a:sym typeface="Calibri"/>
              </a:rPr>
              <a:t> </a:t>
            </a:r>
            <a:r>
              <a:rPr lang="pt-BR" sz="2200" b="1" i="1" u="none" strike="noStrike" cap="none" dirty="0" err="1">
                <a:solidFill>
                  <a:schemeClr val="dk1"/>
                </a:solidFill>
                <a:latin typeface="Calibri"/>
                <a:ea typeface="Calibri"/>
                <a:cs typeface="Calibri"/>
                <a:sym typeface="Calibri"/>
              </a:rPr>
              <a:t>savings</a:t>
            </a:r>
            <a:r>
              <a:rPr lang="pt-BR" sz="2200" b="1" i="1" u="none" strike="noStrike" cap="none" dirty="0">
                <a:solidFill>
                  <a:schemeClr val="dk1"/>
                </a:solidFill>
                <a:latin typeface="Calibri"/>
                <a:ea typeface="Calibri"/>
                <a:cs typeface="Calibri"/>
                <a:sym typeface="Calibri"/>
              </a:rPr>
              <a:t>/</a:t>
            </a:r>
            <a:r>
              <a:rPr lang="pt-BR" sz="2200" b="1" i="1" u="none" strike="noStrike" cap="none" dirty="0" err="1">
                <a:solidFill>
                  <a:schemeClr val="dk1"/>
                </a:solidFill>
                <a:latin typeface="Calibri"/>
                <a:ea typeface="Calibri"/>
                <a:cs typeface="Calibri"/>
                <a:sym typeface="Calibri"/>
              </a:rPr>
              <a:t>risk</a:t>
            </a:r>
            <a:r>
              <a:rPr lang="pt-BR" sz="2200" b="0" i="0" u="none" strike="noStrike" cap="none" dirty="0">
                <a:solidFill>
                  <a:schemeClr val="dk1"/>
                </a:solidFill>
                <a:latin typeface="Calibri"/>
                <a:ea typeface="Calibri"/>
                <a:cs typeface="Calibri"/>
                <a:sym typeface="Calibri"/>
              </a:rPr>
              <a:t> approach </a:t>
            </a:r>
            <a:r>
              <a:rPr lang="pt-BR" sz="2200" b="0" i="0" u="none" strike="noStrike" cap="none" dirty="0" err="1">
                <a:solidFill>
                  <a:schemeClr val="dk1"/>
                </a:solidFill>
                <a:latin typeface="Calibri"/>
                <a:ea typeface="Calibri"/>
                <a:cs typeface="Calibri"/>
                <a:sym typeface="Calibri"/>
              </a:rPr>
              <a:t>that</a:t>
            </a:r>
            <a:r>
              <a:rPr lang="pt-BR" sz="2200" b="0" i="0" u="none" strike="noStrike" cap="none" dirty="0">
                <a:solidFill>
                  <a:schemeClr val="dk1"/>
                </a:solidFill>
                <a:latin typeface="Calibri"/>
                <a:ea typeface="Calibri"/>
                <a:cs typeface="Calibri"/>
                <a:sym typeface="Calibri"/>
              </a:rPr>
              <a:t> sets </a:t>
            </a:r>
            <a:r>
              <a:rPr lang="pt-BR" sz="2200" b="0" i="0" u="none" strike="noStrike" cap="none" dirty="0" err="1">
                <a:solidFill>
                  <a:schemeClr val="dk1"/>
                </a:solidFill>
                <a:latin typeface="Calibri"/>
                <a:ea typeface="Calibri"/>
                <a:cs typeface="Calibri"/>
                <a:sym typeface="Calibri"/>
              </a:rPr>
              <a:t>aside</a:t>
            </a:r>
            <a:r>
              <a:rPr lang="pt-BR" sz="2200" b="0" i="0" u="none" strike="noStrike" cap="none" dirty="0">
                <a:solidFill>
                  <a:schemeClr val="dk1"/>
                </a:solidFill>
                <a:latin typeface="Calibri"/>
                <a:ea typeface="Calibri"/>
                <a:cs typeface="Calibri"/>
                <a:sym typeface="Calibri"/>
              </a:rPr>
              <a:t> a financial </a:t>
            </a:r>
            <a:r>
              <a:rPr lang="pt-BR" sz="2200" b="0" i="0" u="none" strike="noStrike" cap="none" dirty="0" err="1">
                <a:solidFill>
                  <a:schemeClr val="dk1"/>
                </a:solidFill>
                <a:latin typeface="Calibri"/>
                <a:ea typeface="Calibri"/>
                <a:cs typeface="Calibri"/>
                <a:sym typeface="Calibri"/>
              </a:rPr>
              <a:t>reward</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to</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groups</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of</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providers</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or</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large</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health</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care</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organizations</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that</a:t>
            </a:r>
            <a:r>
              <a:rPr lang="pt-BR" sz="2200" b="0" i="0" u="none" strike="noStrike" cap="none" dirty="0">
                <a:solidFill>
                  <a:schemeClr val="dk1"/>
                </a:solidFill>
                <a:latin typeface="Calibri"/>
                <a:ea typeface="Calibri"/>
                <a:cs typeface="Calibri"/>
                <a:sym typeface="Calibri"/>
              </a:rPr>
              <a:t> </a:t>
            </a:r>
            <a:r>
              <a:rPr lang="pt-BR" sz="2200" b="1" i="0" u="none" strike="noStrike" cap="none" dirty="0" err="1">
                <a:solidFill>
                  <a:schemeClr val="dk1"/>
                </a:solidFill>
                <a:latin typeface="Calibri"/>
                <a:ea typeface="Calibri"/>
                <a:cs typeface="Calibri"/>
                <a:sym typeface="Calibri"/>
              </a:rPr>
              <a:t>attain</a:t>
            </a:r>
            <a:r>
              <a:rPr lang="pt-BR" sz="2200" b="1" i="0" u="none" strike="noStrike" cap="none" dirty="0">
                <a:solidFill>
                  <a:schemeClr val="dk1"/>
                </a:solidFill>
                <a:latin typeface="Calibri"/>
                <a:ea typeface="Calibri"/>
                <a:cs typeface="Calibri"/>
                <a:sym typeface="Calibri"/>
              </a:rPr>
              <a:t> a </a:t>
            </a:r>
            <a:r>
              <a:rPr lang="pt-BR" sz="2200" b="1" i="0" u="none" strike="noStrike" cap="none" dirty="0" err="1">
                <a:solidFill>
                  <a:schemeClr val="dk1"/>
                </a:solidFill>
                <a:latin typeface="Calibri"/>
                <a:ea typeface="Calibri"/>
                <a:cs typeface="Calibri"/>
                <a:sym typeface="Calibri"/>
              </a:rPr>
              <a:t>yearly</a:t>
            </a:r>
            <a:r>
              <a:rPr lang="pt-BR" sz="2200" b="1" i="0" u="none" strike="noStrike" cap="none" dirty="0">
                <a:solidFill>
                  <a:schemeClr val="dk1"/>
                </a:solidFill>
                <a:latin typeface="Calibri"/>
                <a:ea typeface="Calibri"/>
                <a:cs typeface="Calibri"/>
                <a:sym typeface="Calibri"/>
              </a:rPr>
              <a:t> </a:t>
            </a:r>
            <a:r>
              <a:rPr lang="pt-BR" sz="2200" b="0" i="1" u="none" strike="noStrike" cap="none" dirty="0">
                <a:solidFill>
                  <a:schemeClr val="dk1"/>
                </a:solidFill>
                <a:latin typeface="Calibri"/>
                <a:ea typeface="Calibri"/>
                <a:cs typeface="Calibri"/>
                <a:sym typeface="Calibri"/>
              </a:rPr>
              <a:t>“benchmark” </a:t>
            </a:r>
            <a:r>
              <a:rPr lang="pt-BR" sz="2200" b="0" i="0" u="none" strike="noStrike" cap="none" dirty="0" err="1">
                <a:solidFill>
                  <a:schemeClr val="dk1"/>
                </a:solidFill>
                <a:latin typeface="Calibri"/>
                <a:ea typeface="Calibri"/>
                <a:cs typeface="Calibri"/>
                <a:sym typeface="Calibri"/>
              </a:rPr>
              <a:t>spending</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goal</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and</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meet</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predefined</a:t>
            </a:r>
            <a:r>
              <a:rPr lang="pt-BR" sz="2200" b="0" i="0" u="none" strike="noStrike" cap="none" dirty="0">
                <a:solidFill>
                  <a:schemeClr val="dk1"/>
                </a:solidFill>
                <a:latin typeface="Calibri"/>
                <a:ea typeface="Calibri"/>
                <a:cs typeface="Calibri"/>
                <a:sym typeface="Calibri"/>
              </a:rPr>
              <a:t> </a:t>
            </a:r>
            <a:r>
              <a:rPr lang="pt-BR" sz="2200" b="0" i="0" u="none" strike="noStrike" cap="none" dirty="0" err="1">
                <a:solidFill>
                  <a:schemeClr val="dk1"/>
                </a:solidFill>
                <a:latin typeface="Calibri"/>
                <a:ea typeface="Calibri"/>
                <a:cs typeface="Calibri"/>
                <a:sym typeface="Calibri"/>
              </a:rPr>
              <a:t>quality</a:t>
            </a:r>
            <a:r>
              <a:rPr lang="pt-BR" sz="2200" b="0" i="0" u="none" strike="noStrike" cap="none" dirty="0">
                <a:solidFill>
                  <a:schemeClr val="dk1"/>
                </a:solidFill>
                <a:latin typeface="Calibri"/>
                <a:ea typeface="Calibri"/>
                <a:cs typeface="Calibri"/>
                <a:sym typeface="Calibri"/>
              </a:rPr>
              <a:t> standards</a:t>
            </a:r>
            <a:endParaRPr dirty="0"/>
          </a:p>
        </p:txBody>
      </p:sp>
      <p:pic>
        <p:nvPicPr>
          <p:cNvPr id="491" name="Google Shape;491;p61"/>
          <p:cNvPicPr preferRelativeResize="0"/>
          <p:nvPr/>
        </p:nvPicPr>
        <p:blipFill rotWithShape="1">
          <a:blip r:embed="rId3">
            <a:alphaModFix/>
          </a:blip>
          <a:srcRect/>
          <a:stretch/>
        </p:blipFill>
        <p:spPr>
          <a:xfrm>
            <a:off x="8342691" y="5621956"/>
            <a:ext cx="2812341" cy="681543"/>
          </a:xfrm>
          <a:prstGeom prst="rect">
            <a:avLst/>
          </a:prstGeom>
          <a:noFill/>
          <a:ln>
            <a:noFill/>
          </a:ln>
        </p:spPr>
      </p:pic>
      <p:pic>
        <p:nvPicPr>
          <p:cNvPr id="492" name="Google Shape;492;p61"/>
          <p:cNvPicPr preferRelativeResize="0"/>
          <p:nvPr/>
        </p:nvPicPr>
        <p:blipFill rotWithShape="1">
          <a:blip r:embed="rId4">
            <a:alphaModFix/>
          </a:blip>
          <a:srcRect/>
          <a:stretch/>
        </p:blipFill>
        <p:spPr>
          <a:xfrm>
            <a:off x="900752" y="6323161"/>
            <a:ext cx="10254280" cy="4281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2"/>
          <p:cNvSpPr/>
          <p:nvPr/>
        </p:nvSpPr>
        <p:spPr>
          <a:xfrm>
            <a:off x="1790183" y="91743"/>
            <a:ext cx="8323729" cy="1200288"/>
          </a:xfrm>
          <a:prstGeom prst="rect">
            <a:avLst/>
          </a:prstGeom>
          <a:noFill/>
          <a:ln>
            <a:noFill/>
          </a:ln>
        </p:spPr>
        <p:txBody>
          <a:bodyPr spcFirstLastPara="1" wrap="square" lIns="91425" tIns="45700" rIns="91425" bIns="45700" anchor="b" anchorCtr="0">
            <a:spAutoFit/>
          </a:bodyPr>
          <a:lstStyle/>
          <a:p>
            <a:pPr marL="0" marR="0" lvl="0" indent="0" algn="ctr" rtl="0">
              <a:lnSpc>
                <a:spcPct val="90000"/>
              </a:lnSpc>
              <a:spcBef>
                <a:spcPts val="0"/>
              </a:spcBef>
              <a:spcAft>
                <a:spcPts val="0"/>
              </a:spcAft>
              <a:buClr>
                <a:srgbClr val="205867"/>
              </a:buClr>
              <a:buSzPts val="2800"/>
              <a:buFont typeface="Calibri"/>
              <a:buNone/>
            </a:pPr>
            <a:r>
              <a:rPr lang="pt-BR" sz="4000" b="1" i="1" dirty="0">
                <a:solidFill>
                  <a:srgbClr val="205867"/>
                </a:solidFill>
                <a:latin typeface="Calibri"/>
                <a:ea typeface="Calibri"/>
                <a:cs typeface="Calibri"/>
                <a:sym typeface="Calibri"/>
              </a:rPr>
              <a:t>NGACO</a:t>
            </a:r>
          </a:p>
          <a:p>
            <a:pPr marL="0" marR="0" lvl="0" indent="0" algn="ctr" rtl="0">
              <a:lnSpc>
                <a:spcPct val="90000"/>
              </a:lnSpc>
              <a:spcBef>
                <a:spcPts val="0"/>
              </a:spcBef>
              <a:spcAft>
                <a:spcPts val="0"/>
              </a:spcAft>
              <a:buClr>
                <a:srgbClr val="205867"/>
              </a:buClr>
              <a:buSzPts val="2800"/>
              <a:buFont typeface="Calibri"/>
              <a:buNone/>
            </a:pPr>
            <a:r>
              <a:rPr lang="pt-BR" sz="4000" b="1" i="1" dirty="0" err="1">
                <a:solidFill>
                  <a:srgbClr val="205867"/>
                </a:solidFill>
                <a:latin typeface="Calibri"/>
                <a:ea typeface="Calibri"/>
                <a:cs typeface="Calibri"/>
                <a:sym typeface="Calibri"/>
              </a:rPr>
              <a:t>Accountable</a:t>
            </a:r>
            <a:r>
              <a:rPr lang="pt-BR" sz="4000" b="1" i="1" dirty="0">
                <a:solidFill>
                  <a:srgbClr val="205867"/>
                </a:solidFill>
                <a:latin typeface="Calibri"/>
                <a:ea typeface="Calibri"/>
                <a:cs typeface="Calibri"/>
                <a:sym typeface="Calibri"/>
              </a:rPr>
              <a:t> </a:t>
            </a:r>
            <a:r>
              <a:rPr lang="pt-BR" sz="4000" b="1" i="1" dirty="0" err="1">
                <a:solidFill>
                  <a:srgbClr val="205867"/>
                </a:solidFill>
                <a:latin typeface="Calibri"/>
                <a:ea typeface="Calibri"/>
                <a:cs typeface="Calibri"/>
                <a:sym typeface="Calibri"/>
              </a:rPr>
              <a:t>Care</a:t>
            </a:r>
            <a:r>
              <a:rPr lang="pt-BR" sz="4000" b="1" i="1" dirty="0">
                <a:solidFill>
                  <a:srgbClr val="205867"/>
                </a:solidFill>
                <a:latin typeface="Calibri"/>
                <a:ea typeface="Calibri"/>
                <a:cs typeface="Calibri"/>
                <a:sym typeface="Calibri"/>
              </a:rPr>
              <a:t> </a:t>
            </a:r>
            <a:r>
              <a:rPr lang="pt-BR" sz="4000" b="1" i="1" dirty="0" err="1">
                <a:solidFill>
                  <a:srgbClr val="205867"/>
                </a:solidFill>
                <a:latin typeface="Calibri"/>
                <a:ea typeface="Calibri"/>
                <a:cs typeface="Calibri"/>
                <a:sym typeface="Calibri"/>
              </a:rPr>
              <a:t>Organization</a:t>
            </a:r>
            <a:endParaRPr sz="4000" dirty="0">
              <a:solidFill>
                <a:schemeClr val="dk1"/>
              </a:solidFill>
              <a:latin typeface="Arial"/>
              <a:ea typeface="Arial"/>
              <a:cs typeface="Arial"/>
              <a:sym typeface="Arial"/>
            </a:endParaRPr>
          </a:p>
        </p:txBody>
      </p:sp>
      <p:sp>
        <p:nvSpPr>
          <p:cNvPr id="561" name="Google Shape;561;p72"/>
          <p:cNvSpPr txBox="1">
            <a:spLocks noGrp="1"/>
          </p:cNvSpPr>
          <p:nvPr>
            <p:ph idx="1"/>
          </p:nvPr>
        </p:nvSpPr>
        <p:spPr>
          <a:xfrm>
            <a:off x="318448" y="1463163"/>
            <a:ext cx="7553388" cy="351742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200"/>
              <a:buNone/>
            </a:pPr>
            <a:r>
              <a:rPr lang="pt-BR" sz="2200" i="1" dirty="0">
                <a:solidFill>
                  <a:schemeClr val="dk1"/>
                </a:solidFill>
                <a:latin typeface="Calibri"/>
                <a:ea typeface="Calibri"/>
                <a:cs typeface="Calibri"/>
                <a:sym typeface="Calibri"/>
              </a:rPr>
              <a:t>Modelo de mercado onde há a organização da rede assistencial  para oferecer o cuidado coordenado ao beneficiário, sustentada por modelo de pagamento que garanta entrega de valor.</a:t>
            </a:r>
            <a:endParaRPr dirty="0"/>
          </a:p>
          <a:p>
            <a:pPr marL="0" marR="0" lvl="0" indent="0" algn="l" rtl="0">
              <a:lnSpc>
                <a:spcPct val="150000"/>
              </a:lnSpc>
              <a:spcBef>
                <a:spcPts val="1000"/>
              </a:spcBef>
              <a:spcAft>
                <a:spcPts val="0"/>
              </a:spcAft>
              <a:buClr>
                <a:schemeClr val="dk1"/>
              </a:buClr>
              <a:buSzPts val="2200"/>
              <a:buNone/>
            </a:pPr>
            <a:r>
              <a:rPr lang="pt-BR" sz="2200" b="1" i="1" dirty="0">
                <a:solidFill>
                  <a:schemeClr val="dk1"/>
                </a:solidFill>
                <a:latin typeface="Calibri"/>
                <a:ea typeface="Calibri"/>
                <a:cs typeface="Calibri"/>
                <a:sym typeface="Calibri"/>
              </a:rPr>
              <a:t>Fundamentos:</a:t>
            </a:r>
            <a:endParaRPr dirty="0"/>
          </a:p>
          <a:p>
            <a:pPr marL="539750" marR="0" lvl="0" indent="-269875" algn="l" rtl="0">
              <a:lnSpc>
                <a:spcPct val="150000"/>
              </a:lnSpc>
              <a:spcBef>
                <a:spcPts val="1000"/>
              </a:spcBef>
              <a:spcAft>
                <a:spcPts val="0"/>
              </a:spcAft>
              <a:buClr>
                <a:schemeClr val="dk1"/>
              </a:buClr>
              <a:buSzPts val="2200"/>
              <a:buFont typeface="Arial"/>
              <a:buChar char="•"/>
            </a:pPr>
            <a:r>
              <a:rPr lang="pt-BR" sz="2200" i="1" dirty="0">
                <a:solidFill>
                  <a:schemeClr val="dk1"/>
                </a:solidFill>
                <a:latin typeface="Calibri"/>
                <a:ea typeface="Calibri"/>
                <a:cs typeface="Calibri"/>
                <a:sym typeface="Calibri"/>
              </a:rPr>
              <a:t>Integração entre os serviços;</a:t>
            </a:r>
            <a:endParaRPr dirty="0"/>
          </a:p>
          <a:p>
            <a:pPr marL="539750" marR="0" lvl="0" indent="-269875" algn="l" rtl="0">
              <a:lnSpc>
                <a:spcPct val="150000"/>
              </a:lnSpc>
              <a:spcBef>
                <a:spcPts val="1000"/>
              </a:spcBef>
              <a:spcAft>
                <a:spcPts val="0"/>
              </a:spcAft>
              <a:buClr>
                <a:schemeClr val="dk1"/>
              </a:buClr>
              <a:buSzPts val="2200"/>
              <a:buFont typeface="Arial"/>
              <a:buChar char="•"/>
            </a:pPr>
            <a:r>
              <a:rPr lang="pt-BR" sz="2200" i="1" dirty="0">
                <a:solidFill>
                  <a:schemeClr val="dk1"/>
                </a:solidFill>
                <a:latin typeface="Calibri"/>
                <a:ea typeface="Calibri"/>
                <a:cs typeface="Calibri"/>
                <a:sym typeface="Calibri"/>
              </a:rPr>
              <a:t>Responsabilização por assistência populacional;</a:t>
            </a:r>
            <a:endParaRPr dirty="0"/>
          </a:p>
          <a:p>
            <a:pPr marL="539750" marR="0" lvl="0" indent="-269875" algn="l" rtl="0">
              <a:lnSpc>
                <a:spcPct val="150000"/>
              </a:lnSpc>
              <a:spcBef>
                <a:spcPts val="1000"/>
              </a:spcBef>
              <a:spcAft>
                <a:spcPts val="0"/>
              </a:spcAft>
              <a:buClr>
                <a:schemeClr val="dk1"/>
              </a:buClr>
              <a:buSzPts val="2200"/>
              <a:buFont typeface="Arial"/>
              <a:buChar char="•"/>
            </a:pPr>
            <a:r>
              <a:rPr lang="pt-BR" sz="2200" i="1" dirty="0">
                <a:solidFill>
                  <a:schemeClr val="dk1"/>
                </a:solidFill>
                <a:latin typeface="Calibri"/>
                <a:ea typeface="Calibri"/>
                <a:cs typeface="Calibri"/>
                <a:sym typeface="Calibri"/>
              </a:rPr>
              <a:t>Avaliações de performance (Big Data)</a:t>
            </a:r>
            <a:endParaRPr dirty="0"/>
          </a:p>
        </p:txBody>
      </p:sp>
      <p:pic>
        <p:nvPicPr>
          <p:cNvPr id="562" name="Google Shape;562;p72"/>
          <p:cNvPicPr preferRelativeResize="0"/>
          <p:nvPr/>
        </p:nvPicPr>
        <p:blipFill rotWithShape="1">
          <a:blip r:embed="rId3">
            <a:alphaModFix/>
          </a:blip>
          <a:srcRect/>
          <a:stretch/>
        </p:blipFill>
        <p:spPr>
          <a:xfrm>
            <a:off x="8115626" y="1463163"/>
            <a:ext cx="3757926" cy="52030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98;p62">
            <a:extLst>
              <a:ext uri="{FF2B5EF4-FFF2-40B4-BE49-F238E27FC236}">
                <a16:creationId xmlns:a16="http://schemas.microsoft.com/office/drawing/2014/main" id="{CF1CB866-ED66-E23A-A2C9-1F6D8BE103EE}"/>
              </a:ext>
            </a:extLst>
          </p:cNvPr>
          <p:cNvPicPr preferRelativeResize="0"/>
          <p:nvPr/>
        </p:nvPicPr>
        <p:blipFill rotWithShape="1">
          <a:blip r:embed="rId2">
            <a:alphaModFix/>
          </a:blip>
          <a:srcRect/>
          <a:stretch/>
        </p:blipFill>
        <p:spPr>
          <a:xfrm>
            <a:off x="1599963" y="1436552"/>
            <a:ext cx="8149155" cy="4966665"/>
          </a:xfrm>
          <a:prstGeom prst="rect">
            <a:avLst/>
          </a:prstGeom>
          <a:noFill/>
          <a:ln>
            <a:noFill/>
          </a:ln>
        </p:spPr>
      </p:pic>
      <p:sp>
        <p:nvSpPr>
          <p:cNvPr id="6" name="Google Shape;497;p62">
            <a:extLst>
              <a:ext uri="{FF2B5EF4-FFF2-40B4-BE49-F238E27FC236}">
                <a16:creationId xmlns:a16="http://schemas.microsoft.com/office/drawing/2014/main" id="{4378C1D8-3062-9EC7-DAFD-885E5F870CB8}"/>
              </a:ext>
            </a:extLst>
          </p:cNvPr>
          <p:cNvSpPr/>
          <p:nvPr/>
        </p:nvSpPr>
        <p:spPr>
          <a:xfrm>
            <a:off x="2667910" y="454782"/>
            <a:ext cx="5572595" cy="5355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200"/>
              <a:buFont typeface="Calibri"/>
              <a:buNone/>
            </a:pPr>
            <a:r>
              <a:rPr lang="pt-BR" sz="3200" b="1" i="1" dirty="0" err="1">
                <a:solidFill>
                  <a:srgbClr val="205867"/>
                </a:solidFill>
                <a:latin typeface="Calibri"/>
                <a:ea typeface="Calibri"/>
                <a:cs typeface="Calibri"/>
                <a:sym typeface="Calibri"/>
              </a:rPr>
              <a:t>Value</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Based</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Care</a:t>
            </a:r>
            <a:r>
              <a:rPr lang="pt-BR" sz="3200" b="1" i="1" dirty="0">
                <a:solidFill>
                  <a:srgbClr val="205867"/>
                </a:solidFill>
                <a:latin typeface="Calibri"/>
                <a:ea typeface="Calibri"/>
                <a:cs typeface="Calibri"/>
                <a:sym typeface="Calibri"/>
              </a:rPr>
              <a:t> </a:t>
            </a:r>
            <a:r>
              <a:rPr lang="pt-BR" sz="3200" b="1" i="1" dirty="0" err="1">
                <a:solidFill>
                  <a:srgbClr val="205867"/>
                </a:solidFill>
                <a:latin typeface="Calibri"/>
                <a:ea typeface="Calibri"/>
                <a:cs typeface="Calibri"/>
                <a:sym typeface="Calibri"/>
              </a:rPr>
              <a:t>Opportunity</a:t>
            </a:r>
            <a:endParaRPr sz="3200" b="1" i="1" dirty="0">
              <a:solidFill>
                <a:srgbClr val="205867"/>
              </a:solidFill>
              <a:latin typeface="Calibri"/>
              <a:ea typeface="Calibri"/>
              <a:cs typeface="Calibri"/>
              <a:sym typeface="Calibri"/>
            </a:endParaRPr>
          </a:p>
        </p:txBody>
      </p:sp>
    </p:spTree>
    <p:extLst>
      <p:ext uri="{BB962C8B-B14F-4D97-AF65-F5344CB8AC3E}">
        <p14:creationId xmlns:p14="http://schemas.microsoft.com/office/powerpoint/2010/main" val="276780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3"/>
          <p:cNvSpPr/>
          <p:nvPr/>
        </p:nvSpPr>
        <p:spPr>
          <a:xfrm>
            <a:off x="1736449" y="378526"/>
            <a:ext cx="8719102" cy="646290"/>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200"/>
              <a:buFont typeface="Calibri"/>
              <a:buNone/>
            </a:pPr>
            <a:r>
              <a:rPr lang="pt-BR" sz="4000" b="1" i="1" dirty="0">
                <a:solidFill>
                  <a:srgbClr val="205867"/>
                </a:solidFill>
                <a:latin typeface="Calibri"/>
                <a:ea typeface="Calibri"/>
                <a:cs typeface="Calibri"/>
                <a:sym typeface="Calibri"/>
              </a:rPr>
              <a:t>ACO Resultado por tamanho e tipologia</a:t>
            </a:r>
            <a:endParaRPr sz="4000" dirty="0">
              <a:solidFill>
                <a:schemeClr val="dk1"/>
              </a:solidFill>
              <a:latin typeface="Arial"/>
              <a:ea typeface="Arial"/>
              <a:cs typeface="Arial"/>
              <a:sym typeface="Arial"/>
            </a:endParaRPr>
          </a:p>
        </p:txBody>
      </p:sp>
      <p:pic>
        <p:nvPicPr>
          <p:cNvPr id="505" name="Google Shape;505;p63"/>
          <p:cNvPicPr preferRelativeResize="0"/>
          <p:nvPr/>
        </p:nvPicPr>
        <p:blipFill rotWithShape="1">
          <a:blip r:embed="rId3">
            <a:alphaModFix/>
          </a:blip>
          <a:srcRect/>
          <a:stretch/>
        </p:blipFill>
        <p:spPr>
          <a:xfrm>
            <a:off x="2136683" y="1454168"/>
            <a:ext cx="7918634" cy="50253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9"/>
          <p:cNvPicPr preferRelativeResize="0"/>
          <p:nvPr/>
        </p:nvPicPr>
        <p:blipFill rotWithShape="1">
          <a:blip r:embed="rId3">
            <a:alphaModFix/>
          </a:blip>
          <a:srcRect/>
          <a:stretch/>
        </p:blipFill>
        <p:spPr>
          <a:xfrm>
            <a:off x="540026" y="3951602"/>
            <a:ext cx="7772400" cy="2751543"/>
          </a:xfrm>
          <a:prstGeom prst="rect">
            <a:avLst/>
          </a:prstGeom>
          <a:noFill/>
          <a:ln>
            <a:noFill/>
          </a:ln>
        </p:spPr>
      </p:pic>
      <p:pic>
        <p:nvPicPr>
          <p:cNvPr id="309" name="Google Shape;309;p29"/>
          <p:cNvPicPr preferRelativeResize="0"/>
          <p:nvPr/>
        </p:nvPicPr>
        <p:blipFill rotWithShape="1">
          <a:blip r:embed="rId4">
            <a:alphaModFix/>
          </a:blip>
          <a:srcRect/>
          <a:stretch/>
        </p:blipFill>
        <p:spPr>
          <a:xfrm>
            <a:off x="5360699" y="442291"/>
            <a:ext cx="6128907" cy="5973417"/>
          </a:xfrm>
          <a:prstGeom prst="rect">
            <a:avLst/>
          </a:prstGeom>
          <a:noFill/>
          <a:ln>
            <a:noFill/>
          </a:ln>
        </p:spPr>
      </p:pic>
      <p:pic>
        <p:nvPicPr>
          <p:cNvPr id="310" name="Google Shape;310;p29"/>
          <p:cNvPicPr preferRelativeResize="0"/>
          <p:nvPr/>
        </p:nvPicPr>
        <p:blipFill rotWithShape="1">
          <a:blip r:embed="rId5">
            <a:alphaModFix/>
          </a:blip>
          <a:srcRect/>
          <a:stretch/>
        </p:blipFill>
        <p:spPr>
          <a:xfrm>
            <a:off x="540026" y="237741"/>
            <a:ext cx="4458819" cy="53373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0"/>
          <p:cNvSpPr txBox="1">
            <a:spLocks noGrp="1"/>
          </p:cNvSpPr>
          <p:nvPr>
            <p:ph type="body" idx="1"/>
          </p:nvPr>
        </p:nvSpPr>
        <p:spPr>
          <a:xfrm>
            <a:off x="3607776" y="1218603"/>
            <a:ext cx="5173153" cy="5442438"/>
          </a:xfrm>
          <a:prstGeom prst="rect">
            <a:avLst/>
          </a:prstGeom>
          <a:noFill/>
          <a:ln>
            <a:noFill/>
          </a:ln>
        </p:spPr>
        <p:txBody>
          <a:bodyPr spcFirstLastPara="1" wrap="square" lIns="0" tIns="0" rIns="0" bIns="0" anchor="t" anchorCtr="0">
            <a:normAutofit fontScale="92500" lnSpcReduction="10000"/>
          </a:bodyPr>
          <a:lstStyle/>
          <a:p>
            <a:pPr marL="25400" lvl="0" indent="0" algn="just" rtl="0">
              <a:lnSpc>
                <a:spcPct val="150000"/>
              </a:lnSpc>
              <a:spcBef>
                <a:spcPts val="0"/>
              </a:spcBef>
              <a:spcAft>
                <a:spcPts val="0"/>
              </a:spcAft>
              <a:buSzPct val="108108"/>
              <a:buNone/>
            </a:pPr>
            <a:r>
              <a:rPr lang="pt-BR" dirty="0">
                <a:solidFill>
                  <a:srgbClr val="7030A0"/>
                </a:solidFill>
                <a:latin typeface="Arial"/>
                <a:ea typeface="Arial"/>
                <a:cs typeface="Arial"/>
                <a:sym typeface="Arial"/>
              </a:rPr>
              <a:t>Arquitetura de negócio que</a:t>
            </a:r>
            <a:br>
              <a:rPr lang="pt-BR" dirty="0">
                <a:solidFill>
                  <a:srgbClr val="7030A0"/>
                </a:solidFill>
                <a:latin typeface="Arial"/>
                <a:ea typeface="Arial"/>
                <a:cs typeface="Arial"/>
                <a:sym typeface="Arial"/>
              </a:rPr>
            </a:br>
            <a:r>
              <a:rPr lang="pt-BR" sz="3900" b="1" dirty="0">
                <a:solidFill>
                  <a:schemeClr val="accent6"/>
                </a:solidFill>
                <a:latin typeface="Arial"/>
                <a:ea typeface="Arial"/>
                <a:cs typeface="Arial"/>
                <a:sym typeface="Arial"/>
              </a:rPr>
              <a:t>alinhe interesses</a:t>
            </a:r>
            <a:r>
              <a:rPr lang="pt-BR" sz="3900" b="1" dirty="0">
                <a:solidFill>
                  <a:srgbClr val="7030A0"/>
                </a:solidFill>
              </a:rPr>
              <a:t> </a:t>
            </a:r>
            <a:r>
              <a:rPr lang="pt-BR" sz="3500" dirty="0">
                <a:solidFill>
                  <a:srgbClr val="7030A0"/>
                </a:solidFill>
              </a:rPr>
              <a:t>entre</a:t>
            </a:r>
            <a:r>
              <a:rPr lang="pt-BR" sz="3900" b="1" dirty="0">
                <a:solidFill>
                  <a:srgbClr val="7030A0"/>
                </a:solidFill>
              </a:rPr>
              <a:t> </a:t>
            </a:r>
            <a:r>
              <a:rPr lang="pt-BR" sz="3500" dirty="0">
                <a:solidFill>
                  <a:srgbClr val="7030A0"/>
                </a:solidFill>
              </a:rPr>
              <a:t>pre</a:t>
            </a:r>
            <a:r>
              <a:rPr lang="pt-BR" sz="3500" dirty="0">
                <a:solidFill>
                  <a:srgbClr val="7030A0"/>
                </a:solidFill>
                <a:latin typeface="Arial"/>
                <a:ea typeface="Arial"/>
                <a:cs typeface="Arial"/>
                <a:sym typeface="Arial"/>
              </a:rPr>
              <a:t>stadores</a:t>
            </a:r>
            <a:r>
              <a:rPr lang="pt-BR" dirty="0">
                <a:solidFill>
                  <a:srgbClr val="7030A0"/>
                </a:solidFill>
                <a:latin typeface="Arial"/>
                <a:ea typeface="Arial"/>
                <a:cs typeface="Arial"/>
                <a:sym typeface="Arial"/>
              </a:rPr>
              <a:t> e fontes pagadoras e entregue valor para os clientes com a </a:t>
            </a:r>
            <a:r>
              <a:rPr lang="pt-BR" sz="3500" b="1" dirty="0">
                <a:solidFill>
                  <a:schemeClr val="accent6"/>
                </a:solidFill>
                <a:latin typeface="Arial"/>
                <a:ea typeface="Arial"/>
                <a:cs typeface="Arial"/>
                <a:sym typeface="Arial"/>
              </a:rPr>
              <a:t>divisão da economia gerada </a:t>
            </a:r>
            <a:r>
              <a:rPr lang="pt-BR" dirty="0">
                <a:solidFill>
                  <a:srgbClr val="7030A0"/>
                </a:solidFill>
                <a:latin typeface="Arial"/>
                <a:ea typeface="Arial"/>
                <a:cs typeface="Arial"/>
                <a:sym typeface="Arial"/>
              </a:rPr>
              <a:t>pela redução de desperdícios. </a:t>
            </a:r>
            <a:endParaRPr dirty="0"/>
          </a:p>
        </p:txBody>
      </p:sp>
      <p:sp>
        <p:nvSpPr>
          <p:cNvPr id="316" name="Google Shape;316;p30"/>
          <p:cNvSpPr txBox="1"/>
          <p:nvPr/>
        </p:nvSpPr>
        <p:spPr>
          <a:xfrm>
            <a:off x="0" y="228599"/>
            <a:ext cx="12192000" cy="707886"/>
          </a:xfrm>
          <a:prstGeom prst="rect">
            <a:avLst/>
          </a:prstGeom>
          <a:solidFill>
            <a:srgbClr val="7030A0"/>
          </a:solidFill>
          <a:ln>
            <a:noFill/>
          </a:ln>
        </p:spPr>
        <p:txBody>
          <a:bodyPr spcFirstLastPara="1" wrap="square" lIns="91425" tIns="45700" rIns="91425" bIns="45700" anchor="t" anchorCtr="0">
            <a:spAutoFit/>
          </a:bodyPr>
          <a:lstStyle/>
          <a:p>
            <a:pPr marL="457200" marR="0" lvl="1" indent="0" algn="ctr" rtl="0">
              <a:spcBef>
                <a:spcPts val="0"/>
              </a:spcBef>
              <a:spcAft>
                <a:spcPts val="0"/>
              </a:spcAft>
              <a:buNone/>
            </a:pPr>
            <a:r>
              <a:rPr lang="pt-BR" sz="4000" b="1" i="0" u="none" strike="noStrike" cap="none">
                <a:solidFill>
                  <a:schemeClr val="lt1"/>
                </a:solidFill>
                <a:latin typeface="Arial"/>
                <a:ea typeface="Arial"/>
                <a:cs typeface="Arial"/>
                <a:sym typeface="Arial"/>
              </a:rPr>
              <a:t>Hipótese</a:t>
            </a:r>
            <a:endParaRPr sz="4000" b="1" i="0" u="none" strike="noStrike" cap="none">
              <a:solidFill>
                <a:schemeClr val="lt1"/>
              </a:solidFill>
              <a:latin typeface="Arial"/>
              <a:ea typeface="Arial"/>
              <a:cs typeface="Arial"/>
              <a:sym typeface="Arial"/>
            </a:endParaRPr>
          </a:p>
        </p:txBody>
      </p:sp>
      <p:pic>
        <p:nvPicPr>
          <p:cNvPr id="317" name="Google Shape;317;p30"/>
          <p:cNvPicPr preferRelativeResize="0"/>
          <p:nvPr/>
        </p:nvPicPr>
        <p:blipFill rotWithShape="1">
          <a:blip r:embed="rId3">
            <a:alphaModFix/>
          </a:blip>
          <a:srcRect/>
          <a:stretch/>
        </p:blipFill>
        <p:spPr>
          <a:xfrm>
            <a:off x="737820" y="2744945"/>
            <a:ext cx="2084509" cy="1385739"/>
          </a:xfrm>
          <a:prstGeom prst="rect">
            <a:avLst/>
          </a:prstGeom>
          <a:noFill/>
          <a:ln>
            <a:noFill/>
          </a:ln>
        </p:spPr>
      </p:pic>
      <p:pic>
        <p:nvPicPr>
          <p:cNvPr id="318" name="Google Shape;318;p30" descr="A picture containing diagram&#10;&#10;Description automatically generated"/>
          <p:cNvPicPr preferRelativeResize="0"/>
          <p:nvPr/>
        </p:nvPicPr>
        <p:blipFill rotWithShape="1">
          <a:blip r:embed="rId4">
            <a:alphaModFix/>
          </a:blip>
          <a:srcRect/>
          <a:stretch/>
        </p:blipFill>
        <p:spPr>
          <a:xfrm>
            <a:off x="9068415" y="2702169"/>
            <a:ext cx="2785447" cy="14536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90"/>
          <p:cNvSpPr txBox="1">
            <a:spLocks noGrp="1"/>
          </p:cNvSpPr>
          <p:nvPr>
            <p:ph type="title"/>
          </p:nvPr>
        </p:nvSpPr>
        <p:spPr>
          <a:xfrm>
            <a:off x="838200" y="5080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pt-BR" dirty="0"/>
              <a:t>Ortopedia – cirurgias /10.000 vidas</a:t>
            </a:r>
            <a:endParaRPr dirty="0"/>
          </a:p>
        </p:txBody>
      </p:sp>
      <p:sp>
        <p:nvSpPr>
          <p:cNvPr id="769" name="Google Shape;769;p90"/>
          <p:cNvSpPr txBox="1">
            <a:spLocks noGrp="1"/>
          </p:cNvSpPr>
          <p:nvPr>
            <p:ph idx="1"/>
          </p:nvPr>
        </p:nvSpPr>
        <p:spPr>
          <a:xfrm>
            <a:off x="746760" y="3044825"/>
            <a:ext cx="10515600" cy="3305175"/>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770" name="Google Shape;770;p90" descr="Chart, line chart, histogram&#10;&#10;Description automatically generated"/>
          <p:cNvPicPr preferRelativeResize="0"/>
          <p:nvPr/>
        </p:nvPicPr>
        <p:blipFill rotWithShape="1">
          <a:blip r:embed="rId3">
            <a:alphaModFix/>
          </a:blip>
          <a:srcRect/>
          <a:stretch/>
        </p:blipFill>
        <p:spPr>
          <a:xfrm>
            <a:off x="646545" y="2623127"/>
            <a:ext cx="10370217" cy="37161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379" name="Google Shape;379;p45"/>
          <p:cNvPicPr preferRelativeResize="0">
            <a:picLocks noGrp="1"/>
          </p:cNvPicPr>
          <p:nvPr>
            <p:ph idx="1"/>
          </p:nvPr>
        </p:nvPicPr>
        <p:blipFill rotWithShape="1">
          <a:blip r:embed="rId3">
            <a:alphaModFix/>
          </a:blip>
          <a:srcRect/>
          <a:stretch/>
        </p:blipFill>
        <p:spPr>
          <a:xfrm>
            <a:off x="838200" y="145474"/>
            <a:ext cx="10829636" cy="59643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p92"/>
          <p:cNvPicPr preferRelativeResize="0"/>
          <p:nvPr/>
        </p:nvPicPr>
        <p:blipFill rotWithShape="1">
          <a:blip r:embed="rId3">
            <a:alphaModFix/>
          </a:blip>
          <a:srcRect/>
          <a:stretch/>
        </p:blipFill>
        <p:spPr>
          <a:xfrm>
            <a:off x="882127" y="1140311"/>
            <a:ext cx="10284774" cy="51992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85" name="Google Shape;785;p92"/>
          <p:cNvSpPr/>
          <p:nvPr/>
        </p:nvSpPr>
        <p:spPr>
          <a:xfrm>
            <a:off x="3423057" y="529230"/>
            <a:ext cx="4617251" cy="5078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000"/>
              <a:buFont typeface="Calibri"/>
              <a:buNone/>
            </a:pPr>
            <a:r>
              <a:rPr lang="pt-BR" sz="3000" b="1" i="1" dirty="0">
                <a:solidFill>
                  <a:srgbClr val="205867"/>
                </a:solidFill>
                <a:latin typeface="Calibri"/>
                <a:ea typeface="Calibri"/>
                <a:cs typeface="Calibri"/>
                <a:sym typeface="Calibri"/>
              </a:rPr>
              <a:t>ACO Ortopedia - Desfechos</a:t>
            </a:r>
            <a:endParaRPr sz="3000" b="1" i="1" dirty="0">
              <a:solidFill>
                <a:srgbClr val="20586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6"/>
          <p:cNvSpPr txBox="1">
            <a:spLocks noGrp="1"/>
          </p:cNvSpPr>
          <p:nvPr>
            <p:ph type="title"/>
          </p:nvPr>
        </p:nvSpPr>
        <p:spPr>
          <a:xfrm>
            <a:off x="827415" y="17985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t-BR" dirty="0">
                <a:solidFill>
                  <a:schemeClr val="bg1"/>
                </a:solidFill>
              </a:rPr>
              <a:t>Variação da frequência</a:t>
            </a:r>
            <a:endParaRPr dirty="0">
              <a:solidFill>
                <a:schemeClr val="bg1"/>
              </a:solidFill>
            </a:endParaRPr>
          </a:p>
        </p:txBody>
      </p:sp>
      <p:graphicFrame>
        <p:nvGraphicFramePr>
          <p:cNvPr id="400" name="Google Shape;400;p36"/>
          <p:cNvGraphicFramePr/>
          <p:nvPr/>
        </p:nvGraphicFramePr>
        <p:xfrm>
          <a:off x="1613943" y="1505415"/>
          <a:ext cx="8942545" cy="4906536"/>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677;p81">
            <a:extLst>
              <a:ext uri="{FF2B5EF4-FFF2-40B4-BE49-F238E27FC236}">
                <a16:creationId xmlns:a16="http://schemas.microsoft.com/office/drawing/2014/main" id="{6E56E948-CFC5-54BA-A5D6-F4152EA57517}"/>
              </a:ext>
            </a:extLst>
          </p:cNvPr>
          <p:cNvSpPr/>
          <p:nvPr/>
        </p:nvSpPr>
        <p:spPr>
          <a:xfrm>
            <a:off x="3432532" y="512072"/>
            <a:ext cx="5326935" cy="5632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400"/>
              <a:buFont typeface="Calibri"/>
              <a:buNone/>
            </a:pPr>
            <a:r>
              <a:rPr lang="pt-BR" sz="3400" b="1" i="1" dirty="0">
                <a:solidFill>
                  <a:srgbClr val="205867"/>
                </a:solidFill>
                <a:latin typeface="Calibri"/>
                <a:ea typeface="Calibri"/>
                <a:cs typeface="Calibri"/>
                <a:sym typeface="Calibri"/>
              </a:rPr>
              <a:t>ACO VASCULAR - Resultados</a:t>
            </a:r>
            <a:endParaRPr sz="1800" dirty="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1"/>
          <p:cNvSpPr/>
          <p:nvPr/>
        </p:nvSpPr>
        <p:spPr>
          <a:xfrm>
            <a:off x="3432532" y="512072"/>
            <a:ext cx="5326935" cy="5632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400"/>
              <a:buFont typeface="Calibri"/>
              <a:buNone/>
            </a:pPr>
            <a:r>
              <a:rPr lang="pt-BR" sz="3400" b="1" i="1" dirty="0">
                <a:solidFill>
                  <a:srgbClr val="205867"/>
                </a:solidFill>
                <a:latin typeface="Calibri"/>
                <a:ea typeface="Calibri"/>
                <a:cs typeface="Calibri"/>
                <a:sym typeface="Calibri"/>
              </a:rPr>
              <a:t>ACO VASCULAR - Resultados</a:t>
            </a:r>
            <a:endParaRPr sz="1800" dirty="0">
              <a:solidFill>
                <a:schemeClr val="dk1"/>
              </a:solidFill>
              <a:latin typeface="Arial"/>
              <a:ea typeface="Arial"/>
              <a:cs typeface="Arial"/>
              <a:sym typeface="Arial"/>
            </a:endParaRPr>
          </a:p>
        </p:txBody>
      </p:sp>
      <p:pic>
        <p:nvPicPr>
          <p:cNvPr id="678" name="Google Shape;678;p81"/>
          <p:cNvPicPr preferRelativeResize="0"/>
          <p:nvPr/>
        </p:nvPicPr>
        <p:blipFill rotWithShape="1">
          <a:blip r:embed="rId3">
            <a:alphaModFix/>
          </a:blip>
          <a:srcRect/>
          <a:stretch/>
        </p:blipFill>
        <p:spPr>
          <a:xfrm>
            <a:off x="486670" y="1844327"/>
            <a:ext cx="6419097" cy="979698"/>
          </a:xfrm>
          <a:prstGeom prst="rect">
            <a:avLst/>
          </a:prstGeom>
          <a:noFill/>
          <a:ln>
            <a:noFill/>
          </a:ln>
        </p:spPr>
      </p:pic>
      <p:sp>
        <p:nvSpPr>
          <p:cNvPr id="679" name="Google Shape;679;p81"/>
          <p:cNvSpPr/>
          <p:nvPr/>
        </p:nvSpPr>
        <p:spPr>
          <a:xfrm>
            <a:off x="7297038" y="2291909"/>
            <a:ext cx="38459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pt-BR" sz="2400" b="1" i="1">
                <a:solidFill>
                  <a:schemeClr val="dk1"/>
                </a:solidFill>
                <a:latin typeface="Calibri"/>
                <a:ea typeface="Calibri"/>
                <a:cs typeface="Calibri"/>
                <a:sym typeface="Calibri"/>
              </a:rPr>
              <a:t>*Cirurgia por 10 mil usuários</a:t>
            </a:r>
            <a:endParaRPr sz="1800">
              <a:solidFill>
                <a:schemeClr val="dk1"/>
              </a:solidFill>
              <a:latin typeface="Arial"/>
              <a:ea typeface="Arial"/>
              <a:cs typeface="Arial"/>
              <a:sym typeface="Arial"/>
            </a:endParaRPr>
          </a:p>
        </p:txBody>
      </p:sp>
      <p:pic>
        <p:nvPicPr>
          <p:cNvPr id="680" name="Google Shape;680;p81"/>
          <p:cNvPicPr preferRelativeResize="0"/>
          <p:nvPr/>
        </p:nvPicPr>
        <p:blipFill rotWithShape="1">
          <a:blip r:embed="rId4">
            <a:alphaModFix/>
          </a:blip>
          <a:srcRect/>
          <a:stretch/>
        </p:blipFill>
        <p:spPr>
          <a:xfrm>
            <a:off x="4466492" y="3077308"/>
            <a:ext cx="7557186" cy="3679991"/>
          </a:xfrm>
          <a:prstGeom prst="rect">
            <a:avLst/>
          </a:prstGeom>
          <a:noFill/>
          <a:ln>
            <a:noFill/>
          </a:ln>
        </p:spPr>
      </p:pic>
      <p:sp>
        <p:nvSpPr>
          <p:cNvPr id="681" name="Google Shape;681;p81"/>
          <p:cNvSpPr/>
          <p:nvPr/>
        </p:nvSpPr>
        <p:spPr>
          <a:xfrm>
            <a:off x="880180" y="4541597"/>
            <a:ext cx="34515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pt-BR" sz="2400" b="1" i="1" dirty="0">
                <a:solidFill>
                  <a:schemeClr val="dk1"/>
                </a:solidFill>
                <a:latin typeface="Calibri"/>
                <a:ea typeface="Calibri"/>
                <a:cs typeface="Calibri"/>
                <a:sym typeface="Calibri"/>
              </a:rPr>
              <a:t>*Satisfação dos Pacientes</a:t>
            </a:r>
            <a:endParaRPr sz="2400" b="1" i="1"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txBox="1">
            <a:spLocks/>
          </p:cNvSpPr>
          <p:nvPr/>
        </p:nvSpPr>
        <p:spPr>
          <a:xfrm>
            <a:off x="2152650" y="304800"/>
            <a:ext cx="7886700" cy="497378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defRPr/>
            </a:pPr>
            <a:endParaRPr lang="pt-BR" sz="4900" dirty="0">
              <a:solidFill>
                <a:srgbClr val="002060"/>
              </a:solidFill>
              <a:latin typeface="Times" pitchFamily="2" charset="0"/>
            </a:endParaRPr>
          </a:p>
          <a:p>
            <a:pPr algn="ctr">
              <a:defRPr/>
            </a:pPr>
            <a:r>
              <a:rPr lang="pt-BR" sz="4900" dirty="0">
                <a:solidFill>
                  <a:srgbClr val="002060"/>
                </a:solidFill>
                <a:latin typeface="Times" pitchFamily="2" charset="0"/>
              </a:rPr>
              <a:t>Exemplos </a:t>
            </a:r>
          </a:p>
          <a:p>
            <a:pPr algn="ctr">
              <a:defRPr/>
            </a:pPr>
            <a:r>
              <a:rPr lang="pt-BR" sz="4900" dirty="0">
                <a:solidFill>
                  <a:srgbClr val="002060"/>
                </a:solidFill>
                <a:latin typeface="Times" pitchFamily="2" charset="0"/>
              </a:rPr>
              <a:t>de</a:t>
            </a:r>
          </a:p>
          <a:p>
            <a:pPr algn="ctr">
              <a:defRPr/>
            </a:pPr>
            <a:r>
              <a:rPr lang="pt-BR" sz="4900" b="1" i="1" dirty="0">
                <a:solidFill>
                  <a:srgbClr val="002060"/>
                </a:solidFill>
                <a:latin typeface="Times" pitchFamily="2" charset="0"/>
              </a:rPr>
              <a:t>Desfechos clínicos mensurados</a:t>
            </a:r>
          </a:p>
          <a:p>
            <a:pPr algn="ctr">
              <a:defRPr/>
            </a:pPr>
            <a:endParaRPr lang="pt-BR" sz="4100" b="1" i="1" dirty="0">
              <a:solidFill>
                <a:srgbClr val="002060"/>
              </a:solidFill>
              <a:latin typeface="Times" pitchFamily="2" charset="0"/>
            </a:endParaRPr>
          </a:p>
          <a:p>
            <a:pPr algn="ctr">
              <a:defRPr/>
            </a:pPr>
            <a:r>
              <a:rPr lang="pt-BR" sz="4100" b="1" i="1" dirty="0">
                <a:solidFill>
                  <a:srgbClr val="002060"/>
                </a:solidFill>
                <a:latin typeface="Times" pitchFamily="2" charset="0"/>
              </a:rPr>
              <a:t>(</a:t>
            </a:r>
            <a:r>
              <a:rPr lang="pt-BR" sz="4100" i="1" dirty="0">
                <a:solidFill>
                  <a:srgbClr val="002060"/>
                </a:solidFill>
                <a:latin typeface="Times" pitchFamily="2" charset="0"/>
              </a:rPr>
              <a:t>Doença venosa tratada com</a:t>
            </a:r>
          </a:p>
          <a:p>
            <a:pPr algn="ctr">
              <a:defRPr/>
            </a:pPr>
            <a:r>
              <a:rPr lang="pt-BR" sz="4100" i="1" dirty="0">
                <a:solidFill>
                  <a:srgbClr val="002060"/>
                </a:solidFill>
                <a:latin typeface="Times" pitchFamily="2" charset="0"/>
              </a:rPr>
              <a:t>Espuma densa </a:t>
            </a:r>
            <a:r>
              <a:rPr lang="pt-BR" sz="4100" i="1" dirty="0" err="1">
                <a:solidFill>
                  <a:srgbClr val="002060"/>
                </a:solidFill>
                <a:latin typeface="Times" pitchFamily="2" charset="0"/>
              </a:rPr>
              <a:t>ecoguiada</a:t>
            </a:r>
            <a:r>
              <a:rPr lang="pt-BR" sz="4100" b="1" i="1" dirty="0">
                <a:solidFill>
                  <a:srgbClr val="002060"/>
                </a:solidFill>
                <a:latin typeface="Times" pitchFamily="2" charset="0"/>
              </a:rPr>
              <a:t>)</a:t>
            </a:r>
          </a:p>
        </p:txBody>
      </p:sp>
      <p:pic>
        <p:nvPicPr>
          <p:cNvPr id="3" name="Imagem 2" descr="Uma imagem contendo garrafa, placa, foto, laranja&#10;&#10;Descrição gerada automaticamente">
            <a:extLst>
              <a:ext uri="{FF2B5EF4-FFF2-40B4-BE49-F238E27FC236}">
                <a16:creationId xmlns:a16="http://schemas.microsoft.com/office/drawing/2014/main" id="{1862C8BB-D53F-F941-BFA0-E31EB3E7D559}"/>
              </a:ext>
            </a:extLst>
          </p:cNvPr>
          <p:cNvPicPr>
            <a:picLocks noChangeAspect="1"/>
          </p:cNvPicPr>
          <p:nvPr/>
        </p:nvPicPr>
        <p:blipFill>
          <a:blip r:embed="rId2"/>
          <a:stretch>
            <a:fillRect/>
          </a:stretch>
        </p:blipFill>
        <p:spPr>
          <a:xfrm>
            <a:off x="8736726" y="5680735"/>
            <a:ext cx="1644231" cy="765993"/>
          </a:xfrm>
          <a:prstGeom prst="rect">
            <a:avLst/>
          </a:prstGeom>
        </p:spPr>
      </p:pic>
    </p:spTree>
    <p:extLst>
      <p:ext uri="{BB962C8B-B14F-4D97-AF65-F5344CB8AC3E}">
        <p14:creationId xmlns:p14="http://schemas.microsoft.com/office/powerpoint/2010/main" val="2536027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4"/>
          <p:cNvSpPr/>
          <p:nvPr/>
        </p:nvSpPr>
        <p:spPr>
          <a:xfrm>
            <a:off x="2178335" y="354206"/>
            <a:ext cx="8099826" cy="646290"/>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400"/>
              <a:buFont typeface="Calibri"/>
              <a:buNone/>
            </a:pPr>
            <a:r>
              <a:rPr lang="pt-BR" sz="4000" b="1" i="1" dirty="0" err="1">
                <a:solidFill>
                  <a:srgbClr val="205867"/>
                </a:solidFill>
                <a:latin typeface="Calibri"/>
                <a:ea typeface="Calibri"/>
                <a:cs typeface="Calibri"/>
                <a:sym typeface="Calibri"/>
              </a:rPr>
              <a:t>Venous</a:t>
            </a:r>
            <a:r>
              <a:rPr lang="pt-BR" sz="4000" b="1" i="1" dirty="0">
                <a:solidFill>
                  <a:srgbClr val="205867"/>
                </a:solidFill>
                <a:latin typeface="Calibri"/>
                <a:ea typeface="Calibri"/>
                <a:cs typeface="Calibri"/>
                <a:sym typeface="Calibri"/>
              </a:rPr>
              <a:t> </a:t>
            </a:r>
            <a:r>
              <a:rPr lang="pt-BR" sz="4000" b="1" i="1" dirty="0" err="1">
                <a:solidFill>
                  <a:srgbClr val="205867"/>
                </a:solidFill>
                <a:latin typeface="Calibri"/>
                <a:ea typeface="Calibri"/>
                <a:cs typeface="Calibri"/>
                <a:sym typeface="Calibri"/>
              </a:rPr>
              <a:t>Clinical</a:t>
            </a:r>
            <a:r>
              <a:rPr lang="pt-BR" sz="4000" b="1" i="1" dirty="0">
                <a:solidFill>
                  <a:srgbClr val="205867"/>
                </a:solidFill>
                <a:latin typeface="Calibri"/>
                <a:ea typeface="Calibri"/>
                <a:cs typeface="Calibri"/>
                <a:sym typeface="Calibri"/>
              </a:rPr>
              <a:t> </a:t>
            </a:r>
            <a:r>
              <a:rPr lang="pt-BR" sz="4000" b="1" i="1" dirty="0" err="1">
                <a:solidFill>
                  <a:srgbClr val="205867"/>
                </a:solidFill>
                <a:latin typeface="Calibri"/>
                <a:ea typeface="Calibri"/>
                <a:cs typeface="Calibri"/>
                <a:sym typeface="Calibri"/>
              </a:rPr>
              <a:t>Severity</a:t>
            </a:r>
            <a:r>
              <a:rPr lang="pt-BR" sz="4000" b="1" i="1" dirty="0">
                <a:solidFill>
                  <a:srgbClr val="205867"/>
                </a:solidFill>
                <a:latin typeface="Calibri"/>
                <a:ea typeface="Calibri"/>
                <a:cs typeface="Calibri"/>
                <a:sym typeface="Calibri"/>
              </a:rPr>
              <a:t> Score (VCSS</a:t>
            </a:r>
            <a:r>
              <a:rPr lang="pt-BR" sz="3400" b="1" i="1" dirty="0">
                <a:solidFill>
                  <a:srgbClr val="205867"/>
                </a:solidFill>
                <a:latin typeface="Calibri"/>
                <a:ea typeface="Calibri"/>
                <a:cs typeface="Calibri"/>
                <a:sym typeface="Calibri"/>
              </a:rPr>
              <a:t>)</a:t>
            </a:r>
            <a:endParaRPr sz="3400" b="1" i="1" dirty="0">
              <a:solidFill>
                <a:srgbClr val="205867"/>
              </a:solidFill>
              <a:latin typeface="Calibri"/>
              <a:ea typeface="Calibri"/>
              <a:cs typeface="Calibri"/>
              <a:sym typeface="Calibri"/>
            </a:endParaRPr>
          </a:p>
        </p:txBody>
      </p:sp>
      <p:pic>
        <p:nvPicPr>
          <p:cNvPr id="726" name="Google Shape;726;p84"/>
          <p:cNvPicPr preferRelativeResize="0"/>
          <p:nvPr/>
        </p:nvPicPr>
        <p:blipFill rotWithShape="1">
          <a:blip r:embed="rId3">
            <a:alphaModFix/>
          </a:blip>
          <a:srcRect/>
          <a:stretch/>
        </p:blipFill>
        <p:spPr>
          <a:xfrm>
            <a:off x="760836" y="1371600"/>
            <a:ext cx="10934825" cy="51321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85" descr="Interface gráfica do usuário&#10;&#10;Descrição gerada automaticamente"/>
          <p:cNvPicPr preferRelativeResize="0"/>
          <p:nvPr/>
        </p:nvPicPr>
        <p:blipFill rotWithShape="1">
          <a:blip r:embed="rId3">
            <a:alphaModFix/>
          </a:blip>
          <a:srcRect/>
          <a:stretch/>
        </p:blipFill>
        <p:spPr>
          <a:xfrm>
            <a:off x="1635369" y="1406769"/>
            <a:ext cx="9062349" cy="5342049"/>
          </a:xfrm>
          <a:prstGeom prst="rect">
            <a:avLst/>
          </a:prstGeom>
          <a:noFill/>
          <a:ln>
            <a:noFill/>
          </a:ln>
        </p:spPr>
      </p:pic>
      <p:sp>
        <p:nvSpPr>
          <p:cNvPr id="732" name="Google Shape;732;p85"/>
          <p:cNvSpPr/>
          <p:nvPr/>
        </p:nvSpPr>
        <p:spPr>
          <a:xfrm>
            <a:off x="3418884" y="433860"/>
            <a:ext cx="5354231" cy="5632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400"/>
              <a:buFont typeface="Calibri"/>
              <a:buNone/>
            </a:pPr>
            <a:r>
              <a:rPr lang="pt-BR" sz="3400" b="1" i="1" dirty="0">
                <a:solidFill>
                  <a:srgbClr val="205867"/>
                </a:solidFill>
                <a:latin typeface="Calibri"/>
                <a:ea typeface="Calibri"/>
                <a:cs typeface="Calibri"/>
                <a:sym typeface="Calibri"/>
              </a:rPr>
              <a:t>ACO VASCULAR - Resultados</a:t>
            </a:r>
            <a:endParaRPr sz="3400" b="1" i="1" dirty="0">
              <a:solidFill>
                <a:srgbClr val="20586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ntendo pessoa, no interior, homem, mesa&#10;&#10;Descrição gerada automaticamente">
            <a:extLst>
              <a:ext uri="{FF2B5EF4-FFF2-40B4-BE49-F238E27FC236}">
                <a16:creationId xmlns:a16="http://schemas.microsoft.com/office/drawing/2014/main" id="{B995C764-4DAC-D441-8FDB-5317A3B00DB3}"/>
              </a:ext>
            </a:extLst>
          </p:cNvPr>
          <p:cNvPicPr>
            <a:picLocks noChangeAspect="1"/>
          </p:cNvPicPr>
          <p:nvPr/>
        </p:nvPicPr>
        <p:blipFill>
          <a:blip r:embed="rId2"/>
          <a:stretch>
            <a:fillRect/>
          </a:stretch>
        </p:blipFill>
        <p:spPr>
          <a:xfrm rot="5400000">
            <a:off x="3304109" y="1974624"/>
            <a:ext cx="5163124" cy="2904258"/>
          </a:xfrm>
          <a:prstGeom prst="rect">
            <a:avLst/>
          </a:prstGeom>
          <a:ln>
            <a:noFill/>
          </a:ln>
          <a:effectLst>
            <a:outerShdw blurRad="190500" algn="tl" rotWithShape="0">
              <a:srgbClr val="000000">
                <a:alpha val="70000"/>
              </a:srgbClr>
            </a:outerShdw>
          </a:effectLst>
        </p:spPr>
      </p:pic>
      <p:pic>
        <p:nvPicPr>
          <p:cNvPr id="10" name="Imagem 9" descr="Uma imagem contendo pessoa, homem, mesa, cachorro&#10;&#10;Descrição gerada automaticamente">
            <a:extLst>
              <a:ext uri="{FF2B5EF4-FFF2-40B4-BE49-F238E27FC236}">
                <a16:creationId xmlns:a16="http://schemas.microsoft.com/office/drawing/2014/main" id="{B29EAA5F-3D45-384F-B018-BB491AB7E04E}"/>
              </a:ext>
            </a:extLst>
          </p:cNvPr>
          <p:cNvPicPr>
            <a:picLocks noChangeAspect="1"/>
          </p:cNvPicPr>
          <p:nvPr/>
        </p:nvPicPr>
        <p:blipFill>
          <a:blip r:embed="rId3"/>
          <a:stretch>
            <a:fillRect/>
          </a:stretch>
        </p:blipFill>
        <p:spPr>
          <a:xfrm>
            <a:off x="7498642" y="845191"/>
            <a:ext cx="2904257" cy="5163124"/>
          </a:xfrm>
          <a:prstGeom prst="rect">
            <a:avLst/>
          </a:prstGeom>
          <a:ln>
            <a:noFill/>
          </a:ln>
          <a:effectLst>
            <a:outerShdw blurRad="190500" algn="tl" rotWithShape="0">
              <a:srgbClr val="000000">
                <a:alpha val="70000"/>
              </a:srgbClr>
            </a:outerShdw>
          </a:effectLst>
        </p:spPr>
      </p:pic>
      <p:pic>
        <p:nvPicPr>
          <p:cNvPr id="12" name="Imagem 11" descr="Uma imagem contendo garrafa, placa, foto, laranja&#10;&#10;Descrição gerada automaticamente">
            <a:extLst>
              <a:ext uri="{FF2B5EF4-FFF2-40B4-BE49-F238E27FC236}">
                <a16:creationId xmlns:a16="http://schemas.microsoft.com/office/drawing/2014/main" id="{6C422E9A-8CFA-8342-983F-BA0E4216200B}"/>
              </a:ext>
            </a:extLst>
          </p:cNvPr>
          <p:cNvPicPr>
            <a:picLocks noChangeAspect="1"/>
          </p:cNvPicPr>
          <p:nvPr/>
        </p:nvPicPr>
        <p:blipFill>
          <a:blip r:embed="rId4"/>
          <a:stretch>
            <a:fillRect/>
          </a:stretch>
        </p:blipFill>
        <p:spPr>
          <a:xfrm>
            <a:off x="2178456" y="4540866"/>
            <a:ext cx="1644231" cy="765993"/>
          </a:xfrm>
          <a:prstGeom prst="rect">
            <a:avLst/>
          </a:prstGeom>
        </p:spPr>
      </p:pic>
      <p:graphicFrame>
        <p:nvGraphicFramePr>
          <p:cNvPr id="3" name="Tabela 2">
            <a:extLst>
              <a:ext uri="{FF2B5EF4-FFF2-40B4-BE49-F238E27FC236}">
                <a16:creationId xmlns:a16="http://schemas.microsoft.com/office/drawing/2014/main" id="{E8F9C43C-8A05-9A4F-A601-E622D489952B}"/>
              </a:ext>
            </a:extLst>
          </p:cNvPr>
          <p:cNvGraphicFramePr>
            <a:graphicFrameLocks noGrp="1"/>
          </p:cNvGraphicFramePr>
          <p:nvPr/>
        </p:nvGraphicFramePr>
        <p:xfrm>
          <a:off x="1862333" y="845192"/>
          <a:ext cx="2276476" cy="3183255"/>
        </p:xfrm>
        <a:graphic>
          <a:graphicData uri="http://schemas.openxmlformats.org/drawingml/2006/table">
            <a:tbl>
              <a:tblPr/>
              <a:tblGrid>
                <a:gridCol w="1036058">
                  <a:extLst>
                    <a:ext uri="{9D8B030D-6E8A-4147-A177-3AD203B41FA5}">
                      <a16:colId xmlns:a16="http://schemas.microsoft.com/office/drawing/2014/main" val="2574418626"/>
                    </a:ext>
                  </a:extLst>
                </a:gridCol>
                <a:gridCol w="620209">
                  <a:extLst>
                    <a:ext uri="{9D8B030D-6E8A-4147-A177-3AD203B41FA5}">
                      <a16:colId xmlns:a16="http://schemas.microsoft.com/office/drawing/2014/main" val="3138228196"/>
                    </a:ext>
                  </a:extLst>
                </a:gridCol>
                <a:gridCol w="620209">
                  <a:extLst>
                    <a:ext uri="{9D8B030D-6E8A-4147-A177-3AD203B41FA5}">
                      <a16:colId xmlns:a16="http://schemas.microsoft.com/office/drawing/2014/main" val="3142906509"/>
                    </a:ext>
                  </a:extLst>
                </a:gridCol>
              </a:tblGrid>
              <a:tr h="215900">
                <a:tc>
                  <a:txBody>
                    <a:bodyPr/>
                    <a:lstStyle/>
                    <a:p>
                      <a:pPr algn="ctr" fontAlgn="b"/>
                      <a:r>
                        <a:rPr lang="pt-BR" sz="1200" b="1" i="0" u="none" strike="noStrike">
                          <a:solidFill>
                            <a:srgbClr val="000000"/>
                          </a:solidFill>
                          <a:effectLst/>
                          <a:latin typeface="Calibri" panose="020F0502020204030204" pitchFamily="34" charset="0"/>
                        </a:rPr>
                        <a:t>VCSS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pt-BR" sz="1200" b="1" i="0" u="none" strike="noStrike">
                          <a:solidFill>
                            <a:srgbClr val="000000"/>
                          </a:solidFill>
                          <a:effectLst/>
                          <a:latin typeface="Calibri" panose="020F0502020204030204" pitchFamily="34" charset="0"/>
                        </a:rPr>
                        <a:t>Pré</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pt-BR" sz="1200" b="1" i="0" u="none" strike="noStrike">
                          <a:solidFill>
                            <a:srgbClr val="000000"/>
                          </a:solidFill>
                          <a:effectLst/>
                          <a:latin typeface="Calibri" panose="020F0502020204030204" pitchFamily="34" charset="0"/>
                        </a:rPr>
                        <a:t>Pós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176023849"/>
                  </a:ext>
                </a:extLst>
              </a:tr>
              <a:tr h="203200">
                <a:tc>
                  <a:txBody>
                    <a:bodyPr/>
                    <a:lstStyle/>
                    <a:p>
                      <a:pPr algn="l" fontAlgn="b"/>
                      <a:r>
                        <a:rPr lang="pt-BR" sz="1200" b="1" i="0" u="none" strike="noStrike">
                          <a:solidFill>
                            <a:srgbClr val="000000"/>
                          </a:solidFill>
                          <a:effectLst/>
                          <a:latin typeface="Calibri" panose="020F0502020204030204" pitchFamily="34" charset="0"/>
                        </a:rPr>
                        <a:t>Dor</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78589688"/>
                  </a:ext>
                </a:extLst>
              </a:tr>
              <a:tr h="203200">
                <a:tc>
                  <a:txBody>
                    <a:bodyPr/>
                    <a:lstStyle/>
                    <a:p>
                      <a:pPr algn="l" fontAlgn="b"/>
                      <a:r>
                        <a:rPr lang="pt-BR" sz="1200" b="1" i="0" u="none" strike="noStrike">
                          <a:solidFill>
                            <a:srgbClr val="000000"/>
                          </a:solidFill>
                          <a:effectLst/>
                          <a:latin typeface="Calibri" panose="020F0502020204030204" pitchFamily="34" charset="0"/>
                        </a:rPr>
                        <a:t>Varizes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27533790"/>
                  </a:ext>
                </a:extLst>
              </a:tr>
              <a:tr h="203200">
                <a:tc>
                  <a:txBody>
                    <a:bodyPr/>
                    <a:lstStyle/>
                    <a:p>
                      <a:pPr algn="l" fontAlgn="b"/>
                      <a:r>
                        <a:rPr lang="pt-BR" sz="1200" b="1" i="0" u="none" strike="noStrike">
                          <a:solidFill>
                            <a:srgbClr val="000000"/>
                          </a:solidFill>
                          <a:effectLst/>
                          <a:latin typeface="Calibri" panose="020F0502020204030204" pitchFamily="34" charset="0"/>
                        </a:rPr>
                        <a:t>Edema</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69693257"/>
                  </a:ext>
                </a:extLst>
              </a:tr>
              <a:tr h="203200">
                <a:tc>
                  <a:txBody>
                    <a:bodyPr/>
                    <a:lstStyle/>
                    <a:p>
                      <a:pPr algn="l" fontAlgn="b"/>
                      <a:r>
                        <a:rPr lang="pt-BR" sz="1200" b="1" i="0" u="none" strike="noStrike">
                          <a:solidFill>
                            <a:srgbClr val="000000"/>
                          </a:solidFill>
                          <a:effectLst/>
                          <a:latin typeface="Calibri" panose="020F0502020204030204" pitchFamily="34" charset="0"/>
                        </a:rPr>
                        <a:t>Pigmentação</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dirty="0">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5349429"/>
                  </a:ext>
                </a:extLst>
              </a:tr>
              <a:tr h="203200">
                <a:tc>
                  <a:txBody>
                    <a:bodyPr/>
                    <a:lstStyle/>
                    <a:p>
                      <a:pPr algn="l" fontAlgn="b"/>
                      <a:r>
                        <a:rPr lang="pt-BR" sz="1200" b="1" i="0" u="none" strike="noStrike">
                          <a:solidFill>
                            <a:srgbClr val="000000"/>
                          </a:solidFill>
                          <a:effectLst/>
                          <a:latin typeface="Calibri" panose="020F0502020204030204" pitchFamily="34" charset="0"/>
                        </a:rPr>
                        <a:t>Inflamação</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34868946"/>
                  </a:ext>
                </a:extLst>
              </a:tr>
              <a:tr h="203200">
                <a:tc>
                  <a:txBody>
                    <a:bodyPr/>
                    <a:lstStyle/>
                    <a:p>
                      <a:pPr algn="l" fontAlgn="b"/>
                      <a:r>
                        <a:rPr lang="pt-BR" sz="1200" b="1" i="0" u="none" strike="noStrike">
                          <a:solidFill>
                            <a:srgbClr val="000000"/>
                          </a:solidFill>
                          <a:effectLst/>
                          <a:latin typeface="Calibri" panose="020F0502020204030204" pitchFamily="34" charset="0"/>
                        </a:rPr>
                        <a:t>Induração</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36688748"/>
                  </a:ext>
                </a:extLst>
              </a:tr>
              <a:tr h="203200">
                <a:tc>
                  <a:txBody>
                    <a:bodyPr/>
                    <a:lstStyle/>
                    <a:p>
                      <a:pPr algn="l" fontAlgn="b"/>
                      <a:r>
                        <a:rPr lang="pt-BR" sz="1200" b="1" i="0" u="none" strike="noStrike">
                          <a:solidFill>
                            <a:srgbClr val="000000"/>
                          </a:solidFill>
                          <a:effectLst/>
                          <a:latin typeface="Calibri" panose="020F0502020204030204" pitchFamily="34" charset="0"/>
                        </a:rPr>
                        <a:t>Número de úlceras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32998458"/>
                  </a:ext>
                </a:extLst>
              </a:tr>
              <a:tr h="203200">
                <a:tc>
                  <a:txBody>
                    <a:bodyPr/>
                    <a:lstStyle/>
                    <a:p>
                      <a:pPr algn="l" fontAlgn="b"/>
                      <a:r>
                        <a:rPr lang="pt-BR" sz="1200" b="1" i="0" u="none" strike="noStrike">
                          <a:solidFill>
                            <a:srgbClr val="000000"/>
                          </a:solidFill>
                          <a:effectLst/>
                          <a:latin typeface="Calibri" panose="020F0502020204030204" pitchFamily="34" charset="0"/>
                        </a:rPr>
                        <a:t>Duração úlceras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62430228"/>
                  </a:ext>
                </a:extLst>
              </a:tr>
              <a:tr h="203200">
                <a:tc>
                  <a:txBody>
                    <a:bodyPr/>
                    <a:lstStyle/>
                    <a:p>
                      <a:pPr algn="l" fontAlgn="b"/>
                      <a:r>
                        <a:rPr lang="pt-BR" sz="1200" b="1" i="0" u="none" strike="noStrike">
                          <a:solidFill>
                            <a:srgbClr val="000000"/>
                          </a:solidFill>
                          <a:effectLst/>
                          <a:latin typeface="Calibri" panose="020F0502020204030204" pitchFamily="34" charset="0"/>
                        </a:rPr>
                        <a:t>Diâmetro úlceras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02084843"/>
                  </a:ext>
                </a:extLst>
              </a:tr>
              <a:tr h="215900">
                <a:tc>
                  <a:txBody>
                    <a:bodyPr/>
                    <a:lstStyle/>
                    <a:p>
                      <a:pPr algn="l" fontAlgn="b"/>
                      <a:r>
                        <a:rPr lang="pt-BR" sz="1200" b="1" i="0" u="none" strike="noStrike">
                          <a:solidFill>
                            <a:srgbClr val="000000"/>
                          </a:solidFill>
                          <a:effectLst/>
                          <a:latin typeface="Calibri" panose="020F0502020204030204" pitchFamily="34" charset="0"/>
                        </a:rPr>
                        <a:t>Terapia compressiva</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7213294"/>
                  </a:ext>
                </a:extLst>
              </a:tr>
              <a:tr h="203200">
                <a:tc>
                  <a:txBody>
                    <a:bodyPr/>
                    <a:lstStyle/>
                    <a:p>
                      <a:pPr algn="ctr" fontAlgn="b"/>
                      <a:r>
                        <a:rPr lang="pt-BR" sz="1200" b="0" i="0" u="none" strike="noStrike">
                          <a:solidFill>
                            <a:srgbClr val="000000"/>
                          </a:solidFill>
                          <a:effectLst/>
                          <a:latin typeface="Calibri" panose="020F0502020204030204" pitchFamily="34" charset="0"/>
                        </a:rPr>
                        <a:t>Redução VCSS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rowSpan="2">
                  <a:txBody>
                    <a:bodyPr/>
                    <a:lstStyle/>
                    <a:p>
                      <a:pPr algn="ctr" fontAlgn="ctr"/>
                      <a:r>
                        <a:rPr lang="pt-BR" sz="1200" b="1" i="0" u="none" strike="noStrike">
                          <a:solidFill>
                            <a:srgbClr val="000000"/>
                          </a:solidFill>
                          <a:effectLst/>
                          <a:latin typeface="Calibri" panose="020F0502020204030204" pitchFamily="34" charset="0"/>
                        </a:rPr>
                        <a:t>7</a:t>
                      </a: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pt-BR" sz="1200" b="1" i="0" u="none" strike="noStrike">
                          <a:solidFill>
                            <a:srgbClr val="000000"/>
                          </a:solidFill>
                          <a:effectLst/>
                          <a:latin typeface="Calibri" panose="020F0502020204030204" pitchFamily="34" charset="0"/>
                        </a:rPr>
                        <a:t>2</a:t>
                      </a: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23149471"/>
                  </a:ext>
                </a:extLst>
              </a:tr>
              <a:tr h="215900">
                <a:tc>
                  <a:txBody>
                    <a:bodyPr/>
                    <a:lstStyle/>
                    <a:p>
                      <a:pPr algn="ctr" fontAlgn="b"/>
                      <a:r>
                        <a:rPr lang="pt-BR" sz="1200" b="1" i="0" u="none" strike="noStrike" dirty="0">
                          <a:solidFill>
                            <a:srgbClr val="FF0000"/>
                          </a:solidFill>
                          <a:effectLst/>
                          <a:latin typeface="Calibri" panose="020F0502020204030204" pitchFamily="34" charset="0"/>
                        </a:rPr>
                        <a:t>71%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val="1028925108"/>
                  </a:ext>
                </a:extLst>
              </a:tr>
            </a:tbl>
          </a:graphicData>
        </a:graphic>
      </p:graphicFrame>
    </p:spTree>
    <p:extLst>
      <p:ext uri="{BB962C8B-B14F-4D97-AF65-F5344CB8AC3E}">
        <p14:creationId xmlns:p14="http://schemas.microsoft.com/office/powerpoint/2010/main" val="1539403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no interior, pessoa, homem, gato&#10;&#10;Descrição gerada automaticamente">
            <a:extLst>
              <a:ext uri="{FF2B5EF4-FFF2-40B4-BE49-F238E27FC236}">
                <a16:creationId xmlns:a16="http://schemas.microsoft.com/office/drawing/2014/main" id="{E2A5C25C-AACB-BF44-B083-B2CA589DCD59}"/>
              </a:ext>
            </a:extLst>
          </p:cNvPr>
          <p:cNvPicPr>
            <a:picLocks noChangeAspect="1"/>
          </p:cNvPicPr>
          <p:nvPr/>
        </p:nvPicPr>
        <p:blipFill rotWithShape="1">
          <a:blip r:embed="rId3"/>
          <a:srcRect t="10176"/>
          <a:stretch/>
        </p:blipFill>
        <p:spPr>
          <a:xfrm>
            <a:off x="7232794" y="1993112"/>
            <a:ext cx="3197113" cy="2871776"/>
          </a:xfrm>
          <a:prstGeom prst="rect">
            <a:avLst/>
          </a:prstGeom>
          <a:ln>
            <a:noFill/>
          </a:ln>
          <a:effectLst>
            <a:outerShdw blurRad="190500" algn="tl" rotWithShape="0">
              <a:srgbClr val="000000">
                <a:alpha val="70000"/>
              </a:srgbClr>
            </a:outerShdw>
          </a:effectLst>
        </p:spPr>
      </p:pic>
      <p:pic>
        <p:nvPicPr>
          <p:cNvPr id="9" name="Imagem 8" descr="Uma imagem contendo no interior, mesa, homem, segurando&#10;&#10;Descrição gerada automaticamente">
            <a:extLst>
              <a:ext uri="{FF2B5EF4-FFF2-40B4-BE49-F238E27FC236}">
                <a16:creationId xmlns:a16="http://schemas.microsoft.com/office/drawing/2014/main" id="{09E8DC2E-E8DA-8948-9A6D-0475186EA32C}"/>
              </a:ext>
            </a:extLst>
          </p:cNvPr>
          <p:cNvPicPr>
            <a:picLocks noChangeAspect="1"/>
          </p:cNvPicPr>
          <p:nvPr/>
        </p:nvPicPr>
        <p:blipFill>
          <a:blip r:embed="rId4"/>
          <a:stretch>
            <a:fillRect/>
          </a:stretch>
        </p:blipFill>
        <p:spPr>
          <a:xfrm>
            <a:off x="4280308" y="348227"/>
            <a:ext cx="2757320" cy="2757320"/>
          </a:xfrm>
          <a:prstGeom prst="rect">
            <a:avLst/>
          </a:prstGeom>
          <a:ln>
            <a:noFill/>
          </a:ln>
          <a:effectLst>
            <a:outerShdw blurRad="190500" algn="tl" rotWithShape="0">
              <a:srgbClr val="000000">
                <a:alpha val="70000"/>
              </a:srgbClr>
            </a:outerShdw>
          </a:effectLst>
        </p:spPr>
      </p:pic>
      <p:pic>
        <p:nvPicPr>
          <p:cNvPr id="10" name="Imagem 9">
            <a:extLst>
              <a:ext uri="{FF2B5EF4-FFF2-40B4-BE49-F238E27FC236}">
                <a16:creationId xmlns:a16="http://schemas.microsoft.com/office/drawing/2014/main" id="{3B2B1C55-CE52-7949-902E-C8D6553A9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308" y="3863289"/>
            <a:ext cx="2757320" cy="2757320"/>
          </a:xfrm>
          <a:prstGeom prst="rect">
            <a:avLst/>
          </a:prstGeom>
          <a:ln>
            <a:noFill/>
          </a:ln>
          <a:effectLst>
            <a:outerShdw blurRad="190500" algn="tl" rotWithShape="0">
              <a:srgbClr val="000000">
                <a:alpha val="70000"/>
              </a:srgbClr>
            </a:outerShdw>
          </a:effectLst>
        </p:spPr>
      </p:pic>
      <p:pic>
        <p:nvPicPr>
          <p:cNvPr id="7" name="Imagem 6" descr="Uma imagem contendo garrafa, placa, foto, laranja&#10;&#10;Descrição gerada automaticamente">
            <a:extLst>
              <a:ext uri="{FF2B5EF4-FFF2-40B4-BE49-F238E27FC236}">
                <a16:creationId xmlns:a16="http://schemas.microsoft.com/office/drawing/2014/main" id="{4D19A3B3-CCC7-D64B-B897-26E3566D9411}"/>
              </a:ext>
            </a:extLst>
          </p:cNvPr>
          <p:cNvPicPr>
            <a:picLocks noChangeAspect="1"/>
          </p:cNvPicPr>
          <p:nvPr/>
        </p:nvPicPr>
        <p:blipFill>
          <a:blip r:embed="rId6"/>
          <a:stretch>
            <a:fillRect/>
          </a:stretch>
        </p:blipFill>
        <p:spPr>
          <a:xfrm>
            <a:off x="2062031" y="5242324"/>
            <a:ext cx="1644231" cy="765993"/>
          </a:xfrm>
          <a:prstGeom prst="rect">
            <a:avLst/>
          </a:prstGeom>
        </p:spPr>
      </p:pic>
      <p:graphicFrame>
        <p:nvGraphicFramePr>
          <p:cNvPr id="4" name="Tabela 3">
            <a:extLst>
              <a:ext uri="{FF2B5EF4-FFF2-40B4-BE49-F238E27FC236}">
                <a16:creationId xmlns:a16="http://schemas.microsoft.com/office/drawing/2014/main" id="{80BD1FEB-C59C-954F-ACB6-C4700FDC2CF8}"/>
              </a:ext>
            </a:extLst>
          </p:cNvPr>
          <p:cNvGraphicFramePr>
            <a:graphicFrameLocks noGrp="1"/>
          </p:cNvGraphicFramePr>
          <p:nvPr/>
        </p:nvGraphicFramePr>
        <p:xfrm>
          <a:off x="1762094" y="1183590"/>
          <a:ext cx="2276476" cy="3183255"/>
        </p:xfrm>
        <a:graphic>
          <a:graphicData uri="http://schemas.openxmlformats.org/drawingml/2006/table">
            <a:tbl>
              <a:tblPr/>
              <a:tblGrid>
                <a:gridCol w="1036058">
                  <a:extLst>
                    <a:ext uri="{9D8B030D-6E8A-4147-A177-3AD203B41FA5}">
                      <a16:colId xmlns:a16="http://schemas.microsoft.com/office/drawing/2014/main" val="2189349354"/>
                    </a:ext>
                  </a:extLst>
                </a:gridCol>
                <a:gridCol w="620209">
                  <a:extLst>
                    <a:ext uri="{9D8B030D-6E8A-4147-A177-3AD203B41FA5}">
                      <a16:colId xmlns:a16="http://schemas.microsoft.com/office/drawing/2014/main" val="2475582315"/>
                    </a:ext>
                  </a:extLst>
                </a:gridCol>
                <a:gridCol w="620209">
                  <a:extLst>
                    <a:ext uri="{9D8B030D-6E8A-4147-A177-3AD203B41FA5}">
                      <a16:colId xmlns:a16="http://schemas.microsoft.com/office/drawing/2014/main" val="3882169643"/>
                    </a:ext>
                  </a:extLst>
                </a:gridCol>
              </a:tblGrid>
              <a:tr h="215900">
                <a:tc>
                  <a:txBody>
                    <a:bodyPr/>
                    <a:lstStyle/>
                    <a:p>
                      <a:pPr algn="ctr" fontAlgn="b"/>
                      <a:r>
                        <a:rPr lang="pt-BR" sz="1200" b="1" i="0" u="none" strike="noStrike">
                          <a:solidFill>
                            <a:srgbClr val="000000"/>
                          </a:solidFill>
                          <a:effectLst/>
                          <a:latin typeface="Calibri" panose="020F0502020204030204" pitchFamily="34" charset="0"/>
                        </a:rPr>
                        <a:t>VCSS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pt-BR" sz="1200" b="1" i="0" u="none" strike="noStrike">
                          <a:solidFill>
                            <a:srgbClr val="000000"/>
                          </a:solidFill>
                          <a:effectLst/>
                          <a:latin typeface="Calibri" panose="020F0502020204030204" pitchFamily="34" charset="0"/>
                        </a:rPr>
                        <a:t>Pré</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pt-BR" sz="1200" b="1" i="0" u="none" strike="noStrike">
                          <a:solidFill>
                            <a:srgbClr val="000000"/>
                          </a:solidFill>
                          <a:effectLst/>
                          <a:latin typeface="Calibri" panose="020F0502020204030204" pitchFamily="34" charset="0"/>
                        </a:rPr>
                        <a:t>Pós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996560599"/>
                  </a:ext>
                </a:extLst>
              </a:tr>
              <a:tr h="203200">
                <a:tc>
                  <a:txBody>
                    <a:bodyPr/>
                    <a:lstStyle/>
                    <a:p>
                      <a:pPr algn="l" fontAlgn="b"/>
                      <a:r>
                        <a:rPr lang="pt-BR" sz="1200" b="1" i="0" u="none" strike="noStrike">
                          <a:solidFill>
                            <a:srgbClr val="000000"/>
                          </a:solidFill>
                          <a:effectLst/>
                          <a:latin typeface="Calibri" panose="020F0502020204030204" pitchFamily="34" charset="0"/>
                        </a:rPr>
                        <a:t>Dor</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719841"/>
                  </a:ext>
                </a:extLst>
              </a:tr>
              <a:tr h="203200">
                <a:tc>
                  <a:txBody>
                    <a:bodyPr/>
                    <a:lstStyle/>
                    <a:p>
                      <a:pPr algn="l" fontAlgn="b"/>
                      <a:r>
                        <a:rPr lang="pt-BR" sz="1200" b="1" i="0" u="none" strike="noStrike">
                          <a:solidFill>
                            <a:srgbClr val="000000"/>
                          </a:solidFill>
                          <a:effectLst/>
                          <a:latin typeface="Calibri" panose="020F0502020204030204" pitchFamily="34" charset="0"/>
                        </a:rPr>
                        <a:t>Varizes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5596501"/>
                  </a:ext>
                </a:extLst>
              </a:tr>
              <a:tr h="203200">
                <a:tc>
                  <a:txBody>
                    <a:bodyPr/>
                    <a:lstStyle/>
                    <a:p>
                      <a:pPr algn="l" fontAlgn="b"/>
                      <a:r>
                        <a:rPr lang="pt-BR" sz="1200" b="1" i="0" u="none" strike="noStrike">
                          <a:solidFill>
                            <a:srgbClr val="000000"/>
                          </a:solidFill>
                          <a:effectLst/>
                          <a:latin typeface="Calibri" panose="020F0502020204030204" pitchFamily="34" charset="0"/>
                        </a:rPr>
                        <a:t>Edema</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48610828"/>
                  </a:ext>
                </a:extLst>
              </a:tr>
              <a:tr h="203200">
                <a:tc>
                  <a:txBody>
                    <a:bodyPr/>
                    <a:lstStyle/>
                    <a:p>
                      <a:pPr algn="l" fontAlgn="b"/>
                      <a:r>
                        <a:rPr lang="pt-BR" sz="1200" b="1" i="0" u="none" strike="noStrike">
                          <a:solidFill>
                            <a:srgbClr val="000000"/>
                          </a:solidFill>
                          <a:effectLst/>
                          <a:latin typeface="Calibri" panose="020F0502020204030204" pitchFamily="34" charset="0"/>
                        </a:rPr>
                        <a:t>Pigmentação</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2</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13020104"/>
                  </a:ext>
                </a:extLst>
              </a:tr>
              <a:tr h="203200">
                <a:tc>
                  <a:txBody>
                    <a:bodyPr/>
                    <a:lstStyle/>
                    <a:p>
                      <a:pPr algn="l" fontAlgn="b"/>
                      <a:r>
                        <a:rPr lang="pt-BR" sz="1200" b="1" i="0" u="none" strike="noStrike">
                          <a:solidFill>
                            <a:srgbClr val="000000"/>
                          </a:solidFill>
                          <a:effectLst/>
                          <a:latin typeface="Calibri" panose="020F0502020204030204" pitchFamily="34" charset="0"/>
                        </a:rPr>
                        <a:t>Inflamação</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13696525"/>
                  </a:ext>
                </a:extLst>
              </a:tr>
              <a:tr h="203200">
                <a:tc>
                  <a:txBody>
                    <a:bodyPr/>
                    <a:lstStyle/>
                    <a:p>
                      <a:pPr algn="l" fontAlgn="b"/>
                      <a:r>
                        <a:rPr lang="pt-BR" sz="1200" b="1" i="0" u="none" strike="noStrike">
                          <a:solidFill>
                            <a:srgbClr val="000000"/>
                          </a:solidFill>
                          <a:effectLst/>
                          <a:latin typeface="Calibri" panose="020F0502020204030204" pitchFamily="34" charset="0"/>
                        </a:rPr>
                        <a:t>Induração</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1832543"/>
                  </a:ext>
                </a:extLst>
              </a:tr>
              <a:tr h="203200">
                <a:tc>
                  <a:txBody>
                    <a:bodyPr/>
                    <a:lstStyle/>
                    <a:p>
                      <a:pPr algn="l" fontAlgn="b"/>
                      <a:r>
                        <a:rPr lang="pt-BR" sz="1200" b="1" i="0" u="none" strike="noStrike">
                          <a:solidFill>
                            <a:srgbClr val="000000"/>
                          </a:solidFill>
                          <a:effectLst/>
                          <a:latin typeface="Calibri" panose="020F0502020204030204" pitchFamily="34" charset="0"/>
                        </a:rPr>
                        <a:t>Número de úlceras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81184107"/>
                  </a:ext>
                </a:extLst>
              </a:tr>
              <a:tr h="203200">
                <a:tc>
                  <a:txBody>
                    <a:bodyPr/>
                    <a:lstStyle/>
                    <a:p>
                      <a:pPr algn="l" fontAlgn="b"/>
                      <a:r>
                        <a:rPr lang="pt-BR" sz="1200" b="1" i="0" u="none" strike="noStrike">
                          <a:solidFill>
                            <a:srgbClr val="000000"/>
                          </a:solidFill>
                          <a:effectLst/>
                          <a:latin typeface="Calibri" panose="020F0502020204030204" pitchFamily="34" charset="0"/>
                        </a:rPr>
                        <a:t>Duração úlceras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76326867"/>
                  </a:ext>
                </a:extLst>
              </a:tr>
              <a:tr h="203200">
                <a:tc>
                  <a:txBody>
                    <a:bodyPr/>
                    <a:lstStyle/>
                    <a:p>
                      <a:pPr algn="l" fontAlgn="b"/>
                      <a:r>
                        <a:rPr lang="pt-BR" sz="1200" b="1" i="0" u="none" strike="noStrike">
                          <a:solidFill>
                            <a:srgbClr val="000000"/>
                          </a:solidFill>
                          <a:effectLst/>
                          <a:latin typeface="Calibri" panose="020F0502020204030204" pitchFamily="34" charset="0"/>
                        </a:rPr>
                        <a:t>Diâmetro úlceras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200" b="0" i="0" u="none" strike="noStrike">
                          <a:solidFill>
                            <a:srgbClr val="000000"/>
                          </a:solidFill>
                          <a:effectLst/>
                          <a:latin typeface="Calibri" panose="020F0502020204030204" pitchFamily="34" charset="0"/>
                        </a:rPr>
                        <a:t>0</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27808182"/>
                  </a:ext>
                </a:extLst>
              </a:tr>
              <a:tr h="215900">
                <a:tc>
                  <a:txBody>
                    <a:bodyPr/>
                    <a:lstStyle/>
                    <a:p>
                      <a:pPr algn="l" fontAlgn="b"/>
                      <a:r>
                        <a:rPr lang="pt-BR" sz="1200" b="1" i="0" u="none" strike="noStrike">
                          <a:solidFill>
                            <a:srgbClr val="000000"/>
                          </a:solidFill>
                          <a:effectLst/>
                          <a:latin typeface="Calibri" panose="020F0502020204030204" pitchFamily="34" charset="0"/>
                        </a:rPr>
                        <a:t>Terapia compressiva</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pt-BR" sz="1200" b="0" i="0" u="none" strike="noStrike">
                          <a:solidFill>
                            <a:srgbClr val="000000"/>
                          </a:solidFill>
                          <a:effectLst/>
                          <a:latin typeface="Calibri" panose="020F0502020204030204" pitchFamily="34" charset="0"/>
                        </a:rPr>
                        <a:t>3</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pt-BR" sz="1200" b="0" i="0" u="none" strike="noStrike">
                          <a:solidFill>
                            <a:srgbClr val="000000"/>
                          </a:solidFill>
                          <a:effectLst/>
                          <a:latin typeface="Calibri" panose="020F0502020204030204" pitchFamily="34" charset="0"/>
                        </a:rPr>
                        <a:t>1</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79292"/>
                  </a:ext>
                </a:extLst>
              </a:tr>
              <a:tr h="203200">
                <a:tc>
                  <a:txBody>
                    <a:bodyPr/>
                    <a:lstStyle/>
                    <a:p>
                      <a:pPr algn="ctr" fontAlgn="b"/>
                      <a:r>
                        <a:rPr lang="pt-BR" sz="1200" b="0" i="0" u="none" strike="noStrike">
                          <a:solidFill>
                            <a:srgbClr val="000000"/>
                          </a:solidFill>
                          <a:effectLst/>
                          <a:latin typeface="Calibri" panose="020F0502020204030204" pitchFamily="34" charset="0"/>
                        </a:rPr>
                        <a:t>Redução VCSS</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1F2"/>
                    </a:solidFill>
                  </a:tcPr>
                </a:tc>
                <a:tc rowSpan="2">
                  <a:txBody>
                    <a:bodyPr/>
                    <a:lstStyle/>
                    <a:p>
                      <a:pPr algn="ctr" fontAlgn="ctr"/>
                      <a:r>
                        <a:rPr lang="pt-BR" sz="1200" b="1" i="0" u="none" strike="noStrike">
                          <a:solidFill>
                            <a:srgbClr val="000000"/>
                          </a:solidFill>
                          <a:effectLst/>
                          <a:latin typeface="Calibri" panose="020F0502020204030204" pitchFamily="34" charset="0"/>
                        </a:rPr>
                        <a:t>27</a:t>
                      </a: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2">
                  <a:txBody>
                    <a:bodyPr/>
                    <a:lstStyle/>
                    <a:p>
                      <a:pPr algn="ctr" fontAlgn="ctr"/>
                      <a:r>
                        <a:rPr lang="pt-BR" sz="1200" b="1" i="0" u="none" strike="noStrike">
                          <a:solidFill>
                            <a:srgbClr val="000000"/>
                          </a:solidFill>
                          <a:effectLst/>
                          <a:latin typeface="Calibri" panose="020F0502020204030204" pitchFamily="34" charset="0"/>
                        </a:rPr>
                        <a:t>3</a:t>
                      </a: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10599115"/>
                  </a:ext>
                </a:extLst>
              </a:tr>
              <a:tr h="215900">
                <a:tc>
                  <a:txBody>
                    <a:bodyPr/>
                    <a:lstStyle/>
                    <a:p>
                      <a:pPr algn="ctr" fontAlgn="b"/>
                      <a:r>
                        <a:rPr lang="pt-BR" sz="1200" b="1" i="0" u="none" strike="noStrike" dirty="0">
                          <a:solidFill>
                            <a:srgbClr val="FF0000"/>
                          </a:solidFill>
                          <a:effectLst/>
                          <a:latin typeface="Calibri" panose="020F0502020204030204" pitchFamily="34" charset="0"/>
                        </a:rPr>
                        <a:t>89%</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val="2984374988"/>
                  </a:ext>
                </a:extLst>
              </a:tr>
            </a:tbl>
          </a:graphicData>
        </a:graphic>
      </p:graphicFrame>
      <p:pic>
        <p:nvPicPr>
          <p:cNvPr id="8" name="Picture 2" descr="C:\Users\jose\Documents\Curaativa_servicos_medicos\Logomarcas\curaativa_logofundotransp_PB-fundoescuro.png">
            <a:extLst>
              <a:ext uri="{FF2B5EF4-FFF2-40B4-BE49-F238E27FC236}">
                <a16:creationId xmlns:a16="http://schemas.microsoft.com/office/drawing/2014/main" id="{A68EC7A1-969B-C449-8CCA-33DA50B2EA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9368" y="2013720"/>
            <a:ext cx="877781" cy="6297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72502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4D6C3B-6F94-8042-AB02-8923C5E60825}"/>
              </a:ext>
            </a:extLst>
          </p:cNvPr>
          <p:cNvSpPr>
            <a:spLocks noGrp="1"/>
          </p:cNvSpPr>
          <p:nvPr>
            <p:ph type="title"/>
          </p:nvPr>
        </p:nvSpPr>
        <p:spPr>
          <a:xfrm>
            <a:off x="913775" y="19291"/>
            <a:ext cx="10364451" cy="1002685"/>
          </a:xfrm>
        </p:spPr>
        <p:txBody>
          <a:bodyPr/>
          <a:lstStyle/>
          <a:p>
            <a:r>
              <a:rPr lang="pt-BR" dirty="0" err="1"/>
              <a:t>Contract</a:t>
            </a:r>
            <a:r>
              <a:rPr lang="pt-BR" dirty="0"/>
              <a:t> Overview</a:t>
            </a:r>
          </a:p>
        </p:txBody>
      </p:sp>
      <p:sp>
        <p:nvSpPr>
          <p:cNvPr id="4" name="Espaço Reservado para Número de Slide 3">
            <a:extLst>
              <a:ext uri="{FF2B5EF4-FFF2-40B4-BE49-F238E27FC236}">
                <a16:creationId xmlns:a16="http://schemas.microsoft.com/office/drawing/2014/main" id="{75222E7C-9338-C341-B214-1AC132636612}"/>
              </a:ext>
            </a:extLst>
          </p:cNvPr>
          <p:cNvSpPr>
            <a:spLocks noGrp="1"/>
          </p:cNvSpPr>
          <p:nvPr>
            <p:ph type="sldNum" sz="quarter" idx="11"/>
          </p:nvPr>
        </p:nvSpPr>
        <p:spPr/>
        <p:txBody>
          <a:bodyPr/>
          <a:lstStyle/>
          <a:p>
            <a:fld id="{6575370D-4E78-C44F-8DB3-41D140BF8DE9}" type="slidenum">
              <a:rPr lang="en-US" smtClean="0"/>
              <a:pPr/>
              <a:t>38</a:t>
            </a:fld>
            <a:endParaRPr lang="en-US" dirty="0"/>
          </a:p>
        </p:txBody>
      </p:sp>
      <p:pic>
        <p:nvPicPr>
          <p:cNvPr id="3" name="Imagem 2">
            <a:extLst>
              <a:ext uri="{FF2B5EF4-FFF2-40B4-BE49-F238E27FC236}">
                <a16:creationId xmlns:a16="http://schemas.microsoft.com/office/drawing/2014/main" id="{181108DE-290D-FF4E-9E62-218EF7350A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25158"/>
            <a:ext cx="4094985" cy="5522644"/>
          </a:xfrm>
          <a:prstGeom prst="rect">
            <a:avLst/>
          </a:prstGeom>
        </p:spPr>
      </p:pic>
      <p:pic>
        <p:nvPicPr>
          <p:cNvPr id="5" name="Imagem 4">
            <a:extLst>
              <a:ext uri="{FF2B5EF4-FFF2-40B4-BE49-F238E27FC236}">
                <a16:creationId xmlns:a16="http://schemas.microsoft.com/office/drawing/2014/main" id="{CD4A5DFC-AB03-3A48-9AE0-8D17DDD266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4985" y="925158"/>
            <a:ext cx="4094984" cy="5614827"/>
          </a:xfrm>
          <a:prstGeom prst="rect">
            <a:avLst/>
          </a:prstGeom>
        </p:spPr>
      </p:pic>
      <p:pic>
        <p:nvPicPr>
          <p:cNvPr id="8" name="Imagem 7">
            <a:extLst>
              <a:ext uri="{FF2B5EF4-FFF2-40B4-BE49-F238E27FC236}">
                <a16:creationId xmlns:a16="http://schemas.microsoft.com/office/drawing/2014/main" id="{78C265E2-5101-DE4D-BCC8-D6DA79516B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9970" y="925158"/>
            <a:ext cx="4002029" cy="5415820"/>
          </a:xfrm>
          <a:prstGeom prst="rect">
            <a:avLst/>
          </a:prstGeom>
        </p:spPr>
      </p:pic>
      <p:sp>
        <p:nvSpPr>
          <p:cNvPr id="7" name="TextBox 6">
            <a:extLst>
              <a:ext uri="{FF2B5EF4-FFF2-40B4-BE49-F238E27FC236}">
                <a16:creationId xmlns:a16="http://schemas.microsoft.com/office/drawing/2014/main" id="{211FED30-2F5D-1606-02E5-31BA560B4719}"/>
              </a:ext>
            </a:extLst>
          </p:cNvPr>
          <p:cNvSpPr txBox="1"/>
          <p:nvPr/>
        </p:nvSpPr>
        <p:spPr>
          <a:xfrm>
            <a:off x="0" y="6488668"/>
            <a:ext cx="12191999" cy="369332"/>
          </a:xfrm>
          <a:prstGeom prst="rect">
            <a:avLst/>
          </a:prstGeom>
          <a:solidFill>
            <a:schemeClr val="bg1">
              <a:lumMod val="75000"/>
            </a:schemeClr>
          </a:solidFill>
          <a:ln>
            <a:solidFill>
              <a:schemeClr val="bg1">
                <a:lumMod val="65000"/>
              </a:schemeClr>
            </a:solidFill>
          </a:ln>
        </p:spPr>
        <p:txBody>
          <a:bodyPr wrap="square" rtlCol="0">
            <a:spAutoFit/>
          </a:bodyPr>
          <a:lstStyle/>
          <a:p>
            <a:endParaRPr lang="en-BR" dirty="0"/>
          </a:p>
        </p:txBody>
      </p:sp>
    </p:spTree>
    <p:extLst>
      <p:ext uri="{BB962C8B-B14F-4D97-AF65-F5344CB8AC3E}">
        <p14:creationId xmlns:p14="http://schemas.microsoft.com/office/powerpoint/2010/main" val="1388534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a:extLst>
              <a:ext uri="{FF2B5EF4-FFF2-40B4-BE49-F238E27FC236}">
                <a16:creationId xmlns:a16="http://schemas.microsoft.com/office/drawing/2014/main" id="{6A729487-E5DA-34FB-DD61-2A4BCD66C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12" y="95117"/>
            <a:ext cx="10515123" cy="652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6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4"/>
          <p:cNvSpPr txBox="1">
            <a:spLocks noGrp="1"/>
          </p:cNvSpPr>
          <p:nvPr>
            <p:ph type="title"/>
          </p:nvPr>
        </p:nvSpPr>
        <p:spPr>
          <a:xfrm>
            <a:off x="838200" y="83127"/>
            <a:ext cx="10515600" cy="12816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pt-BR" sz="3200" dirty="0" err="1"/>
              <a:t>Changes</a:t>
            </a:r>
            <a:r>
              <a:rPr lang="pt-BR" sz="3200" dirty="0"/>
              <a:t> in Hospital </a:t>
            </a:r>
            <a:r>
              <a:rPr lang="pt-BR" sz="3200" dirty="0" err="1"/>
              <a:t>Quality</a:t>
            </a:r>
            <a:r>
              <a:rPr lang="pt-BR" sz="3200" dirty="0"/>
              <a:t> Associated</a:t>
            </a:r>
            <a:br>
              <a:rPr lang="pt-BR" sz="3200" dirty="0"/>
            </a:br>
            <a:r>
              <a:rPr lang="pt-BR" sz="3200" dirty="0" err="1"/>
              <a:t>with</a:t>
            </a:r>
            <a:r>
              <a:rPr lang="pt-BR" sz="3200" dirty="0"/>
              <a:t> Hospital </a:t>
            </a:r>
            <a:r>
              <a:rPr lang="pt-BR" sz="3200" dirty="0" err="1"/>
              <a:t>Value-Based</a:t>
            </a:r>
            <a:r>
              <a:rPr lang="pt-BR" sz="3200" dirty="0"/>
              <a:t> </a:t>
            </a:r>
            <a:r>
              <a:rPr lang="pt-BR" sz="3200" dirty="0" err="1"/>
              <a:t>Purchasing</a:t>
            </a:r>
            <a:br>
              <a:rPr lang="pt-BR" sz="3200" dirty="0"/>
            </a:br>
            <a:r>
              <a:rPr lang="pt-BR" sz="1600" dirty="0"/>
              <a:t>Andrew M. Ryan, Ph.D., Sam </a:t>
            </a:r>
            <a:r>
              <a:rPr lang="pt-BR" sz="1600" dirty="0" err="1"/>
              <a:t>Krinsky</a:t>
            </a:r>
            <a:r>
              <a:rPr lang="pt-BR" sz="1600" dirty="0"/>
              <a:t>, M.A., Kristin A. </a:t>
            </a:r>
            <a:r>
              <a:rPr lang="pt-BR" sz="1600" dirty="0" err="1"/>
              <a:t>Maurer</a:t>
            </a:r>
            <a:r>
              <a:rPr lang="pt-BR" sz="1600" dirty="0"/>
              <a:t>, M.P.H.</a:t>
            </a:r>
            <a:br>
              <a:rPr lang="pt-BR" sz="1800" dirty="0"/>
            </a:br>
            <a:r>
              <a:rPr lang="pt-BR" sz="1400" dirty="0" err="1"/>
              <a:t>n</a:t>
            </a:r>
            <a:r>
              <a:rPr lang="pt-BR" sz="1400" dirty="0"/>
              <a:t> </a:t>
            </a:r>
            <a:r>
              <a:rPr lang="pt-BR" sz="1400" dirty="0" err="1"/>
              <a:t>engl</a:t>
            </a:r>
            <a:r>
              <a:rPr lang="pt-BR" sz="1400" dirty="0"/>
              <a:t> </a:t>
            </a:r>
            <a:r>
              <a:rPr lang="pt-BR" sz="1400" dirty="0" err="1"/>
              <a:t>j</a:t>
            </a:r>
            <a:r>
              <a:rPr lang="pt-BR" sz="1400" dirty="0"/>
              <a:t> </a:t>
            </a:r>
            <a:r>
              <a:rPr lang="pt-BR" sz="1400" dirty="0" err="1"/>
              <a:t>med</a:t>
            </a:r>
            <a:r>
              <a:rPr lang="pt-BR" sz="1400" dirty="0"/>
              <a:t> 376;24  </a:t>
            </a:r>
            <a:r>
              <a:rPr lang="pt-BR" sz="1400" dirty="0" err="1"/>
              <a:t>June</a:t>
            </a:r>
            <a:r>
              <a:rPr lang="pt-BR" sz="1400" dirty="0"/>
              <a:t> 15, 2017</a:t>
            </a:r>
            <a:endParaRPr dirty="0"/>
          </a:p>
        </p:txBody>
      </p:sp>
      <p:pic>
        <p:nvPicPr>
          <p:cNvPr id="370" name="Google Shape;370;p44" descr="https://www.nejm.org/na101/home/literatum/publisher/mms/journals/content/nejm/2017/nejm_2017.376.issue-24/nejmsa1613412/20180122/images/img_medium/nejmsa1613412_f1.jpeg"/>
          <p:cNvPicPr preferRelativeResize="0">
            <a:picLocks noGrp="1"/>
          </p:cNvPicPr>
          <p:nvPr>
            <p:ph sz="half" idx="1"/>
          </p:nvPr>
        </p:nvPicPr>
        <p:blipFill rotWithShape="1">
          <a:blip r:embed="rId3">
            <a:alphaModFix/>
          </a:blip>
          <a:srcRect/>
          <a:stretch/>
        </p:blipFill>
        <p:spPr>
          <a:xfrm>
            <a:off x="1302877" y="1528433"/>
            <a:ext cx="4252246" cy="4674075"/>
          </a:xfrm>
          <a:prstGeom prst="rect">
            <a:avLst/>
          </a:prstGeom>
          <a:noFill/>
          <a:ln>
            <a:noFill/>
          </a:ln>
        </p:spPr>
      </p:pic>
      <p:pic>
        <p:nvPicPr>
          <p:cNvPr id="371" name="Google Shape;371;p44" descr="https://www.nejm.org/na101/home/literatum/publisher/mms/journals/content/nejm/2017/nejm_2017.376.issue-24/nejmsa1613412/20180122/images/img_medium/nejmsa1613412_f2.jpeg"/>
          <p:cNvPicPr preferRelativeResize="0">
            <a:picLocks noGrp="1"/>
          </p:cNvPicPr>
          <p:nvPr>
            <p:ph sz="half" idx="2"/>
          </p:nvPr>
        </p:nvPicPr>
        <p:blipFill rotWithShape="1">
          <a:blip r:embed="rId4">
            <a:alphaModFix/>
          </a:blip>
          <a:srcRect/>
          <a:stretch/>
        </p:blipFill>
        <p:spPr>
          <a:xfrm>
            <a:off x="7228543" y="1502888"/>
            <a:ext cx="4252247" cy="4674075"/>
          </a:xfrm>
          <a:prstGeom prst="rect">
            <a:avLst/>
          </a:prstGeom>
          <a:noFill/>
          <a:ln>
            <a:noFill/>
          </a:ln>
        </p:spPr>
      </p:pic>
      <p:sp>
        <p:nvSpPr>
          <p:cNvPr id="372" name="Google Shape;372;p44"/>
          <p:cNvSpPr txBox="1"/>
          <p:nvPr/>
        </p:nvSpPr>
        <p:spPr>
          <a:xfrm>
            <a:off x="7075055" y="6176963"/>
            <a:ext cx="4559225"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b="1">
                <a:solidFill>
                  <a:schemeClr val="dk1"/>
                </a:solidFill>
                <a:latin typeface="Arial"/>
                <a:ea typeface="Arial"/>
                <a:cs typeface="Arial"/>
                <a:sym typeface="Arial"/>
              </a:rPr>
              <a:t>30-Day Risk-Standardized Mortality among Patients Admitted to the</a:t>
            </a:r>
            <a:endParaRPr/>
          </a:p>
          <a:p>
            <a:pPr marL="0" marR="0" lvl="0" indent="0" algn="l" rtl="0">
              <a:spcBef>
                <a:spcPts val="0"/>
              </a:spcBef>
              <a:spcAft>
                <a:spcPts val="0"/>
              </a:spcAft>
              <a:buNone/>
            </a:pPr>
            <a:r>
              <a:rPr lang="pt-BR" sz="900" b="1">
                <a:solidFill>
                  <a:schemeClr val="dk1"/>
                </a:solidFill>
                <a:latin typeface="Arial"/>
                <a:ea typeface="Arial"/>
                <a:cs typeface="Arial"/>
                <a:sym typeface="Arial"/>
              </a:rPr>
              <a:t>Hospital for Acute Myocardial Infarction (MI), Heart Failure, or Pneumonia</a:t>
            </a:r>
            <a:endParaRPr/>
          </a:p>
          <a:p>
            <a:pPr marL="0" marR="0" lvl="0" indent="0" algn="l" rtl="0">
              <a:spcBef>
                <a:spcPts val="0"/>
              </a:spcBef>
              <a:spcAft>
                <a:spcPts val="0"/>
              </a:spcAft>
              <a:buNone/>
            </a:pPr>
            <a:r>
              <a:rPr lang="pt-BR" sz="900" b="1">
                <a:solidFill>
                  <a:schemeClr val="dk1"/>
                </a:solidFill>
                <a:latin typeface="Arial"/>
                <a:ea typeface="Arial"/>
                <a:cs typeface="Arial"/>
                <a:sym typeface="Arial"/>
              </a:rPr>
              <a:t>among Matched Exposed and Matched Control Hospitals, 2008–2014.</a:t>
            </a:r>
            <a:endParaRPr sz="900">
              <a:solidFill>
                <a:schemeClr val="dk1"/>
              </a:solidFill>
              <a:latin typeface="Arial"/>
              <a:ea typeface="Arial"/>
              <a:cs typeface="Arial"/>
              <a:sym typeface="Arial"/>
            </a:endParaRPr>
          </a:p>
        </p:txBody>
      </p:sp>
      <p:sp>
        <p:nvSpPr>
          <p:cNvPr id="373" name="Google Shape;373;p44"/>
          <p:cNvSpPr txBox="1"/>
          <p:nvPr/>
        </p:nvSpPr>
        <p:spPr>
          <a:xfrm>
            <a:off x="1252763" y="6202508"/>
            <a:ext cx="435247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000" b="1">
                <a:solidFill>
                  <a:schemeClr val="dk1"/>
                </a:solidFill>
                <a:latin typeface="Arial"/>
                <a:ea typeface="Arial"/>
                <a:cs typeface="Arial"/>
                <a:sym typeface="Arial"/>
              </a:rPr>
              <a:t>Standardized Clinical-Process and Patient-Experience Performance</a:t>
            </a:r>
            <a:endParaRPr/>
          </a:p>
          <a:p>
            <a:pPr marL="0" marR="0" lvl="0" indent="0" algn="l" rtl="0">
              <a:spcBef>
                <a:spcPts val="0"/>
              </a:spcBef>
              <a:spcAft>
                <a:spcPts val="0"/>
              </a:spcAft>
              <a:buNone/>
            </a:pPr>
            <a:r>
              <a:rPr lang="pt-BR" sz="1000" b="1">
                <a:solidFill>
                  <a:schemeClr val="dk1"/>
                </a:solidFill>
                <a:latin typeface="Arial"/>
                <a:ea typeface="Arial"/>
                <a:cs typeface="Arial"/>
                <a:sym typeface="Arial"/>
              </a:rPr>
              <a:t>among Matched Exposed and Matched Control Hospitals, 2008–2015</a:t>
            </a:r>
            <a:endParaRPr sz="10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9"/>
          <p:cNvSpPr/>
          <p:nvPr/>
        </p:nvSpPr>
        <p:spPr>
          <a:xfrm>
            <a:off x="2479584" y="592120"/>
            <a:ext cx="7728942" cy="590931"/>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600"/>
              <a:buFont typeface="Calibri"/>
              <a:buNone/>
            </a:pPr>
            <a:r>
              <a:rPr lang="pt-BR" sz="3600" b="1" i="1" dirty="0">
                <a:solidFill>
                  <a:srgbClr val="205867"/>
                </a:solidFill>
                <a:latin typeface="Calibri"/>
                <a:ea typeface="Calibri"/>
                <a:cs typeface="Calibri"/>
                <a:sym typeface="Calibri"/>
              </a:rPr>
              <a:t>Mount </a:t>
            </a:r>
            <a:r>
              <a:rPr lang="pt-BR" sz="3600" b="1" i="1" dirty="0" err="1">
                <a:solidFill>
                  <a:srgbClr val="205867"/>
                </a:solidFill>
                <a:latin typeface="Calibri"/>
                <a:ea typeface="Calibri"/>
                <a:cs typeface="Calibri"/>
                <a:sym typeface="Calibri"/>
              </a:rPr>
              <a:t>Sinai´s</a:t>
            </a:r>
            <a:r>
              <a:rPr lang="pt-BR" sz="3600" b="1" i="1" dirty="0">
                <a:solidFill>
                  <a:srgbClr val="205867"/>
                </a:solidFill>
                <a:latin typeface="Calibri"/>
                <a:ea typeface="Calibri"/>
                <a:cs typeface="Calibri"/>
                <a:sym typeface="Calibri"/>
              </a:rPr>
              <a:t> </a:t>
            </a:r>
            <a:r>
              <a:rPr lang="pt-BR" sz="3600" b="1" i="1" dirty="0" err="1">
                <a:solidFill>
                  <a:srgbClr val="205867"/>
                </a:solidFill>
                <a:latin typeface="Calibri"/>
                <a:ea typeface="Calibri"/>
                <a:cs typeface="Calibri"/>
                <a:sym typeface="Calibri"/>
              </a:rPr>
              <a:t>Population</a:t>
            </a:r>
            <a:r>
              <a:rPr lang="pt-BR" sz="3600" b="1" i="1" dirty="0">
                <a:solidFill>
                  <a:srgbClr val="205867"/>
                </a:solidFill>
                <a:latin typeface="Calibri"/>
                <a:ea typeface="Calibri"/>
                <a:cs typeface="Calibri"/>
                <a:sym typeface="Calibri"/>
              </a:rPr>
              <a:t> Health Vision</a:t>
            </a:r>
            <a:endParaRPr sz="3600" b="1" i="1" dirty="0">
              <a:solidFill>
                <a:srgbClr val="205867"/>
              </a:solidFill>
              <a:latin typeface="Calibri"/>
              <a:ea typeface="Calibri"/>
              <a:cs typeface="Calibri"/>
              <a:sym typeface="Calibri"/>
            </a:endParaRPr>
          </a:p>
        </p:txBody>
      </p:sp>
      <p:pic>
        <p:nvPicPr>
          <p:cNvPr id="543" name="Google Shape;543;p69"/>
          <p:cNvPicPr preferRelativeResize="0"/>
          <p:nvPr/>
        </p:nvPicPr>
        <p:blipFill rotWithShape="1">
          <a:blip r:embed="rId3">
            <a:alphaModFix/>
          </a:blip>
          <a:srcRect t="13192"/>
          <a:stretch/>
        </p:blipFill>
        <p:spPr>
          <a:xfrm>
            <a:off x="1735015" y="1389185"/>
            <a:ext cx="8721969" cy="50251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txBox="1">
            <a:spLocks noGrp="1"/>
          </p:cNvSpPr>
          <p:nvPr>
            <p:ph type="ctrTitle"/>
          </p:nvPr>
        </p:nvSpPr>
        <p:spPr>
          <a:xfrm>
            <a:off x="4072552" y="454461"/>
            <a:ext cx="3428198" cy="757090"/>
          </a:xfrm>
          <a:prstGeom prst="rect">
            <a:avLst/>
          </a:prstGeom>
          <a:noFill/>
          <a:ln>
            <a:noFill/>
          </a:ln>
        </p:spPr>
        <p:txBody>
          <a:bodyPr spcFirstLastPara="1" wrap="square" lIns="91425" tIns="45700" rIns="91425" bIns="45700" anchor="b" anchorCtr="0">
            <a:spAutoFit/>
          </a:bodyPr>
          <a:lstStyle/>
          <a:p>
            <a:pPr marL="0" lvl="0" indent="0" rtl="0">
              <a:lnSpc>
                <a:spcPct val="90000"/>
              </a:lnSpc>
              <a:spcBef>
                <a:spcPts val="0"/>
              </a:spcBef>
              <a:spcAft>
                <a:spcPts val="0"/>
              </a:spcAft>
              <a:buClr>
                <a:srgbClr val="205867"/>
              </a:buClr>
              <a:buSzPts val="3600"/>
              <a:buFont typeface="Calibri"/>
              <a:buNone/>
            </a:pPr>
            <a:r>
              <a:rPr lang="pt-BR" sz="4800" b="1" i="1" dirty="0">
                <a:solidFill>
                  <a:srgbClr val="205867"/>
                </a:solidFill>
                <a:latin typeface="Calibri"/>
                <a:ea typeface="Calibri"/>
                <a:cs typeface="Calibri"/>
                <a:sym typeface="Calibri"/>
              </a:rPr>
              <a:t>P4P </a:t>
            </a:r>
            <a:r>
              <a:rPr lang="pt-BR" sz="4800" b="1" i="1" dirty="0" err="1">
                <a:solidFill>
                  <a:srgbClr val="205867"/>
                </a:solidFill>
                <a:latin typeface="Calibri"/>
                <a:ea typeface="Calibri"/>
                <a:cs typeface="Calibri"/>
                <a:sym typeface="Calibri"/>
              </a:rPr>
              <a:t>Issues</a:t>
            </a:r>
            <a:endParaRPr sz="4800" b="1" i="1" dirty="0">
              <a:solidFill>
                <a:srgbClr val="205867"/>
              </a:solidFill>
              <a:latin typeface="Calibri"/>
              <a:ea typeface="Calibri"/>
              <a:cs typeface="Calibri"/>
              <a:sym typeface="Calibri"/>
            </a:endParaRPr>
          </a:p>
        </p:txBody>
      </p:sp>
      <p:sp>
        <p:nvSpPr>
          <p:cNvPr id="223" name="Google Shape;223;p22"/>
          <p:cNvSpPr txBox="1">
            <a:spLocks noGrp="1"/>
          </p:cNvSpPr>
          <p:nvPr>
            <p:ph type="subTitle" idx="1"/>
          </p:nvPr>
        </p:nvSpPr>
        <p:spPr>
          <a:xfrm>
            <a:off x="451262" y="1900053"/>
            <a:ext cx="5335389" cy="4227616"/>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pt-BR" b="1" dirty="0">
                <a:latin typeface="Arial Rounded"/>
                <a:ea typeface="Arial Rounded"/>
                <a:cs typeface="Arial Rounded"/>
                <a:sym typeface="Arial Rounded"/>
              </a:rPr>
              <a:t>FIRST OPINION</a:t>
            </a:r>
          </a:p>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pt-BR" sz="3600" b="1" i="1" dirty="0" err="1">
                <a:latin typeface="Arial Rounded"/>
                <a:ea typeface="Arial Rounded"/>
                <a:cs typeface="Arial Rounded"/>
                <a:sym typeface="Arial Rounded"/>
              </a:rPr>
              <a:t>Pay</a:t>
            </a:r>
            <a:r>
              <a:rPr lang="pt-BR" sz="3600" b="1" i="1" dirty="0">
                <a:latin typeface="Arial Rounded"/>
                <a:ea typeface="Arial Rounded"/>
                <a:cs typeface="Arial Rounded"/>
                <a:sym typeface="Arial Rounded"/>
              </a:rPr>
              <a:t> for performance: a </a:t>
            </a:r>
            <a:r>
              <a:rPr lang="pt-BR" sz="3600" b="1" i="1" dirty="0" err="1">
                <a:latin typeface="Arial Rounded"/>
                <a:ea typeface="Arial Rounded"/>
                <a:cs typeface="Arial Rounded"/>
                <a:sym typeface="Arial Rounded"/>
              </a:rPr>
              <a:t>dangerous</a:t>
            </a:r>
            <a:r>
              <a:rPr lang="pt-BR" sz="3600" b="1" i="1" dirty="0">
                <a:latin typeface="Arial Rounded"/>
                <a:ea typeface="Arial Rounded"/>
                <a:cs typeface="Arial Rounded"/>
                <a:sym typeface="Arial Rounded"/>
              </a:rPr>
              <a:t> </a:t>
            </a:r>
            <a:r>
              <a:rPr lang="pt-BR" sz="3600" b="1" i="1" dirty="0" err="1">
                <a:latin typeface="Arial Rounded"/>
                <a:ea typeface="Arial Rounded"/>
                <a:cs typeface="Arial Rounded"/>
                <a:sym typeface="Arial Rounded"/>
              </a:rPr>
              <a:t>health</a:t>
            </a:r>
            <a:r>
              <a:rPr lang="pt-BR" sz="3600" b="1" i="1" dirty="0">
                <a:latin typeface="Arial Rounded"/>
                <a:ea typeface="Arial Rounded"/>
                <a:cs typeface="Arial Rounded"/>
                <a:sym typeface="Arial Rounded"/>
              </a:rPr>
              <a:t> </a:t>
            </a:r>
            <a:r>
              <a:rPr lang="pt-BR" sz="3600" b="1" i="1" dirty="0" err="1">
                <a:latin typeface="Arial Rounded"/>
                <a:ea typeface="Arial Rounded"/>
                <a:cs typeface="Arial Rounded"/>
                <a:sym typeface="Arial Rounded"/>
              </a:rPr>
              <a:t>policy</a:t>
            </a:r>
            <a:r>
              <a:rPr lang="pt-BR" sz="3600" b="1" i="1" dirty="0">
                <a:latin typeface="Arial Rounded"/>
                <a:ea typeface="Arial Rounded"/>
                <a:cs typeface="Arial Rounded"/>
                <a:sym typeface="Arial Rounded"/>
              </a:rPr>
              <a:t> </a:t>
            </a:r>
            <a:r>
              <a:rPr lang="pt-BR" sz="3600" b="1" i="1" dirty="0" err="1">
                <a:latin typeface="Arial Rounded"/>
                <a:ea typeface="Arial Rounded"/>
                <a:cs typeface="Arial Rounded"/>
                <a:sym typeface="Arial Rounded"/>
              </a:rPr>
              <a:t>fad</a:t>
            </a:r>
            <a:r>
              <a:rPr lang="pt-BR" sz="3600" b="1" i="1" dirty="0">
                <a:latin typeface="Arial Rounded"/>
                <a:ea typeface="Arial Rounded"/>
                <a:cs typeface="Arial Rounded"/>
                <a:sym typeface="Arial Rounded"/>
              </a:rPr>
              <a:t> </a:t>
            </a:r>
            <a:r>
              <a:rPr lang="pt-BR" sz="3600" b="1" i="1" dirty="0" err="1">
                <a:latin typeface="Arial Rounded"/>
                <a:ea typeface="Arial Rounded"/>
                <a:cs typeface="Arial Rounded"/>
                <a:sym typeface="Arial Rounded"/>
              </a:rPr>
              <a:t>that</a:t>
            </a:r>
            <a:r>
              <a:rPr lang="pt-BR" sz="3600" b="1" i="1" dirty="0">
                <a:latin typeface="Arial Rounded"/>
                <a:ea typeface="Arial Rounded"/>
                <a:cs typeface="Arial Rounded"/>
                <a:sym typeface="Arial Rounded"/>
              </a:rPr>
              <a:t> </a:t>
            </a:r>
            <a:r>
              <a:rPr lang="pt-BR" sz="3600" b="1" i="1" dirty="0" err="1">
                <a:latin typeface="Arial Rounded"/>
                <a:ea typeface="Arial Rounded"/>
                <a:cs typeface="Arial Rounded"/>
                <a:sym typeface="Arial Rounded"/>
              </a:rPr>
              <a:t>won’t</a:t>
            </a:r>
            <a:r>
              <a:rPr lang="pt-BR" sz="3600" b="1" i="1" dirty="0">
                <a:latin typeface="Arial Rounded"/>
                <a:ea typeface="Arial Rounded"/>
                <a:cs typeface="Arial Rounded"/>
                <a:sym typeface="Arial Rounded"/>
              </a:rPr>
              <a:t> die</a:t>
            </a:r>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pt-BR" b="1" dirty="0" err="1">
                <a:latin typeface="Arial Rounded"/>
                <a:ea typeface="Arial Rounded"/>
                <a:cs typeface="Arial Rounded"/>
                <a:sym typeface="Arial Rounded"/>
              </a:rPr>
              <a:t>By</a:t>
            </a:r>
            <a:r>
              <a:rPr lang="pt-BR" b="1" dirty="0">
                <a:latin typeface="Arial Rounded"/>
                <a:ea typeface="Arial Rounded"/>
                <a:cs typeface="Arial Rounded"/>
                <a:sym typeface="Arial Rounded"/>
              </a:rPr>
              <a:t> KIP SULLIVAN </a:t>
            </a:r>
            <a:r>
              <a:rPr lang="pt-BR" b="1" dirty="0" err="1">
                <a:latin typeface="Arial Rounded"/>
                <a:ea typeface="Arial Rounded"/>
                <a:cs typeface="Arial Rounded"/>
                <a:sym typeface="Arial Rounded"/>
              </a:rPr>
              <a:t>and</a:t>
            </a:r>
            <a:r>
              <a:rPr lang="pt-BR" b="1" dirty="0">
                <a:latin typeface="Arial Rounded"/>
                <a:ea typeface="Arial Rounded"/>
                <a:cs typeface="Arial Rounded"/>
                <a:sym typeface="Arial Rounded"/>
              </a:rPr>
              <a:t> STEPHEN SOUMERAI</a:t>
            </a:r>
            <a:endParaRPr dirty="0"/>
          </a:p>
          <a:p>
            <a:pPr marL="0" lvl="0" indent="0" algn="l" rtl="0">
              <a:lnSpc>
                <a:spcPct val="90000"/>
              </a:lnSpc>
              <a:spcBef>
                <a:spcPts val="1000"/>
              </a:spcBef>
              <a:spcAft>
                <a:spcPts val="0"/>
              </a:spcAft>
              <a:buClr>
                <a:schemeClr val="dk1"/>
              </a:buClr>
              <a:buSzPct val="100000"/>
              <a:buNone/>
            </a:pPr>
            <a:r>
              <a:rPr lang="pt-BR" b="1" dirty="0">
                <a:latin typeface="Arial Rounded"/>
                <a:ea typeface="Arial Rounded"/>
                <a:cs typeface="Arial Rounded"/>
                <a:sym typeface="Arial Rounded"/>
              </a:rPr>
              <a:t>JANUARY 30, 2018 @ STATNEWS.COM</a:t>
            </a:r>
            <a:endParaRPr b="1" dirty="0">
              <a:latin typeface="Arial Rounded"/>
              <a:ea typeface="Arial Rounded"/>
              <a:cs typeface="Arial Rounded"/>
              <a:sym typeface="Arial Rounded"/>
            </a:endParaRPr>
          </a:p>
        </p:txBody>
      </p:sp>
      <p:pic>
        <p:nvPicPr>
          <p:cNvPr id="224" name="Google Shape;224;p22"/>
          <p:cNvPicPr preferRelativeResize="0"/>
          <p:nvPr/>
        </p:nvPicPr>
        <p:blipFill rotWithShape="1">
          <a:blip r:embed="rId3">
            <a:alphaModFix/>
          </a:blip>
          <a:srcRect r="33929"/>
          <a:stretch/>
        </p:blipFill>
        <p:spPr>
          <a:xfrm>
            <a:off x="6003076" y="1900052"/>
            <a:ext cx="5335389" cy="44737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3"/>
          <p:cNvSpPr/>
          <p:nvPr/>
        </p:nvSpPr>
        <p:spPr>
          <a:xfrm>
            <a:off x="1807208" y="358991"/>
            <a:ext cx="8577583" cy="701690"/>
          </a:xfrm>
          <a:prstGeom prst="rect">
            <a:avLst/>
          </a:prstGeom>
          <a:noFill/>
          <a:ln>
            <a:noFill/>
          </a:ln>
        </p:spPr>
        <p:txBody>
          <a:bodyPr spcFirstLastPara="1" wrap="square" lIns="91425" tIns="45700" rIns="91425" bIns="45700" anchor="b" anchorCtr="0">
            <a:spAutoFit/>
          </a:bodyPr>
          <a:lstStyle/>
          <a:p>
            <a:pPr marL="0" marR="0" lvl="0" indent="0" algn="l" rtl="0">
              <a:lnSpc>
                <a:spcPct val="90000"/>
              </a:lnSpc>
              <a:spcBef>
                <a:spcPts val="0"/>
              </a:spcBef>
              <a:spcAft>
                <a:spcPts val="0"/>
              </a:spcAft>
              <a:buClr>
                <a:srgbClr val="205867"/>
              </a:buClr>
              <a:buSzPts val="3600"/>
              <a:buFont typeface="Calibri"/>
              <a:buNone/>
            </a:pPr>
            <a:r>
              <a:rPr lang="pt-BR" sz="4400" b="1" i="1" u="none" strike="noStrike" cap="none" dirty="0">
                <a:solidFill>
                  <a:srgbClr val="205867"/>
                </a:solidFill>
                <a:latin typeface="Calibri"/>
                <a:ea typeface="Calibri"/>
                <a:cs typeface="Calibri"/>
                <a:sym typeface="Calibri"/>
              </a:rPr>
              <a:t>New </a:t>
            </a:r>
            <a:r>
              <a:rPr lang="pt-BR" sz="4400" b="1" i="1" u="none" strike="noStrike" cap="none" dirty="0" err="1">
                <a:solidFill>
                  <a:srgbClr val="205867"/>
                </a:solidFill>
                <a:latin typeface="Calibri"/>
                <a:ea typeface="Calibri"/>
                <a:cs typeface="Calibri"/>
                <a:sym typeface="Calibri"/>
              </a:rPr>
              <a:t>Methods</a:t>
            </a:r>
            <a:r>
              <a:rPr lang="pt-BR" sz="4400" b="1" i="1" u="none" strike="noStrike" cap="none" dirty="0">
                <a:solidFill>
                  <a:srgbClr val="205867"/>
                </a:solidFill>
                <a:latin typeface="Calibri"/>
                <a:ea typeface="Calibri"/>
                <a:cs typeface="Calibri"/>
                <a:sym typeface="Calibri"/>
              </a:rPr>
              <a:t>: </a:t>
            </a:r>
            <a:r>
              <a:rPr lang="pt-BR" sz="4400" b="1" i="1" u="none" strike="noStrike" cap="none" dirty="0" err="1">
                <a:solidFill>
                  <a:srgbClr val="205867"/>
                </a:solidFill>
                <a:latin typeface="Calibri"/>
                <a:ea typeface="Calibri"/>
                <a:cs typeface="Calibri"/>
                <a:sym typeface="Calibri"/>
              </a:rPr>
              <a:t>Pay</a:t>
            </a:r>
            <a:r>
              <a:rPr lang="pt-BR" sz="4400" b="1" i="1" u="none" strike="noStrike" cap="none" dirty="0">
                <a:solidFill>
                  <a:srgbClr val="205867"/>
                </a:solidFill>
                <a:latin typeface="Calibri"/>
                <a:ea typeface="Calibri"/>
                <a:cs typeface="Calibri"/>
                <a:sym typeface="Calibri"/>
              </a:rPr>
              <a:t> for Performance</a:t>
            </a:r>
            <a:endParaRPr sz="4400" b="1" i="1" u="none" strike="noStrike" cap="none" dirty="0">
              <a:solidFill>
                <a:srgbClr val="205867"/>
              </a:solidFill>
              <a:latin typeface="Calibri"/>
              <a:ea typeface="Calibri"/>
              <a:cs typeface="Calibri"/>
              <a:sym typeface="Calibri"/>
            </a:endParaRPr>
          </a:p>
        </p:txBody>
      </p:sp>
      <p:sp>
        <p:nvSpPr>
          <p:cNvPr id="230" name="Google Shape;230;p23"/>
          <p:cNvSpPr txBox="1">
            <a:spLocks noGrp="1"/>
          </p:cNvSpPr>
          <p:nvPr>
            <p:ph idx="1"/>
          </p:nvPr>
        </p:nvSpPr>
        <p:spPr>
          <a:xfrm>
            <a:off x="645608" y="1465683"/>
            <a:ext cx="11200432" cy="392663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31859B"/>
              </a:buClr>
              <a:buSzPts val="2400"/>
              <a:buFont typeface="Arial"/>
              <a:buChar char="•"/>
            </a:pPr>
            <a:r>
              <a:rPr lang="pt-BR" sz="2400" dirty="0">
                <a:solidFill>
                  <a:schemeClr val="dk1"/>
                </a:solidFill>
                <a:latin typeface="Calibri"/>
                <a:ea typeface="Calibri"/>
                <a:cs typeface="Calibri"/>
                <a:sym typeface="Calibri"/>
              </a:rPr>
              <a:t>“A literatura reflete potenciais armadilhas éticas e consequências não intencionais desta abordagem. Por exemplo, este modelo:</a:t>
            </a:r>
          </a:p>
          <a:p>
            <a:pPr marL="800100" lvl="1" indent="-342900">
              <a:lnSpc>
                <a:spcPct val="150000"/>
              </a:lnSpc>
              <a:spcBef>
                <a:spcPts val="0"/>
              </a:spcBef>
              <a:buClr>
                <a:srgbClr val="31859B"/>
              </a:buClr>
              <a:buSzPts val="2400"/>
              <a:buFont typeface="Arial"/>
              <a:buChar char="•"/>
            </a:pPr>
            <a:r>
              <a:rPr lang="pt-BR" dirty="0">
                <a:solidFill>
                  <a:schemeClr val="dk1"/>
                </a:solidFill>
                <a:latin typeface="Calibri"/>
                <a:ea typeface="Calibri"/>
                <a:cs typeface="Calibri"/>
                <a:sym typeface="Calibri"/>
              </a:rPr>
              <a:t>Cria um incentivo potencial para desmarcar pacientes que são difíceis de tratar e que tornariam mais difícil atingir as metas de desempenho</a:t>
            </a:r>
          </a:p>
          <a:p>
            <a:pPr marL="800100" lvl="1" indent="-342900">
              <a:lnSpc>
                <a:spcPct val="150000"/>
              </a:lnSpc>
              <a:spcBef>
                <a:spcPts val="0"/>
              </a:spcBef>
              <a:buClr>
                <a:srgbClr val="31859B"/>
              </a:buClr>
              <a:buSzPts val="2400"/>
              <a:buFont typeface="Arial"/>
              <a:buChar char="•"/>
            </a:pPr>
            <a:r>
              <a:rPr lang="pt-BR" dirty="0">
                <a:solidFill>
                  <a:schemeClr val="dk1"/>
                </a:solidFill>
                <a:latin typeface="Calibri"/>
                <a:ea typeface="Calibri"/>
                <a:cs typeface="Calibri"/>
                <a:sym typeface="Calibri"/>
              </a:rPr>
              <a:t>Cria um incentivo potencial para fornecer cuidados desnecessários – cuidados desnecessários para o atendimento ao paciente, mas úteis para atingir a meta de desempenho”</a:t>
            </a:r>
            <a:endParaRPr dirty="0"/>
          </a:p>
        </p:txBody>
      </p:sp>
      <p:pic>
        <p:nvPicPr>
          <p:cNvPr id="231" name="Google Shape;231;p23"/>
          <p:cNvPicPr preferRelativeResize="0"/>
          <p:nvPr/>
        </p:nvPicPr>
        <p:blipFill rotWithShape="1">
          <a:blip r:embed="rId3">
            <a:alphaModFix/>
          </a:blip>
          <a:srcRect/>
          <a:stretch/>
        </p:blipFill>
        <p:spPr>
          <a:xfrm>
            <a:off x="8252890" y="5130438"/>
            <a:ext cx="3593150" cy="828791"/>
          </a:xfrm>
          <a:prstGeom prst="rect">
            <a:avLst/>
          </a:prstGeom>
          <a:noFill/>
          <a:ln>
            <a:noFill/>
          </a:ln>
        </p:spPr>
      </p:pic>
      <p:pic>
        <p:nvPicPr>
          <p:cNvPr id="232" name="Google Shape;232;p23"/>
          <p:cNvPicPr preferRelativeResize="0"/>
          <p:nvPr/>
        </p:nvPicPr>
        <p:blipFill rotWithShape="1">
          <a:blip r:embed="rId4">
            <a:alphaModFix/>
          </a:blip>
          <a:srcRect/>
          <a:stretch/>
        </p:blipFill>
        <p:spPr>
          <a:xfrm>
            <a:off x="645608" y="5959229"/>
            <a:ext cx="11200432" cy="5397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AE9266-F746-6114-AAA6-FF80E20954FF}"/>
              </a:ext>
            </a:extLst>
          </p:cNvPr>
          <p:cNvPicPr>
            <a:picLocks noGrp="1" noChangeAspect="1"/>
          </p:cNvPicPr>
          <p:nvPr>
            <p:ph idx="4294967295"/>
          </p:nvPr>
        </p:nvPicPr>
        <p:blipFill>
          <a:blip r:embed="rId2"/>
          <a:stretch>
            <a:fillRect/>
          </a:stretch>
        </p:blipFill>
        <p:spPr>
          <a:xfrm>
            <a:off x="1795463" y="539750"/>
            <a:ext cx="10396537" cy="5822950"/>
          </a:xfrm>
          <a:prstGeom prst="rect">
            <a:avLst/>
          </a:prstGeom>
        </p:spPr>
      </p:pic>
    </p:spTree>
    <p:extLst>
      <p:ext uri="{BB962C8B-B14F-4D97-AF65-F5344CB8AC3E}">
        <p14:creationId xmlns:p14="http://schemas.microsoft.com/office/powerpoint/2010/main" val="166636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CE4728-5194-552F-CEC2-87DCACD3C9D5}"/>
              </a:ext>
            </a:extLst>
          </p:cNvPr>
          <p:cNvPicPr>
            <a:picLocks noChangeAspect="1"/>
          </p:cNvPicPr>
          <p:nvPr/>
        </p:nvPicPr>
        <p:blipFill>
          <a:blip r:embed="rId3"/>
          <a:stretch>
            <a:fillRect/>
          </a:stretch>
        </p:blipFill>
        <p:spPr>
          <a:xfrm>
            <a:off x="2395904" y="58615"/>
            <a:ext cx="7095392" cy="2016369"/>
          </a:xfrm>
          <a:prstGeom prst="rect">
            <a:avLst/>
          </a:prstGeom>
        </p:spPr>
      </p:pic>
      <p:sp>
        <p:nvSpPr>
          <p:cNvPr id="3" name="Subtitle 2">
            <a:extLst>
              <a:ext uri="{FF2B5EF4-FFF2-40B4-BE49-F238E27FC236}">
                <a16:creationId xmlns:a16="http://schemas.microsoft.com/office/drawing/2014/main" id="{CA5E1A54-6B5B-0121-CB4F-56E792E0DC03}"/>
              </a:ext>
            </a:extLst>
          </p:cNvPr>
          <p:cNvSpPr>
            <a:spLocks noGrp="1"/>
          </p:cNvSpPr>
          <p:nvPr>
            <p:ph type="subTitle" idx="4294967295"/>
          </p:nvPr>
        </p:nvSpPr>
        <p:spPr>
          <a:xfrm>
            <a:off x="0" y="2238375"/>
            <a:ext cx="10269538" cy="4225925"/>
          </a:xfrm>
        </p:spPr>
        <p:txBody>
          <a:bodyPr>
            <a:noAutofit/>
          </a:bodyPr>
          <a:lstStyle/>
          <a:p>
            <a:r>
              <a:rPr lang="en-US" sz="1800" b="1" dirty="0" err="1">
                <a:effectLst/>
                <a:latin typeface="Arial" panose="020B0604020202020204" pitchFamily="34" charset="0"/>
                <a:cs typeface="Arial" panose="020B0604020202020204" pitchFamily="34" charset="0"/>
              </a:rPr>
              <a:t>Conclusões</a:t>
            </a:r>
            <a:r>
              <a:rPr lang="en-US" sz="1800" b="1" dirty="0">
                <a:effectLst/>
                <a:latin typeface="Arial" panose="020B0604020202020204" pitchFamily="34" charset="0"/>
                <a:cs typeface="Arial" panose="020B0604020202020204" pitchFamily="34" charset="0"/>
              </a:rPr>
              <a:t> dos </a:t>
            </a:r>
            <a:r>
              <a:rPr lang="en-US" sz="1800" b="1" dirty="0" err="1">
                <a:effectLst/>
                <a:latin typeface="Arial" panose="020B0604020202020204" pitchFamily="34" charset="0"/>
                <a:cs typeface="Arial" panose="020B0604020202020204" pitchFamily="34" charset="0"/>
              </a:rPr>
              <a:t>autores</a:t>
            </a:r>
            <a:endParaRPr lang="en-US" sz="1800" b="1" dirty="0">
              <a:effectLst/>
              <a:latin typeface="Arial" panose="020B0604020202020204" pitchFamily="34" charset="0"/>
              <a:cs typeface="Arial" panose="020B0604020202020204" pitchFamily="34" charset="0"/>
            </a:endParaRPr>
          </a:p>
          <a:p>
            <a:pPr marL="0" indent="0">
              <a:buNone/>
            </a:pPr>
            <a:r>
              <a:rPr lang="en-US" sz="1800" dirty="0">
                <a:effectLst/>
                <a:latin typeface="Arial" panose="020B0604020202020204" pitchFamily="34" charset="0"/>
                <a:cs typeface="Arial" panose="020B0604020202020204" pitchFamily="34" charset="0"/>
              </a:rPr>
              <a:t>“</a:t>
            </a:r>
            <a:r>
              <a:rPr lang="en-US" sz="1800" dirty="0" err="1">
                <a:effectLst/>
                <a:latin typeface="Arial" panose="020B0604020202020204" pitchFamily="34" charset="0"/>
                <a:cs typeface="Arial" panose="020B0604020202020204" pitchFamily="34" charset="0"/>
              </a:rPr>
              <a:t>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esquemas</a:t>
            </a:r>
            <a:r>
              <a:rPr lang="en-US" sz="1800" dirty="0">
                <a:effectLst/>
                <a:latin typeface="Arial" panose="020B0604020202020204" pitchFamily="34" charset="0"/>
                <a:cs typeface="Arial" panose="020B0604020202020204" pitchFamily="34" charset="0"/>
              </a:rPr>
              <a:t> P4P </a:t>
            </a:r>
            <a:r>
              <a:rPr lang="en-US" sz="1800" dirty="0" err="1">
                <a:effectLst/>
                <a:latin typeface="Arial" panose="020B0604020202020204" pitchFamily="34" charset="0"/>
                <a:cs typeface="Arial" panose="020B0604020202020204" pitchFamily="34" charset="0"/>
              </a:rPr>
              <a:t>podem</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ter</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efeitos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mistos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resultados</a:t>
            </a:r>
            <a:r>
              <a:rPr lang="en-US" sz="1800" dirty="0">
                <a:effectLst/>
                <a:latin typeface="Arial" panose="020B0604020202020204" pitchFamily="34" charset="0"/>
                <a:cs typeface="Arial" panose="020B0604020202020204" pitchFamily="34" charset="0"/>
              </a:rPr>
              <a:t> de interesse, e </a:t>
            </a:r>
            <a:r>
              <a:rPr lang="en-US" sz="1800" dirty="0" err="1">
                <a:effectLst/>
                <a:latin typeface="Arial" panose="020B0604020202020204" pitchFamily="34" charset="0"/>
                <a:cs typeface="Arial" panose="020B0604020202020204" pitchFamily="34" charset="0"/>
              </a:rPr>
              <a:t>há</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uma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grande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heterogeneidade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tipos</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esquemas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implementados</a:t>
            </a:r>
            <a:r>
              <a:rPr lang="en-US" sz="1800" dirty="0">
                <a:effectLst/>
                <a:latin typeface="Arial" panose="020B0604020202020204" pitchFamily="34" charset="0"/>
                <a:cs typeface="Arial" panose="020B0604020202020204" pitchFamily="34" charset="0"/>
              </a:rPr>
              <a:t> e </a:t>
            </a:r>
            <a:r>
              <a:rPr lang="en-US" sz="1800" dirty="0" err="1">
                <a:effectLst/>
                <a:latin typeface="Arial" panose="020B0604020202020204" pitchFamily="34" charset="0"/>
                <a:cs typeface="Arial" panose="020B0604020202020204" pitchFamily="34" charset="0"/>
              </a:rPr>
              <a:t>nas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avaliações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realizadas</a:t>
            </a:r>
            <a:r>
              <a:rPr lang="en-US" sz="1800" dirty="0">
                <a:effectLst/>
                <a:latin typeface="Arial" panose="020B0604020202020204" pitchFamily="34" charset="0"/>
                <a:cs typeface="Arial" panose="020B0604020202020204" pitchFamily="34" charset="0"/>
              </a:rPr>
              <a:t>.”</a:t>
            </a:r>
          </a:p>
          <a:p>
            <a:pPr marL="0" indent="0">
              <a:buNone/>
            </a:pPr>
            <a:endParaRPr lang="en-US" sz="1800" dirty="0">
              <a:effectLst/>
              <a:latin typeface="Arial" panose="020B0604020202020204" pitchFamily="34" charset="0"/>
              <a:cs typeface="Arial" panose="020B0604020202020204" pitchFamily="34" charset="0"/>
            </a:endParaRPr>
          </a:p>
          <a:p>
            <a:pPr marL="0" indent="0">
              <a:buNone/>
            </a:pPr>
            <a:r>
              <a:rPr lang="en-US" sz="1800" dirty="0">
                <a:effectLst/>
                <a:latin typeface="Arial" panose="020B0604020202020204" pitchFamily="34" charset="0"/>
                <a:cs typeface="Arial" panose="020B0604020202020204" pitchFamily="34" charset="0"/>
              </a:rPr>
              <a:t>“O P4P </a:t>
            </a:r>
            <a:r>
              <a:rPr lang="en-US" sz="1800" dirty="0" err="1">
                <a:effectLst/>
                <a:latin typeface="Arial" panose="020B0604020202020204" pitchFamily="34" charset="0"/>
                <a:cs typeface="Arial" panose="020B0604020202020204" pitchFamily="34" charset="0"/>
              </a:rPr>
              <a:t>não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é</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uma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intervenção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uniforme</a:t>
            </a:r>
            <a:r>
              <a:rPr lang="en-US" sz="1800" dirty="0">
                <a:effectLst/>
                <a:latin typeface="Arial" panose="020B0604020202020204" pitchFamily="34" charset="0"/>
                <a:cs typeface="Arial" panose="020B0604020202020204" pitchFamily="34" charset="0"/>
              </a:rPr>
              <a:t>, mas sim </a:t>
            </a:r>
            <a:r>
              <a:rPr lang="en-US" sz="1800" dirty="0" err="1">
                <a:effectLst/>
                <a:latin typeface="Arial" panose="020B0604020202020204" pitchFamily="34" charset="0"/>
                <a:cs typeface="Arial" panose="020B0604020202020204" pitchFamily="34" charset="0"/>
              </a:rPr>
              <a:t>uma</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série</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abordagens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seus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efeitos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dependem</a:t>
            </a:r>
            <a:r>
              <a:rPr lang="en-US" sz="1800" dirty="0">
                <a:effectLst/>
                <a:latin typeface="Arial" panose="020B0604020202020204" pitchFamily="34" charset="0"/>
                <a:cs typeface="Arial" panose="020B0604020202020204" pitchFamily="34" charset="0"/>
              </a:rPr>
              <a:t> da </a:t>
            </a:r>
            <a:r>
              <a:rPr lang="en-US" sz="1800" dirty="0" err="1">
                <a:effectLst/>
                <a:latin typeface="Arial" panose="020B0604020202020204" pitchFamily="34" charset="0"/>
                <a:cs typeface="Arial" panose="020B0604020202020204" pitchFamily="34" charset="0"/>
              </a:rPr>
              <a:t>interação</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diversas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variáveis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incluindo</a:t>
            </a:r>
            <a:r>
              <a:rPr lang="en-US" sz="1800" dirty="0">
                <a:effectLst/>
                <a:latin typeface="Arial" panose="020B0604020202020204" pitchFamily="34" charset="0"/>
                <a:cs typeface="Arial" panose="020B0604020202020204" pitchFamily="34" charset="0"/>
              </a:rPr>
              <a:t> o </a:t>
            </a:r>
            <a:r>
              <a:rPr lang="en-US" sz="1800" dirty="0" err="1">
                <a:effectLst/>
                <a:latin typeface="Arial" panose="020B0604020202020204" pitchFamily="34" charset="0"/>
                <a:cs typeface="Arial" panose="020B0604020202020204" pitchFamily="34" charset="0"/>
              </a:rPr>
              <a:t>desenho</a:t>
            </a:r>
            <a:r>
              <a:rPr lang="en-US" sz="1800" dirty="0">
                <a:effectLst/>
                <a:latin typeface="Arial" panose="020B0604020202020204" pitchFamily="34" charset="0"/>
                <a:cs typeface="Arial" panose="020B0604020202020204" pitchFamily="34" charset="0"/>
              </a:rPr>
              <a:t> da </a:t>
            </a:r>
            <a:r>
              <a:rPr lang="en-US" sz="1800" dirty="0" err="1">
                <a:effectLst/>
                <a:latin typeface="Arial" panose="020B0604020202020204" pitchFamily="34" charset="0"/>
                <a:cs typeface="Arial" panose="020B0604020202020204" pitchFamily="34" charset="0"/>
              </a:rPr>
              <a:t>intervenção</a:t>
            </a:r>
            <a:r>
              <a:rPr lang="en-US" sz="1800" dirty="0">
                <a:effectLst/>
                <a:latin typeface="Arial" panose="020B0604020202020204" pitchFamily="34" charset="0"/>
                <a:cs typeface="Arial" panose="020B0604020202020204" pitchFamily="34" charset="0"/>
              </a:rPr>
              <a:t>, o </a:t>
            </a:r>
            <a:r>
              <a:rPr lang="en-US" sz="1800" dirty="0" err="1">
                <a:effectLst/>
                <a:latin typeface="Arial" panose="020B0604020202020204" pitchFamily="34" charset="0"/>
                <a:cs typeface="Arial" panose="020B0604020202020204" pitchFamily="34" charset="0"/>
              </a:rPr>
              <a:t>montante</a:t>
            </a:r>
            <a:r>
              <a:rPr lang="en-US" sz="1800" dirty="0">
                <a:effectLst/>
                <a:latin typeface="Arial" panose="020B0604020202020204" pitchFamily="34" charset="0"/>
                <a:cs typeface="Arial" panose="020B0604020202020204" pitchFamily="34" charset="0"/>
              </a:rPr>
              <a:t> do </a:t>
            </a:r>
            <a:r>
              <a:rPr lang="en-US" sz="1800" dirty="0" err="1">
                <a:effectLst/>
                <a:latin typeface="Arial" panose="020B0604020202020204" pitchFamily="34" charset="0"/>
                <a:cs typeface="Arial" panose="020B0604020202020204" pitchFamily="34" charset="0"/>
              </a:rPr>
              <a:t>financiamento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adicional</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componentes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auxiliares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como</a:t>
            </a:r>
            <a:r>
              <a:rPr lang="en-US" sz="1800" dirty="0">
                <a:effectLst/>
                <a:latin typeface="Arial" panose="020B0604020202020204" pitchFamily="34" charset="0"/>
                <a:cs typeface="Arial" panose="020B0604020202020204" pitchFamily="34" charset="0"/>
              </a:rPr>
              <a:t> o </a:t>
            </a:r>
            <a:r>
              <a:rPr lang="en-US" sz="1800" dirty="0" err="1">
                <a:effectLst/>
                <a:latin typeface="Arial" panose="020B0604020202020204" pitchFamily="34" charset="0"/>
                <a:cs typeface="Arial" panose="020B0604020202020204" pitchFamily="34" charset="0"/>
              </a:rPr>
              <a:t>apoio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técnico</a:t>
            </a:r>
            <a:r>
              <a:rPr lang="en-US" sz="1800" dirty="0">
                <a:effectLst/>
                <a:latin typeface="Arial" panose="020B0604020202020204" pitchFamily="34" charset="0"/>
                <a:cs typeface="Arial" panose="020B0604020202020204" pitchFamily="34" charset="0"/>
              </a:rPr>
              <a:t>) e </a:t>
            </a:r>
            <a:r>
              <a:rPr lang="en-US" sz="1800" dirty="0" err="1">
                <a:effectLst/>
                <a:latin typeface="Arial" panose="020B0604020202020204" pitchFamily="34" charset="0"/>
                <a:cs typeface="Arial" panose="020B0604020202020204" pitchFamily="34" charset="0"/>
              </a:rPr>
              <a:t>factores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contextuais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incluindo</a:t>
            </a:r>
            <a:r>
              <a:rPr lang="en-US" sz="1800" dirty="0">
                <a:effectLst/>
                <a:latin typeface="Arial" panose="020B0604020202020204" pitchFamily="34" charset="0"/>
                <a:cs typeface="Arial" panose="020B0604020202020204" pitchFamily="34" charset="0"/>
              </a:rPr>
              <a:t> o </a:t>
            </a:r>
            <a:r>
              <a:rPr lang="en-US" sz="1800" dirty="0" err="1">
                <a:effectLst/>
                <a:latin typeface="Arial" panose="020B0604020202020204" pitchFamily="34" charset="0"/>
                <a:cs typeface="Arial" panose="020B0604020202020204" pitchFamily="34" charset="0"/>
              </a:rPr>
              <a:t>contexto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organizacional</a:t>
            </a:r>
            <a:r>
              <a:rPr lang="en-US" sz="1800" dirty="0">
                <a:effectLst/>
                <a:latin typeface="Arial" panose="020B0604020202020204" pitchFamily="34" charset="0"/>
                <a:cs typeface="Arial" panose="020B0604020202020204" pitchFamily="34" charset="0"/>
              </a:rPr>
              <a:t>).”</a:t>
            </a:r>
          </a:p>
          <a:p>
            <a:pPr marL="0" indent="0">
              <a:buNone/>
            </a:pPr>
            <a:endParaRPr lang="en-US" sz="1800" dirty="0">
              <a:effectLst/>
              <a:latin typeface="Arial" panose="020B0604020202020204" pitchFamily="34" charset="0"/>
              <a:cs typeface="Arial" panose="020B0604020202020204" pitchFamily="34" charset="0"/>
            </a:endParaRPr>
          </a:p>
          <a:p>
            <a:pPr marL="0" indent="0">
              <a:buNone/>
            </a:pPr>
            <a:r>
              <a:rPr lang="en-US" sz="1800" dirty="0">
                <a:effectLst/>
                <a:latin typeface="Arial" panose="020B0604020202020204" pitchFamily="34" charset="0"/>
                <a:cs typeface="Arial" panose="020B0604020202020204" pitchFamily="34" charset="0"/>
              </a:rPr>
              <a:t>“A </a:t>
            </a:r>
            <a:r>
              <a:rPr lang="en-US" sz="1800" dirty="0" err="1">
                <a:effectLst/>
                <a:latin typeface="Arial" panose="020B0604020202020204" pitchFamily="34" charset="0"/>
                <a:cs typeface="Arial" panose="020B0604020202020204" pitchFamily="34" charset="0"/>
              </a:rPr>
              <a:t>análise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mostra</a:t>
            </a:r>
            <a:r>
              <a:rPr lang="en-US" sz="1800" dirty="0">
                <a:effectLst/>
                <a:latin typeface="Arial" panose="020B0604020202020204" pitchFamily="34" charset="0"/>
                <a:cs typeface="Arial" panose="020B0604020202020204" pitchFamily="34" charset="0"/>
              </a:rPr>
              <a:t> que a </a:t>
            </a:r>
            <a:r>
              <a:rPr lang="en-US" sz="1800" dirty="0" err="1">
                <a:effectLst/>
                <a:latin typeface="Arial" panose="020B0604020202020204" pitchFamily="34" charset="0"/>
                <a:cs typeface="Arial" panose="020B0604020202020204" pitchFamily="34" charset="0"/>
              </a:rPr>
              <a:t>remuneração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pelo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desempenho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pode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ter</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efeitos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positivos</a:t>
            </a:r>
            <a:r>
              <a:rPr lang="en-US" sz="1800" dirty="0">
                <a:effectLst/>
                <a:latin typeface="Arial" panose="020B0604020202020204" pitchFamily="34" charset="0"/>
                <a:cs typeface="Arial" panose="020B0604020202020204" pitchFamily="34" charset="0"/>
              </a:rPr>
              <a:t> e </a:t>
            </a:r>
            <a:r>
              <a:rPr lang="en-US" sz="1800" dirty="0" err="1">
                <a:effectLst/>
                <a:latin typeface="Arial" panose="020B0604020202020204" pitchFamily="34" charset="0"/>
                <a:cs typeface="Arial" panose="020B0604020202020204" pitchFamily="34" charset="0"/>
              </a:rPr>
              <a:t>negativos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serviços</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saúde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visados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Pode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também</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ter</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efeitos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não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intencionais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positivos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ou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negativos</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em</a:t>
            </a:r>
            <a:r>
              <a:rPr lang="en-US" sz="1800" dirty="0">
                <a:effectLst/>
                <a:latin typeface="Arial" panose="020B0604020202020204" pitchFamily="34" charset="0"/>
                <a:cs typeface="Arial" panose="020B0604020202020204" pitchFamily="34" charset="0"/>
              </a:rPr>
              <a:t> outros </a:t>
            </a:r>
            <a:r>
              <a:rPr lang="en-US" sz="1800" dirty="0" err="1">
                <a:effectLst/>
                <a:latin typeface="Arial" panose="020B0604020202020204" pitchFamily="34" charset="0"/>
                <a:cs typeface="Arial" panose="020B0604020202020204" pitchFamily="34" charset="0"/>
              </a:rPr>
              <a:t>serviços</a:t>
            </a:r>
            <a:r>
              <a:rPr lang="en-US" sz="1800" dirty="0">
                <a:effectLst/>
                <a:latin typeface="Arial" panose="020B0604020202020204" pitchFamily="34" charset="0"/>
                <a:cs typeface="Arial" panose="020B0604020202020204" pitchFamily="34" charset="0"/>
              </a:rPr>
              <a:t> de </a:t>
            </a:r>
            <a:r>
              <a:rPr lang="en-US" sz="1800" dirty="0" err="1">
                <a:effectLst/>
                <a:latin typeface="Arial" panose="020B0604020202020204" pitchFamily="34" charset="0"/>
                <a:cs typeface="Arial" panose="020B0604020202020204" pitchFamily="34" charset="0"/>
              </a:rPr>
              <a:t>saúde</a:t>
            </a:r>
            <a:r>
              <a:rPr lang="en-US" sz="1800" dirty="0">
                <a:effectLst/>
                <a:latin typeface="Arial" panose="020B0604020202020204" pitchFamily="34" charset="0"/>
                <a:cs typeface="Arial" panose="020B0604020202020204" pitchFamily="34" charset="0"/>
              </a:rPr>
              <a:t> que </a:t>
            </a:r>
            <a:r>
              <a:rPr lang="en-US" sz="1800" dirty="0" err="1">
                <a:effectLst/>
                <a:latin typeface="Arial" panose="020B0604020202020204" pitchFamily="34" charset="0"/>
                <a:cs typeface="Arial" panose="020B0604020202020204" pitchFamily="34" charset="0"/>
              </a:rPr>
              <a:t>não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são</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directamente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visados</a:t>
            </a:r>
            <a:r>
              <a:rPr lang="en-US" sz="1800" dirty="0">
                <a:effectLst/>
                <a:latin typeface="Arial" panose="020B0604020202020204" pitchFamily="34" charset="0"/>
                <a:cs typeface="Arial" panose="020B0604020202020204" pitchFamily="34" charset="0"/>
              </a:rPr>
              <a:t> pela </a:t>
            </a:r>
            <a:r>
              <a:rPr lang="en-US" sz="1800" dirty="0" err="1">
                <a:effectLst/>
                <a:latin typeface="Arial" panose="020B0604020202020204" pitchFamily="34" charset="0"/>
                <a:cs typeface="Arial" panose="020B0604020202020204" pitchFamily="34" charset="0"/>
              </a:rPr>
              <a:t>abordagem</a:t>
            </a:r>
            <a:r>
              <a:rPr lang="en-US" sz="1800" dirty="0">
                <a:effectLst/>
                <a:latin typeface="Arial" panose="020B0604020202020204" pitchFamily="34" charset="0"/>
                <a:cs typeface="Arial" panose="020B0604020202020204" pitchFamily="34" charset="0"/>
              </a:rPr>
              <a:t>.”</a:t>
            </a:r>
            <a:endParaRPr lang="en-B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228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512" y="3386931"/>
            <a:ext cx="602297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ítulo 2"/>
          <p:cNvSpPr>
            <a:spLocks noGrp="1"/>
          </p:cNvSpPr>
          <p:nvPr>
            <p:ph type="title"/>
          </p:nvPr>
        </p:nvSpPr>
        <p:spPr/>
        <p:txBody>
          <a:bodyPr/>
          <a:lstStyle/>
          <a:p>
            <a:r>
              <a:rPr lang="pt-BR" altLang="pt-BR" sz="3200">
                <a:solidFill>
                  <a:srgbClr val="C00000"/>
                </a:solidFill>
              </a:rPr>
              <a:t>Estamos tentando resolver o problema certo?</a:t>
            </a:r>
          </a:p>
        </p:txBody>
      </p:sp>
      <p:pic>
        <p:nvPicPr>
          <p:cNvPr id="41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511" y="2537835"/>
            <a:ext cx="60229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4488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{62CDBD28-9C6F-D54B-8AD7-E3AB8EE7FF19}tf10001070</Template>
  <TotalTime>651</TotalTime>
  <Words>1100</Words>
  <Application>Microsoft Macintosh PowerPoint</Application>
  <PresentationFormat>Widescreen</PresentationFormat>
  <Paragraphs>172</Paragraphs>
  <Slides>40</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Arial Rounded</vt:lpstr>
      <vt:lpstr>Calibri</vt:lpstr>
      <vt:lpstr>Noto Sans Symbols</vt:lpstr>
      <vt:lpstr>Rockwell</vt:lpstr>
      <vt:lpstr>Rockwell Condensed</vt:lpstr>
      <vt:lpstr>Rockwell Extra Bold</vt:lpstr>
      <vt:lpstr>Times</vt:lpstr>
      <vt:lpstr>Wingdings</vt:lpstr>
      <vt:lpstr>Wood Type</vt:lpstr>
      <vt:lpstr>PAGAMENTO POR PERFORMANCE</vt:lpstr>
      <vt:lpstr>Paying for Performance in Health Care  </vt:lpstr>
      <vt:lpstr>PowerPoint Presentation</vt:lpstr>
      <vt:lpstr>Changes in Hospital Quality Associated with Hospital Value-Based Purchasing Andrew M. Ryan, Ph.D., Sam Krinsky, M.A., Kristin A. Maurer, M.P.H. n engl j med 376;24  June 15, 2017</vt:lpstr>
      <vt:lpstr>P4P Issues</vt:lpstr>
      <vt:lpstr>PowerPoint Presentation</vt:lpstr>
      <vt:lpstr>PowerPoint Presentation</vt:lpstr>
      <vt:lpstr>PowerPoint Presentation</vt:lpstr>
      <vt:lpstr>Estamos tentando resolver o problema certo?</vt:lpstr>
      <vt:lpstr>PowerPoint Presentation</vt:lpstr>
      <vt:lpstr>PowerPoint Presentation</vt:lpstr>
      <vt:lpstr>The Principal-Agent Problem by Michael Jensen &amp; Willian Meckling </vt:lpstr>
      <vt:lpstr>MORAL HAZARD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Ortopedia – cirurgias /10.000 vidas</vt:lpstr>
      <vt:lpstr>PowerPoint Presentation</vt:lpstr>
      <vt:lpstr>Variação da frequência</vt:lpstr>
      <vt:lpstr>PowerPoint Presentation</vt:lpstr>
      <vt:lpstr>PowerPoint Presentation</vt:lpstr>
      <vt:lpstr>PowerPoint Presentation</vt:lpstr>
      <vt:lpstr>PowerPoint Presentation</vt:lpstr>
      <vt:lpstr>PowerPoint Presentation</vt:lpstr>
      <vt:lpstr>PowerPoint Presentation</vt:lpstr>
      <vt:lpstr>Contract Overview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Pagamento por Performance</dc:title>
  <dc:creator>EDUARDO MAIA</dc:creator>
  <cp:lastModifiedBy>EDUARDO MAIA</cp:lastModifiedBy>
  <cp:revision>2</cp:revision>
  <dcterms:created xsi:type="dcterms:W3CDTF">2023-11-16T15:21:13Z</dcterms:created>
  <dcterms:modified xsi:type="dcterms:W3CDTF">2023-11-17T04:00:40Z</dcterms:modified>
</cp:coreProperties>
</file>