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23"/>
  </p:notesMasterIdLst>
  <p:sldIdLst>
    <p:sldId id="258" r:id="rId2"/>
    <p:sldId id="9846" r:id="rId3"/>
    <p:sldId id="300" r:id="rId4"/>
    <p:sldId id="9835" r:id="rId5"/>
    <p:sldId id="9840" r:id="rId6"/>
    <p:sldId id="9847" r:id="rId7"/>
    <p:sldId id="9855" r:id="rId8"/>
    <p:sldId id="9848" r:id="rId9"/>
    <p:sldId id="9836" r:id="rId10"/>
    <p:sldId id="9839" r:id="rId11"/>
    <p:sldId id="9845" r:id="rId12"/>
    <p:sldId id="9842" r:id="rId13"/>
    <p:sldId id="9843" r:id="rId14"/>
    <p:sldId id="9844" r:id="rId15"/>
    <p:sldId id="9849" r:id="rId16"/>
    <p:sldId id="9850" r:id="rId17"/>
    <p:sldId id="9851" r:id="rId18"/>
    <p:sldId id="9852" r:id="rId19"/>
    <p:sldId id="9853" r:id="rId20"/>
    <p:sldId id="9854" r:id="rId21"/>
    <p:sldId id="265" r:id="rId22"/>
  </p:sldIdLst>
  <p:sldSz cx="9144000" cy="5143500" type="screen16x9"/>
  <p:notesSz cx="6858000" cy="9144000"/>
  <p:embeddedFontLst>
    <p:embeddedFont>
      <p:font typeface="Montserrat" panose="020B0604020202020204" charset="0"/>
      <p:regular r:id="rId24"/>
      <p:bold r:id="rId25"/>
      <p:italic r:id="rId26"/>
      <p:boldItalic r:id="rId27"/>
    </p:embeddedFont>
    <p:embeddedFont>
      <p:font typeface="ＭＳ Ｐゴシック" panose="020B0600070205080204" pitchFamily="34" charset="-128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ＭＳ Ｐゴシック" panose="020B0600070205080204" pitchFamily="34" charset="-128"/>
      <p:regular r:id="rId28"/>
    </p:embeddedFont>
    <p:embeddedFont>
      <p:font typeface="Century" panose="02040604050505020304" pitchFamily="18" charset="0"/>
      <p:regular r:id="rId33"/>
    </p:embeddedFont>
    <p:embeddedFont>
      <p:font typeface="Verdana" panose="020B060403050404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37"/>
  </p:normalViewPr>
  <p:slideViewPr>
    <p:cSldViewPr snapToGrid="0">
      <p:cViewPr varScale="1">
        <p:scale>
          <a:sx n="91" d="100"/>
          <a:sy n="91" d="100"/>
        </p:scale>
        <p:origin x="7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23E646-4594-6148-9E7C-D621EA64094A}" type="doc">
      <dgm:prSet loTypeId="urn:microsoft.com/office/officeart/2005/8/layout/hProcess9" loCatId="" qsTypeId="urn:microsoft.com/office/officeart/2005/8/quickstyle/simple1" qsCatId="simple" csTypeId="urn:microsoft.com/office/officeart/2005/8/colors/accent0_3" csCatId="mainScheme" phldr="1"/>
      <dgm:spPr/>
    </dgm:pt>
    <dgm:pt modelId="{FEB38C70-6695-6244-A847-3B6E521CB142}">
      <dgm:prSet phldrT="[Texto]"/>
      <dgm:spPr/>
      <dgm:t>
        <a:bodyPr/>
        <a:lstStyle/>
        <a:p>
          <a:r>
            <a:rPr lang="pt-BR" dirty="0"/>
            <a:t>Unidades de Negócio</a:t>
          </a:r>
        </a:p>
      </dgm:t>
    </dgm:pt>
    <dgm:pt modelId="{6312E81A-E7B2-5E40-B0E4-1B17A27FCC53}" type="parTrans" cxnId="{F1FD1845-BDFB-834A-9B75-3812AB9BAED8}">
      <dgm:prSet/>
      <dgm:spPr/>
      <dgm:t>
        <a:bodyPr/>
        <a:lstStyle/>
        <a:p>
          <a:endParaRPr lang="pt-BR"/>
        </a:p>
      </dgm:t>
    </dgm:pt>
    <dgm:pt modelId="{5E688ADC-5E84-9F40-83CA-E24E974D773D}" type="sibTrans" cxnId="{F1FD1845-BDFB-834A-9B75-3812AB9BAED8}">
      <dgm:prSet/>
      <dgm:spPr/>
      <dgm:t>
        <a:bodyPr/>
        <a:lstStyle/>
        <a:p>
          <a:endParaRPr lang="pt-BR"/>
        </a:p>
      </dgm:t>
    </dgm:pt>
    <dgm:pt modelId="{6BC930F3-A88A-B340-BE6C-C999BD2A62E0}">
      <dgm:prSet phldrT="[Texto]"/>
      <dgm:spPr/>
      <dgm:t>
        <a:bodyPr/>
        <a:lstStyle/>
        <a:p>
          <a:r>
            <a:rPr lang="pt-BR" dirty="0"/>
            <a:t>Contratualizações</a:t>
          </a:r>
        </a:p>
      </dgm:t>
    </dgm:pt>
    <dgm:pt modelId="{A9D67C67-E3C7-444A-9364-5954F1DD49EE}" type="parTrans" cxnId="{E3E939FA-D339-534C-9783-1A45DBCA50CE}">
      <dgm:prSet/>
      <dgm:spPr/>
      <dgm:t>
        <a:bodyPr/>
        <a:lstStyle/>
        <a:p>
          <a:endParaRPr lang="pt-BR"/>
        </a:p>
      </dgm:t>
    </dgm:pt>
    <dgm:pt modelId="{0311BD67-2945-4A44-BEF6-642136EA523D}" type="sibTrans" cxnId="{E3E939FA-D339-534C-9783-1A45DBCA50CE}">
      <dgm:prSet/>
      <dgm:spPr/>
      <dgm:t>
        <a:bodyPr/>
        <a:lstStyle/>
        <a:p>
          <a:endParaRPr lang="pt-BR"/>
        </a:p>
      </dgm:t>
    </dgm:pt>
    <dgm:pt modelId="{C03A2B2C-1D81-F84F-8163-7A8520492D2C}">
      <dgm:prSet phldrT="[Texto]"/>
      <dgm:spPr/>
      <dgm:t>
        <a:bodyPr/>
        <a:lstStyle/>
        <a:p>
          <a:r>
            <a:rPr lang="pt-BR" dirty="0"/>
            <a:t>Indicadores</a:t>
          </a:r>
        </a:p>
      </dgm:t>
    </dgm:pt>
    <dgm:pt modelId="{30186C65-FCED-8A4B-8F5F-BB98F4BB92DC}" type="parTrans" cxnId="{A3D57201-3FDF-A347-B895-50354C1430C2}">
      <dgm:prSet/>
      <dgm:spPr/>
      <dgm:t>
        <a:bodyPr/>
        <a:lstStyle/>
        <a:p>
          <a:endParaRPr lang="pt-BR"/>
        </a:p>
      </dgm:t>
    </dgm:pt>
    <dgm:pt modelId="{9547553D-4D1F-034B-A16B-A9FB89038E71}" type="sibTrans" cxnId="{A3D57201-3FDF-A347-B895-50354C1430C2}">
      <dgm:prSet/>
      <dgm:spPr/>
      <dgm:t>
        <a:bodyPr/>
        <a:lstStyle/>
        <a:p>
          <a:endParaRPr lang="pt-BR"/>
        </a:p>
      </dgm:t>
    </dgm:pt>
    <dgm:pt modelId="{DDE8314F-CB6D-0744-9EF2-F4A3925F3EC0}">
      <dgm:prSet/>
      <dgm:spPr/>
      <dgm:t>
        <a:bodyPr/>
        <a:lstStyle/>
        <a:p>
          <a:r>
            <a:rPr lang="pt-BR" dirty="0"/>
            <a:t>Ciclos de Melhoria</a:t>
          </a:r>
        </a:p>
      </dgm:t>
    </dgm:pt>
    <dgm:pt modelId="{2A69BFC4-74C8-E14C-8643-37452B659794}" type="parTrans" cxnId="{F11E6BE7-E32E-8F45-A513-69E7E97CAC94}">
      <dgm:prSet/>
      <dgm:spPr/>
      <dgm:t>
        <a:bodyPr/>
        <a:lstStyle/>
        <a:p>
          <a:endParaRPr lang="pt-BR"/>
        </a:p>
      </dgm:t>
    </dgm:pt>
    <dgm:pt modelId="{5472CE45-7DCF-434D-9CED-0E2C90EC611E}" type="sibTrans" cxnId="{F11E6BE7-E32E-8F45-A513-69E7E97CAC94}">
      <dgm:prSet/>
      <dgm:spPr/>
      <dgm:t>
        <a:bodyPr/>
        <a:lstStyle/>
        <a:p>
          <a:endParaRPr lang="pt-BR"/>
        </a:p>
      </dgm:t>
    </dgm:pt>
    <dgm:pt modelId="{2D4CA61E-3CB9-AD41-BEF3-0A7585F3FCB2}" type="pres">
      <dgm:prSet presAssocID="{3323E646-4594-6148-9E7C-D621EA64094A}" presName="CompostProcess" presStyleCnt="0">
        <dgm:presLayoutVars>
          <dgm:dir/>
          <dgm:resizeHandles val="exact"/>
        </dgm:presLayoutVars>
      </dgm:prSet>
      <dgm:spPr/>
    </dgm:pt>
    <dgm:pt modelId="{9AE9B02A-41A4-764F-88CB-06AFD573AA19}" type="pres">
      <dgm:prSet presAssocID="{3323E646-4594-6148-9E7C-D621EA64094A}" presName="arrow" presStyleLbl="bgShp" presStyleIdx="0" presStyleCnt="1"/>
      <dgm:spPr/>
    </dgm:pt>
    <dgm:pt modelId="{EF304471-4051-3648-9AC8-A17226CA8A1F}" type="pres">
      <dgm:prSet presAssocID="{3323E646-4594-6148-9E7C-D621EA64094A}" presName="linearProcess" presStyleCnt="0"/>
      <dgm:spPr/>
    </dgm:pt>
    <dgm:pt modelId="{24B406B2-498E-9B44-85F9-895CE3CF787F}" type="pres">
      <dgm:prSet presAssocID="{FEB38C70-6695-6244-A847-3B6E521CB142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DF01185-9A29-9244-822A-ECF91565FFE3}" type="pres">
      <dgm:prSet presAssocID="{5E688ADC-5E84-9F40-83CA-E24E974D773D}" presName="sibTrans" presStyleCnt="0"/>
      <dgm:spPr/>
    </dgm:pt>
    <dgm:pt modelId="{5999A75B-D983-7C4D-8712-0A69E8B9E79E}" type="pres">
      <dgm:prSet presAssocID="{6BC930F3-A88A-B340-BE6C-C999BD2A62E0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5298345-F6BE-F74D-B3D7-9C48A0F4F867}" type="pres">
      <dgm:prSet presAssocID="{0311BD67-2945-4A44-BEF6-642136EA523D}" presName="sibTrans" presStyleCnt="0"/>
      <dgm:spPr/>
    </dgm:pt>
    <dgm:pt modelId="{74D348D3-47DE-7A4B-B7D6-510E3E89ECA4}" type="pres">
      <dgm:prSet presAssocID="{C03A2B2C-1D81-F84F-8163-7A8520492D2C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1E62A81-1FAF-1546-A883-FEB32CCD06F0}" type="pres">
      <dgm:prSet presAssocID="{9547553D-4D1F-034B-A16B-A9FB89038E71}" presName="sibTrans" presStyleCnt="0"/>
      <dgm:spPr/>
    </dgm:pt>
    <dgm:pt modelId="{ADBB9AEF-760B-CA46-9E37-8EBC3C0C5E3C}" type="pres">
      <dgm:prSet presAssocID="{DDE8314F-CB6D-0744-9EF2-F4A3925F3EC0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1FD1845-BDFB-834A-9B75-3812AB9BAED8}" srcId="{3323E646-4594-6148-9E7C-D621EA64094A}" destId="{FEB38C70-6695-6244-A847-3B6E521CB142}" srcOrd="0" destOrd="0" parTransId="{6312E81A-E7B2-5E40-B0E4-1B17A27FCC53}" sibTransId="{5E688ADC-5E84-9F40-83CA-E24E974D773D}"/>
    <dgm:cxn modelId="{A3D57201-3FDF-A347-B895-50354C1430C2}" srcId="{3323E646-4594-6148-9E7C-D621EA64094A}" destId="{C03A2B2C-1D81-F84F-8163-7A8520492D2C}" srcOrd="2" destOrd="0" parTransId="{30186C65-FCED-8A4B-8F5F-BB98F4BB92DC}" sibTransId="{9547553D-4D1F-034B-A16B-A9FB89038E71}"/>
    <dgm:cxn modelId="{70A225CB-C86A-4748-A7CD-9108C41B293B}" type="presOf" srcId="{3323E646-4594-6148-9E7C-D621EA64094A}" destId="{2D4CA61E-3CB9-AD41-BEF3-0A7585F3FCB2}" srcOrd="0" destOrd="0" presId="urn:microsoft.com/office/officeart/2005/8/layout/hProcess9"/>
    <dgm:cxn modelId="{D6414E9E-8A55-B544-9C63-88DC30D6E132}" type="presOf" srcId="{FEB38C70-6695-6244-A847-3B6E521CB142}" destId="{24B406B2-498E-9B44-85F9-895CE3CF787F}" srcOrd="0" destOrd="0" presId="urn:microsoft.com/office/officeart/2005/8/layout/hProcess9"/>
    <dgm:cxn modelId="{F11E6BE7-E32E-8F45-A513-69E7E97CAC94}" srcId="{3323E646-4594-6148-9E7C-D621EA64094A}" destId="{DDE8314F-CB6D-0744-9EF2-F4A3925F3EC0}" srcOrd="3" destOrd="0" parTransId="{2A69BFC4-74C8-E14C-8643-37452B659794}" sibTransId="{5472CE45-7DCF-434D-9CED-0E2C90EC611E}"/>
    <dgm:cxn modelId="{29EACFFC-09AA-C041-B8B4-62517BAFD215}" type="presOf" srcId="{C03A2B2C-1D81-F84F-8163-7A8520492D2C}" destId="{74D348D3-47DE-7A4B-B7D6-510E3E89ECA4}" srcOrd="0" destOrd="0" presId="urn:microsoft.com/office/officeart/2005/8/layout/hProcess9"/>
    <dgm:cxn modelId="{B4E62DC9-2441-9A43-96C1-06C4B48CD740}" type="presOf" srcId="{6BC930F3-A88A-B340-BE6C-C999BD2A62E0}" destId="{5999A75B-D983-7C4D-8712-0A69E8B9E79E}" srcOrd="0" destOrd="0" presId="urn:microsoft.com/office/officeart/2005/8/layout/hProcess9"/>
    <dgm:cxn modelId="{E3E939FA-D339-534C-9783-1A45DBCA50CE}" srcId="{3323E646-4594-6148-9E7C-D621EA64094A}" destId="{6BC930F3-A88A-B340-BE6C-C999BD2A62E0}" srcOrd="1" destOrd="0" parTransId="{A9D67C67-E3C7-444A-9364-5954F1DD49EE}" sibTransId="{0311BD67-2945-4A44-BEF6-642136EA523D}"/>
    <dgm:cxn modelId="{7E3D2B3F-402B-3D43-8B78-9E177A8E9C1D}" type="presOf" srcId="{DDE8314F-CB6D-0744-9EF2-F4A3925F3EC0}" destId="{ADBB9AEF-760B-CA46-9E37-8EBC3C0C5E3C}" srcOrd="0" destOrd="0" presId="urn:microsoft.com/office/officeart/2005/8/layout/hProcess9"/>
    <dgm:cxn modelId="{3D321C3B-D9A3-0A45-99B4-DDF0348E1B21}" type="presParOf" srcId="{2D4CA61E-3CB9-AD41-BEF3-0A7585F3FCB2}" destId="{9AE9B02A-41A4-764F-88CB-06AFD573AA19}" srcOrd="0" destOrd="0" presId="urn:microsoft.com/office/officeart/2005/8/layout/hProcess9"/>
    <dgm:cxn modelId="{7376A7B3-282B-8742-8A02-58EC9F2AF4B6}" type="presParOf" srcId="{2D4CA61E-3CB9-AD41-BEF3-0A7585F3FCB2}" destId="{EF304471-4051-3648-9AC8-A17226CA8A1F}" srcOrd="1" destOrd="0" presId="urn:microsoft.com/office/officeart/2005/8/layout/hProcess9"/>
    <dgm:cxn modelId="{B452876F-C784-4D49-94C4-B426C361587A}" type="presParOf" srcId="{EF304471-4051-3648-9AC8-A17226CA8A1F}" destId="{24B406B2-498E-9B44-85F9-895CE3CF787F}" srcOrd="0" destOrd="0" presId="urn:microsoft.com/office/officeart/2005/8/layout/hProcess9"/>
    <dgm:cxn modelId="{22FDF0EA-93F7-3144-BCD8-83985DFCCD2A}" type="presParOf" srcId="{EF304471-4051-3648-9AC8-A17226CA8A1F}" destId="{1DF01185-9A29-9244-822A-ECF91565FFE3}" srcOrd="1" destOrd="0" presId="urn:microsoft.com/office/officeart/2005/8/layout/hProcess9"/>
    <dgm:cxn modelId="{1962C15E-D97B-254F-AE4B-708BF866A426}" type="presParOf" srcId="{EF304471-4051-3648-9AC8-A17226CA8A1F}" destId="{5999A75B-D983-7C4D-8712-0A69E8B9E79E}" srcOrd="2" destOrd="0" presId="urn:microsoft.com/office/officeart/2005/8/layout/hProcess9"/>
    <dgm:cxn modelId="{DA5E7054-6561-AB45-84A1-5CC6E2FB5BA7}" type="presParOf" srcId="{EF304471-4051-3648-9AC8-A17226CA8A1F}" destId="{75298345-F6BE-F74D-B3D7-9C48A0F4F867}" srcOrd="3" destOrd="0" presId="urn:microsoft.com/office/officeart/2005/8/layout/hProcess9"/>
    <dgm:cxn modelId="{62994785-7B7D-0B45-B2A6-984877E82A04}" type="presParOf" srcId="{EF304471-4051-3648-9AC8-A17226CA8A1F}" destId="{74D348D3-47DE-7A4B-B7D6-510E3E89ECA4}" srcOrd="4" destOrd="0" presId="urn:microsoft.com/office/officeart/2005/8/layout/hProcess9"/>
    <dgm:cxn modelId="{2A89C235-97DE-EF48-865D-E9D57A53C84D}" type="presParOf" srcId="{EF304471-4051-3648-9AC8-A17226CA8A1F}" destId="{E1E62A81-1FAF-1546-A883-FEB32CCD06F0}" srcOrd="5" destOrd="0" presId="urn:microsoft.com/office/officeart/2005/8/layout/hProcess9"/>
    <dgm:cxn modelId="{4E9C85B1-F1CC-EA4E-A990-641A3CC46581}" type="presParOf" srcId="{EF304471-4051-3648-9AC8-A17226CA8A1F}" destId="{ADBB9AEF-760B-CA46-9E37-8EBC3C0C5E3C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9B02A-41A4-764F-88CB-06AFD573AA19}">
      <dsp:nvSpPr>
        <dsp:cNvPr id="0" name=""/>
        <dsp:cNvSpPr/>
      </dsp:nvSpPr>
      <dsp:spPr>
        <a:xfrm>
          <a:off x="291632" y="0"/>
          <a:ext cx="3305167" cy="1266748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B406B2-498E-9B44-85F9-895CE3CF787F}">
      <dsp:nvSpPr>
        <dsp:cNvPr id="0" name=""/>
        <dsp:cNvSpPr/>
      </dsp:nvSpPr>
      <dsp:spPr>
        <a:xfrm>
          <a:off x="1946" y="380024"/>
          <a:ext cx="936033" cy="50669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kern="1200" dirty="0"/>
            <a:t>Unidades de Negócio</a:t>
          </a:r>
        </a:p>
      </dsp:txBody>
      <dsp:txXfrm>
        <a:off x="26681" y="404759"/>
        <a:ext cx="886563" cy="457229"/>
      </dsp:txXfrm>
    </dsp:sp>
    <dsp:sp modelId="{5999A75B-D983-7C4D-8712-0A69E8B9E79E}">
      <dsp:nvSpPr>
        <dsp:cNvPr id="0" name=""/>
        <dsp:cNvSpPr/>
      </dsp:nvSpPr>
      <dsp:spPr>
        <a:xfrm>
          <a:off x="984781" y="380024"/>
          <a:ext cx="936033" cy="50669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kern="1200" dirty="0"/>
            <a:t>Contratualizações</a:t>
          </a:r>
        </a:p>
      </dsp:txBody>
      <dsp:txXfrm>
        <a:off x="1009516" y="404759"/>
        <a:ext cx="886563" cy="457229"/>
      </dsp:txXfrm>
    </dsp:sp>
    <dsp:sp modelId="{74D348D3-47DE-7A4B-B7D6-510E3E89ECA4}">
      <dsp:nvSpPr>
        <dsp:cNvPr id="0" name=""/>
        <dsp:cNvSpPr/>
      </dsp:nvSpPr>
      <dsp:spPr>
        <a:xfrm>
          <a:off x="1967616" y="380024"/>
          <a:ext cx="936033" cy="50669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kern="1200" dirty="0"/>
            <a:t>Indicadores</a:t>
          </a:r>
        </a:p>
      </dsp:txBody>
      <dsp:txXfrm>
        <a:off x="1992351" y="404759"/>
        <a:ext cx="886563" cy="457229"/>
      </dsp:txXfrm>
    </dsp:sp>
    <dsp:sp modelId="{ADBB9AEF-760B-CA46-9E37-8EBC3C0C5E3C}">
      <dsp:nvSpPr>
        <dsp:cNvPr id="0" name=""/>
        <dsp:cNvSpPr/>
      </dsp:nvSpPr>
      <dsp:spPr>
        <a:xfrm>
          <a:off x="2950452" y="380024"/>
          <a:ext cx="936033" cy="50669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kern="1200" dirty="0"/>
            <a:t>Ciclos de Melhoria</a:t>
          </a:r>
        </a:p>
      </dsp:txBody>
      <dsp:txXfrm>
        <a:off x="2975187" y="404759"/>
        <a:ext cx="886563" cy="4572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530862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4695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8866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207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8723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4680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5859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2471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8553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2238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51086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6270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448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8362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498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804763" indent="-309524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238098" indent="-247620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733337" indent="-247620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228576" indent="-247620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A111B7E-FD20-2045-8851-0FAB6CC7B39C}" type="slidenum">
              <a:rPr lang="pt-BR" sz="1300"/>
              <a:pPr eaLnBrk="1" hangingPunct="1"/>
              <a:t>3</a:t>
            </a:fld>
            <a:endParaRPr lang="pt-BR" sz="13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77875"/>
            <a:ext cx="6818313" cy="3836988"/>
          </a:xfrm>
          <a:noFill/>
          <a:ln w="9525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pt-PT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998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804763" indent="-309524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238098" indent="-247620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733337" indent="-247620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228576" indent="-247620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A111B7E-FD20-2045-8851-0FAB6CC7B39C}" type="slidenum">
              <a:rPr lang="pt-BR" sz="1300"/>
              <a:pPr eaLnBrk="1" hangingPunct="1"/>
              <a:t>4</a:t>
            </a:fld>
            <a:endParaRPr lang="pt-BR" sz="13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77875"/>
            <a:ext cx="6818313" cy="3836988"/>
          </a:xfrm>
          <a:noFill/>
          <a:ln w="9525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pt-PT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561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2900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7496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0721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8290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0704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691200" y="152400"/>
            <a:ext cx="7761600" cy="9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691200" y="1511100"/>
            <a:ext cx="7761600" cy="28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▣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□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/>
          <p:nvPr/>
        </p:nvSpPr>
        <p:spPr>
          <a:xfrm>
            <a:off x="813273" y="1205841"/>
            <a:ext cx="15336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0" y="0"/>
            <a:ext cx="1005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/>
          <p:nvPr/>
        </p:nvSpPr>
        <p:spPr>
          <a:xfrm>
            <a:off x="-4" y="5040225"/>
            <a:ext cx="9144000" cy="10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4297650" y="477748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>
                <a:solidFill>
                  <a:srgbClr val="FFFFFF"/>
                </a:solidFill>
              </a:defRPr>
            </a:lvl1pPr>
            <a:lvl2pPr lvl="1" algn="ctr">
              <a:buNone/>
              <a:defRPr>
                <a:solidFill>
                  <a:srgbClr val="FFFFFF"/>
                </a:solidFill>
              </a:defRPr>
            </a:lvl2pPr>
            <a:lvl3pPr lvl="2" algn="ctr">
              <a:buNone/>
              <a:defRPr>
                <a:solidFill>
                  <a:srgbClr val="FFFFFF"/>
                </a:solidFill>
              </a:defRPr>
            </a:lvl3pPr>
            <a:lvl4pPr lvl="3" algn="ctr">
              <a:buNone/>
              <a:defRPr>
                <a:solidFill>
                  <a:srgbClr val="FFFFFF"/>
                </a:solidFill>
              </a:defRPr>
            </a:lvl4pPr>
            <a:lvl5pPr lvl="4" algn="ctr">
              <a:buNone/>
              <a:defRPr>
                <a:solidFill>
                  <a:srgbClr val="FFFFFF"/>
                </a:solidFill>
              </a:defRPr>
            </a:lvl5pPr>
            <a:lvl6pPr lvl="5" algn="ctr">
              <a:buNone/>
              <a:defRPr>
                <a:solidFill>
                  <a:srgbClr val="FFFFFF"/>
                </a:solidFill>
              </a:defRPr>
            </a:lvl6pPr>
            <a:lvl7pPr lvl="6" algn="ctr">
              <a:buNone/>
              <a:defRPr>
                <a:solidFill>
                  <a:srgbClr val="FFFFFF"/>
                </a:solidFill>
              </a:defRPr>
            </a:lvl7pPr>
            <a:lvl8pPr lvl="7" algn="ctr">
              <a:buNone/>
              <a:defRPr>
                <a:solidFill>
                  <a:srgbClr val="FFFFFF"/>
                </a:solidFill>
              </a:defRPr>
            </a:lvl8pPr>
            <a:lvl9pPr lvl="8" algn="ctr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rgbClr val="FFFFFF"/>
            </a:gs>
            <a:gs pos="33000">
              <a:srgbClr val="FFFFFF"/>
            </a:gs>
            <a:gs pos="100000">
              <a:srgbClr val="D9D9D9"/>
            </a:gs>
            <a:gs pos="100000">
              <a:srgbClr val="B3B3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1200" y="1511100"/>
            <a:ext cx="7761600" cy="28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Char char="▣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Char char="□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Char char="■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○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■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○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■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6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tiff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/>
          <p:nvPr/>
        </p:nvSpPr>
        <p:spPr>
          <a:xfrm>
            <a:off x="0" y="11288"/>
            <a:ext cx="9144000" cy="2371693"/>
          </a:xfrm>
          <a:prstGeom prst="rect">
            <a:avLst/>
          </a:prstGeom>
          <a:solidFill>
            <a:srgbClr val="62AE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ctrTitle" idx="4294967295"/>
          </p:nvPr>
        </p:nvSpPr>
        <p:spPr>
          <a:xfrm>
            <a:off x="163917" y="208989"/>
            <a:ext cx="7083683" cy="19762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0" dirty="0">
                <a:solidFill>
                  <a:schemeClr val="lt1"/>
                </a:solidFill>
                <a:latin typeface="Aquawax Pro UltraBold" panose="02000003020000020004" pitchFamily="50" charset="0"/>
              </a:rPr>
              <a:t>QUALIDADE COMO PRINCÍPIO ORIENTADOR DE UM SISTEMA DE SAÚDE EFICIENTE</a:t>
            </a:r>
            <a:endParaRPr sz="4400" b="0" dirty="0">
              <a:solidFill>
                <a:schemeClr val="lt1"/>
              </a:solidFill>
              <a:latin typeface="Aquawax Pro UltraBold" panose="02000003020000020004" pitchFamily="50" charset="0"/>
            </a:endParaRPr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4294967295"/>
          </p:nvPr>
        </p:nvSpPr>
        <p:spPr>
          <a:xfrm>
            <a:off x="582500" y="2681999"/>
            <a:ext cx="53910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800" dirty="0">
                <a:latin typeface="Aquawax Pro Bold" panose="02000003020000020004" pitchFamily="50" charset="0"/>
              </a:rPr>
              <a:t>Helidea Lima</a:t>
            </a:r>
            <a:endParaRPr sz="2800" dirty="0">
              <a:latin typeface="Aquawax Pro Bold" panose="02000003020000020004" pitchFamily="50" charset="0"/>
            </a:endParaRPr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4294967295"/>
          </p:nvPr>
        </p:nvSpPr>
        <p:spPr>
          <a:xfrm>
            <a:off x="582500" y="3512383"/>
            <a:ext cx="6665100" cy="14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latin typeface="Aquawax Pro Light" panose="02000003020000020004" pitchFamily="50" charset="0"/>
              </a:rPr>
              <a:t>Diretora Qualidade Assistencial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latin typeface="Aquawax Pro Light" panose="02000003020000020004" pitchFamily="50" charset="0"/>
              </a:rPr>
              <a:t>Rede D’Or</a:t>
            </a:r>
            <a:endParaRPr sz="2000" dirty="0">
              <a:latin typeface="Aquawax Pro Light" panose="02000003020000020004" pitchFamily="50" charset="0"/>
            </a:endParaRPr>
          </a:p>
        </p:txBody>
      </p:sp>
      <p:sp>
        <p:nvSpPr>
          <p:cNvPr id="81" name="Google Shape;81;p13"/>
          <p:cNvSpPr/>
          <p:nvPr/>
        </p:nvSpPr>
        <p:spPr>
          <a:xfrm>
            <a:off x="693798" y="3358791"/>
            <a:ext cx="1533600" cy="103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54F5B"/>
              </a:solidFill>
            </a:endParaRPr>
          </a:p>
        </p:txBody>
      </p:sp>
      <p:sp>
        <p:nvSpPr>
          <p:cNvPr id="82" name="Google Shape;82;p13"/>
          <p:cNvSpPr txBox="1">
            <a:spLocks noGrp="1"/>
          </p:cNvSpPr>
          <p:nvPr>
            <p:ph type="sldNum" idx="12"/>
          </p:nvPr>
        </p:nvSpPr>
        <p:spPr>
          <a:xfrm>
            <a:off x="4297650" y="477748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pic>
        <p:nvPicPr>
          <p:cNvPr id="83" name="Google Shape;8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3900" y="3903225"/>
            <a:ext cx="874249" cy="874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691200" y="152400"/>
            <a:ext cx="7761600" cy="9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dirty="0">
                <a:latin typeface="Aquawax Pro UltraBold" panose="02000003020000020004" pitchFamily="50" charset="0"/>
              </a:rPr>
              <a:t>Princípios de Saúde Baseada em Valor</a:t>
            </a:r>
            <a:endParaRPr b="0" dirty="0">
              <a:latin typeface="Aquawax Pro UltraBold" panose="02000003020000020004" pitchFamily="50" charset="0"/>
            </a:endParaRPr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691199" y="1326373"/>
            <a:ext cx="7578249" cy="34320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7175" indent="-257175"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1600" dirty="0">
                <a:latin typeface="Aquawax Pro Light" panose="02000003020000020004" pitchFamily="50" charset="0"/>
              </a:rPr>
              <a:t>Organizar o atendimento em torno das </a:t>
            </a:r>
            <a:r>
              <a:rPr lang="pt-BR" sz="1600" b="1" dirty="0">
                <a:latin typeface="Aquawax Pro Light" panose="02000003020000020004" pitchFamily="50" charset="0"/>
              </a:rPr>
              <a:t>condições médicas</a:t>
            </a:r>
            <a:r>
              <a:rPr lang="pt-BR" sz="1600" dirty="0">
                <a:latin typeface="Aquawax Pro Light" panose="02000003020000020004" pitchFamily="50" charset="0"/>
              </a:rPr>
              <a:t>;</a:t>
            </a:r>
          </a:p>
          <a:p>
            <a:pPr marL="257175" indent="-257175"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1600" dirty="0">
                <a:latin typeface="Aquawax Pro Light" panose="02000003020000020004" pitchFamily="50" charset="0"/>
              </a:rPr>
              <a:t>Medir </a:t>
            </a:r>
            <a:r>
              <a:rPr lang="pt-BR" sz="1600" b="1" dirty="0">
                <a:latin typeface="Aquawax Pro Light" panose="02000003020000020004" pitchFamily="50" charset="0"/>
              </a:rPr>
              <a:t>resultados e custos </a:t>
            </a:r>
            <a:r>
              <a:rPr lang="pt-BR" sz="1600" dirty="0">
                <a:latin typeface="Aquawax Pro Light" panose="02000003020000020004" pitchFamily="50" charset="0"/>
              </a:rPr>
              <a:t>para cada paciente;</a:t>
            </a:r>
          </a:p>
          <a:p>
            <a:pPr marL="257175" indent="-257175"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1600" dirty="0">
                <a:latin typeface="Aquawax Pro Light" panose="02000003020000020004" pitchFamily="50" charset="0"/>
              </a:rPr>
              <a:t>Alinhar modelos de reembolso que recompensem os </a:t>
            </a:r>
            <a:r>
              <a:rPr lang="pt-BR" sz="1600" b="1" dirty="0">
                <a:latin typeface="Aquawax Pro Light" panose="02000003020000020004" pitchFamily="50" charset="0"/>
              </a:rPr>
              <a:t>melhores resultados e a eficiência no atendimento;</a:t>
            </a:r>
          </a:p>
          <a:p>
            <a:pPr marL="257175" indent="-257175"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1600" b="1" dirty="0">
                <a:latin typeface="Aquawax Pro Light" panose="02000003020000020004" pitchFamily="50" charset="0"/>
              </a:rPr>
              <a:t>Integrar os sistemas com prestação de cuidados regionais </a:t>
            </a:r>
            <a:r>
              <a:rPr lang="pt-BR" sz="1600" dirty="0">
                <a:latin typeface="Aquawax Pro Light" panose="02000003020000020004" pitchFamily="50" charset="0"/>
              </a:rPr>
              <a:t>organizados em torno da correspondência entre o provedor, o tratamento e o ambiente corretos;</a:t>
            </a:r>
          </a:p>
          <a:p>
            <a:pPr marL="257175" indent="-257175"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1600" dirty="0">
                <a:latin typeface="Aquawax Pro Light" panose="02000003020000020004" pitchFamily="50" charset="0"/>
              </a:rPr>
              <a:t>Utilizar </a:t>
            </a:r>
            <a:r>
              <a:rPr lang="pt-BR" sz="1600" b="1" dirty="0">
                <a:latin typeface="Aquawax Pro Light" panose="02000003020000020004" pitchFamily="50" charset="0"/>
              </a:rPr>
              <a:t>centros nacionais de excelência </a:t>
            </a:r>
            <a:r>
              <a:rPr lang="pt-BR" sz="1600" dirty="0">
                <a:latin typeface="Aquawax Pro Light" panose="02000003020000020004" pitchFamily="50" charset="0"/>
              </a:rPr>
              <a:t>que atendam pacientes extremamente complexos;</a:t>
            </a:r>
          </a:p>
          <a:p>
            <a:pPr marL="257175" indent="-257175"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1600" dirty="0">
                <a:latin typeface="Aquawax Pro Light" panose="02000003020000020004" pitchFamily="50" charset="0"/>
              </a:rPr>
              <a:t>Implementar um sistema de </a:t>
            </a:r>
            <a:r>
              <a:rPr lang="pt-BR" sz="1600" b="1" dirty="0">
                <a:latin typeface="Aquawax Pro Light" panose="02000003020000020004" pitchFamily="50" charset="0"/>
              </a:rPr>
              <a:t>tecnologia da informação </a:t>
            </a:r>
            <a:r>
              <a:rPr lang="pt-BR" sz="1600" dirty="0">
                <a:latin typeface="Aquawax Pro Light" panose="02000003020000020004" pitchFamily="50" charset="0"/>
              </a:rPr>
              <a:t>projetado para apoiar os principais elementos da agenda de Valor.</a:t>
            </a:r>
          </a:p>
          <a:p>
            <a:pPr marL="257175" indent="-257175"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endParaRPr sz="1600" dirty="0">
              <a:latin typeface="Aquawax Pro Light" panose="02000003020000020004" pitchFamily="50" charset="0"/>
            </a:endParaRPr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106" name="Google Shape;10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3900" y="3903225"/>
            <a:ext cx="874249" cy="8742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0A1BBF87-1118-3341-3932-42AACD043D3D}"/>
              </a:ext>
            </a:extLst>
          </p:cNvPr>
          <p:cNvSpPr txBox="1"/>
          <p:nvPr/>
        </p:nvSpPr>
        <p:spPr>
          <a:xfrm>
            <a:off x="403872" y="4698101"/>
            <a:ext cx="38320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i="1" dirty="0">
                <a:solidFill>
                  <a:srgbClr val="404548"/>
                </a:solidFill>
              </a:rPr>
              <a:t>Porter M, Teisberg E. Repensando a Saúde: estratégias para melhorar</a:t>
            </a:r>
            <a:endParaRPr lang="pt-BR" sz="900" dirty="0">
              <a:solidFill>
                <a:srgbClr val="404548"/>
              </a:solidFill>
            </a:endParaRPr>
          </a:p>
          <a:p>
            <a:r>
              <a:rPr lang="pt-BR" sz="900" i="1" dirty="0">
                <a:solidFill>
                  <a:srgbClr val="404548"/>
                </a:solidFill>
              </a:rPr>
              <a:t>a qualidade de vida e reduzir custos. Porto Alegre. Bookman, 2007</a:t>
            </a:r>
            <a:endParaRPr lang="pt-BR" sz="900" dirty="0">
              <a:solidFill>
                <a:srgbClr val="4045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957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691200" y="152400"/>
            <a:ext cx="7761600" cy="9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dirty="0">
                <a:latin typeface="Aquawax Pro UltraBold" panose="02000003020000020004" pitchFamily="50" charset="0"/>
              </a:rPr>
              <a:t>Desfecho</a:t>
            </a:r>
            <a:endParaRPr b="0" dirty="0">
              <a:latin typeface="Aquawax Pro UltraBold" panose="02000003020000020004" pitchFamily="50" charset="0"/>
            </a:endParaRPr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691199" y="1326373"/>
            <a:ext cx="7578249" cy="34320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7175" indent="-257175" algn="just">
              <a:lnSpc>
                <a:spcPct val="130000"/>
              </a:lnSpc>
              <a:buFont typeface="Wingdings" pitchFamily="2" charset="2"/>
              <a:buChar char="§"/>
            </a:pPr>
            <a:r>
              <a:rPr lang="pt-BR" sz="1600" dirty="0">
                <a:latin typeface="Aquawax Pro Light" panose="02000003020000020004" pitchFamily="50" charset="0"/>
              </a:rPr>
              <a:t>O desfecho clínico consiste em </a:t>
            </a:r>
            <a:r>
              <a:rPr lang="pt-BR" sz="1600" b="1" dirty="0">
                <a:latin typeface="Aquawax Pro Light" panose="02000003020000020004" pitchFamily="50" charset="0"/>
              </a:rPr>
              <a:t>resultados da assistência</a:t>
            </a:r>
            <a:r>
              <a:rPr lang="pt-BR" sz="1600" dirty="0">
                <a:latin typeface="Aquawax Pro Light" panose="02000003020000020004" pitchFamily="50" charset="0"/>
              </a:rPr>
              <a:t>. </a:t>
            </a:r>
          </a:p>
          <a:p>
            <a:pPr marL="257175" indent="-257175" algn="just">
              <a:lnSpc>
                <a:spcPct val="130000"/>
              </a:lnSpc>
              <a:buFont typeface="Wingdings" pitchFamily="2" charset="2"/>
              <a:buChar char="§"/>
            </a:pPr>
            <a:r>
              <a:rPr lang="pt-BR" sz="1600" dirty="0">
                <a:latin typeface="Aquawax Pro Light" panose="02000003020000020004" pitchFamily="50" charset="0"/>
              </a:rPr>
              <a:t>Eles podem ser </a:t>
            </a:r>
            <a:r>
              <a:rPr lang="pt-BR" sz="1600" b="1" dirty="0">
                <a:latin typeface="Aquawax Pro Light" panose="02000003020000020004" pitchFamily="50" charset="0"/>
              </a:rPr>
              <a:t>desejados ou indesejados</a:t>
            </a:r>
            <a:r>
              <a:rPr lang="pt-BR" sz="1600" dirty="0">
                <a:latin typeface="Aquawax Pro Light" panose="02000003020000020004" pitchFamily="50" charset="0"/>
              </a:rPr>
              <a:t>, </a:t>
            </a:r>
            <a:r>
              <a:rPr lang="pt-BR" sz="1600" b="1" dirty="0">
                <a:latin typeface="Aquawax Pro Light" panose="02000003020000020004" pitchFamily="50" charset="0"/>
              </a:rPr>
              <a:t>definitivos ou intermediários</a:t>
            </a:r>
            <a:r>
              <a:rPr lang="pt-BR" sz="1600" dirty="0">
                <a:latin typeface="Aquawax Pro Light" panose="02000003020000020004" pitchFamily="50" charset="0"/>
              </a:rPr>
              <a:t>. De toda forma, mostram o impacto da doença na vida do paciente. </a:t>
            </a:r>
          </a:p>
          <a:p>
            <a:pPr marL="257175" indent="-257175" algn="just">
              <a:lnSpc>
                <a:spcPct val="130000"/>
              </a:lnSpc>
              <a:buFont typeface="Wingdings" pitchFamily="2" charset="2"/>
              <a:buChar char="§"/>
            </a:pPr>
            <a:r>
              <a:rPr lang="pt-BR" sz="1600" dirty="0">
                <a:latin typeface="Aquawax Pro Light" panose="02000003020000020004" pitchFamily="50" charset="0"/>
              </a:rPr>
              <a:t>Seu objetivo principal deve ser sempre </a:t>
            </a:r>
            <a:r>
              <a:rPr lang="pt-BR" sz="1600" b="1" dirty="0">
                <a:latin typeface="Aquawax Pro Light" panose="02000003020000020004" pitchFamily="50" charset="0"/>
              </a:rPr>
              <a:t>entregar valor</a:t>
            </a:r>
            <a:r>
              <a:rPr lang="pt-BR" sz="1600" dirty="0">
                <a:latin typeface="Aquawax Pro Light" panose="02000003020000020004" pitchFamily="50" charset="0"/>
              </a:rPr>
              <a:t>.</a:t>
            </a:r>
          </a:p>
          <a:p>
            <a:pPr marL="257175" indent="-257175" algn="just">
              <a:lnSpc>
                <a:spcPct val="130000"/>
              </a:lnSpc>
              <a:buFont typeface="Wingdings" pitchFamily="2" charset="2"/>
              <a:buChar char="§"/>
            </a:pPr>
            <a:r>
              <a:rPr lang="pt-BR" sz="1600" dirty="0">
                <a:latin typeface="Aquawax Pro Light" panose="02000003020000020004" pitchFamily="50" charset="0"/>
              </a:rPr>
              <a:t>São </a:t>
            </a:r>
            <a:r>
              <a:rPr lang="pt-BR" sz="1600" b="1" dirty="0">
                <a:latin typeface="Aquawax Pro Light" panose="02000003020000020004" pitchFamily="50" charset="0"/>
              </a:rPr>
              <a:t>exemplos de desfechos clínicos</a:t>
            </a:r>
            <a:r>
              <a:rPr lang="pt-BR" sz="1600" dirty="0">
                <a:latin typeface="Aquawax Pro Light" panose="02000003020000020004" pitchFamily="50" charset="0"/>
              </a:rPr>
              <a:t>: mortalidade, sobrevida, complicações, eventos adversos, resposta clínica, qualidade de vida, capacidade funcional, cicatrização, amputação, resolução dos sintomas, melhora da dor, alta hospitalar, melhora, etc.</a:t>
            </a:r>
          </a:p>
          <a:p>
            <a:pPr marL="257175" indent="-257175" algn="just">
              <a:lnSpc>
                <a:spcPct val="130000"/>
              </a:lnSpc>
              <a:buFont typeface="Wingdings" pitchFamily="2" charset="2"/>
              <a:buChar char="§"/>
            </a:pPr>
            <a:endParaRPr lang="pt-BR" sz="1600" dirty="0">
              <a:latin typeface="Aquawax Pro Light" panose="02000003020000020004" pitchFamily="50" charset="0"/>
            </a:endParaRPr>
          </a:p>
          <a:p>
            <a:pPr marL="257175" indent="-257175"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endParaRPr sz="1600" dirty="0">
              <a:latin typeface="Aquawax Pro Light" panose="02000003020000020004" pitchFamily="50" charset="0"/>
            </a:endParaRPr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106" name="Google Shape;10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3900" y="3903225"/>
            <a:ext cx="874249" cy="874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669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691200" y="152400"/>
            <a:ext cx="7761600" cy="9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dirty="0">
                <a:latin typeface="Aquawax Pro UltraBold" panose="02000003020000020004" pitchFamily="50" charset="0"/>
              </a:rPr>
              <a:t>Isso gera Valor?</a:t>
            </a:r>
            <a:endParaRPr b="0" dirty="0">
              <a:latin typeface="Aquawax Pro UltraBold" panose="02000003020000020004" pitchFamily="50" charset="0"/>
            </a:endParaRPr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106" name="Google Shape;10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3900" y="3903225"/>
            <a:ext cx="874249" cy="87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Lesão por pressão ou Úlcera por pressão? – Na Ferida">
            <a:extLst>
              <a:ext uri="{FF2B5EF4-FFF2-40B4-BE49-F238E27FC236}">
                <a16:creationId xmlns:a16="http://schemas.microsoft.com/office/drawing/2014/main" xmlns="" id="{1AFA0882-6C1A-4EB0-F594-859D15426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155" y="1793425"/>
            <a:ext cx="3388419" cy="254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A3D2BCAE-AD11-AF9D-A5E1-4DCA8DBD1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644" y="1666797"/>
            <a:ext cx="3262743" cy="2173038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8072A4B0-F33F-CF64-B0FF-A62E1255B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377" y="3941128"/>
            <a:ext cx="2555334" cy="44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Queda em ambiente hospitalar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723E02CC-90D8-D8D4-29AA-ACC071793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2129" y="4433471"/>
            <a:ext cx="2555334" cy="44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Lesão por pressão</a:t>
            </a:r>
          </a:p>
        </p:txBody>
      </p:sp>
      <p:grpSp>
        <p:nvGrpSpPr>
          <p:cNvPr id="11" name="Google Shape;147;p20">
            <a:extLst>
              <a:ext uri="{FF2B5EF4-FFF2-40B4-BE49-F238E27FC236}">
                <a16:creationId xmlns:a16="http://schemas.microsoft.com/office/drawing/2014/main" xmlns="" id="{40FFC759-5F47-BD86-DE7A-E5110BE2AD0E}"/>
              </a:ext>
            </a:extLst>
          </p:cNvPr>
          <p:cNvGrpSpPr/>
          <p:nvPr/>
        </p:nvGrpSpPr>
        <p:grpSpPr>
          <a:xfrm>
            <a:off x="4005531" y="1533186"/>
            <a:ext cx="3938369" cy="3020341"/>
            <a:chOff x="3782700" y="1538287"/>
            <a:chExt cx="1578600" cy="1578600"/>
          </a:xfrm>
        </p:grpSpPr>
        <p:sp>
          <p:nvSpPr>
            <p:cNvPr id="12" name="Google Shape;148;p20">
              <a:extLst>
                <a:ext uri="{FF2B5EF4-FFF2-40B4-BE49-F238E27FC236}">
                  <a16:creationId xmlns:a16="http://schemas.microsoft.com/office/drawing/2014/main" xmlns="" id="{AC518F2D-CA64-E9CB-8C2D-86EFFED84739}"/>
                </a:ext>
              </a:extLst>
            </p:cNvPr>
            <p:cNvSpPr/>
            <p:nvPr/>
          </p:nvSpPr>
          <p:spPr>
            <a:xfrm>
              <a:off x="3782700" y="2757488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9;p20">
              <a:extLst>
                <a:ext uri="{FF2B5EF4-FFF2-40B4-BE49-F238E27FC236}">
                  <a16:creationId xmlns:a16="http://schemas.microsoft.com/office/drawing/2014/main" xmlns="" id="{3136C4FA-A5B1-7077-04CB-2F204BD534A9}"/>
                </a:ext>
              </a:extLst>
            </p:cNvPr>
            <p:cNvSpPr/>
            <p:nvPr/>
          </p:nvSpPr>
          <p:spPr>
            <a:xfrm rot="-5400000">
              <a:off x="5001900" y="27574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0;p20">
              <a:extLst>
                <a:ext uri="{FF2B5EF4-FFF2-40B4-BE49-F238E27FC236}">
                  <a16:creationId xmlns:a16="http://schemas.microsoft.com/office/drawing/2014/main" xmlns="" id="{E7AB27C0-28AC-74D9-5833-D68A439E4524}"/>
                </a:ext>
              </a:extLst>
            </p:cNvPr>
            <p:cNvSpPr/>
            <p:nvPr/>
          </p:nvSpPr>
          <p:spPr>
            <a:xfrm rot="5400000">
              <a:off x="3782700" y="1538288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1;p20">
              <a:extLst>
                <a:ext uri="{FF2B5EF4-FFF2-40B4-BE49-F238E27FC236}">
                  <a16:creationId xmlns:a16="http://schemas.microsoft.com/office/drawing/2014/main" xmlns="" id="{C405702E-1D26-06E5-847E-D63D50C45841}"/>
                </a:ext>
              </a:extLst>
            </p:cNvPr>
            <p:cNvSpPr/>
            <p:nvPr/>
          </p:nvSpPr>
          <p:spPr>
            <a:xfrm rot="10800000">
              <a:off x="5001900" y="15382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47;p20">
            <a:extLst>
              <a:ext uri="{FF2B5EF4-FFF2-40B4-BE49-F238E27FC236}">
                <a16:creationId xmlns:a16="http://schemas.microsoft.com/office/drawing/2014/main" xmlns="" id="{717E5244-E931-0D46-27E7-8A85B101B144}"/>
              </a:ext>
            </a:extLst>
          </p:cNvPr>
          <p:cNvGrpSpPr/>
          <p:nvPr/>
        </p:nvGrpSpPr>
        <p:grpSpPr>
          <a:xfrm>
            <a:off x="240865" y="1405954"/>
            <a:ext cx="3584717" cy="2546924"/>
            <a:chOff x="3782700" y="1538287"/>
            <a:chExt cx="1578600" cy="1578600"/>
          </a:xfrm>
        </p:grpSpPr>
        <p:sp>
          <p:nvSpPr>
            <p:cNvPr id="17" name="Google Shape;148;p20">
              <a:extLst>
                <a:ext uri="{FF2B5EF4-FFF2-40B4-BE49-F238E27FC236}">
                  <a16:creationId xmlns:a16="http://schemas.microsoft.com/office/drawing/2014/main" xmlns="" id="{8F13DC74-C21A-8D65-AA06-AB0C5C500AA9}"/>
                </a:ext>
              </a:extLst>
            </p:cNvPr>
            <p:cNvSpPr/>
            <p:nvPr/>
          </p:nvSpPr>
          <p:spPr>
            <a:xfrm>
              <a:off x="3782700" y="2757488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9;p20">
              <a:extLst>
                <a:ext uri="{FF2B5EF4-FFF2-40B4-BE49-F238E27FC236}">
                  <a16:creationId xmlns:a16="http://schemas.microsoft.com/office/drawing/2014/main" xmlns="" id="{898AEAA1-021A-06B0-7EF9-9FD2A8B874B9}"/>
                </a:ext>
              </a:extLst>
            </p:cNvPr>
            <p:cNvSpPr/>
            <p:nvPr/>
          </p:nvSpPr>
          <p:spPr>
            <a:xfrm rot="-5400000">
              <a:off x="5001900" y="27574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0;p20">
              <a:extLst>
                <a:ext uri="{FF2B5EF4-FFF2-40B4-BE49-F238E27FC236}">
                  <a16:creationId xmlns:a16="http://schemas.microsoft.com/office/drawing/2014/main" xmlns="" id="{CA5F5C61-588C-FAE5-A299-8030E7ED0A22}"/>
                </a:ext>
              </a:extLst>
            </p:cNvPr>
            <p:cNvSpPr/>
            <p:nvPr/>
          </p:nvSpPr>
          <p:spPr>
            <a:xfrm rot="5400000">
              <a:off x="3782700" y="1538288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51;p20">
              <a:extLst>
                <a:ext uri="{FF2B5EF4-FFF2-40B4-BE49-F238E27FC236}">
                  <a16:creationId xmlns:a16="http://schemas.microsoft.com/office/drawing/2014/main" xmlns="" id="{3022B82E-B145-A4BE-EDB9-03FB996F8AA1}"/>
                </a:ext>
              </a:extLst>
            </p:cNvPr>
            <p:cNvSpPr/>
            <p:nvPr/>
          </p:nvSpPr>
          <p:spPr>
            <a:xfrm rot="10800000">
              <a:off x="5001900" y="15382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77043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691200" y="152400"/>
            <a:ext cx="7761600" cy="9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dirty="0">
                <a:latin typeface="Aquawax Pro UltraBold" panose="02000003020000020004" pitchFamily="50" charset="0"/>
              </a:rPr>
              <a:t>Isso gera Valor?</a:t>
            </a:r>
            <a:endParaRPr b="0" dirty="0">
              <a:latin typeface="Aquawax Pro UltraBold" panose="02000003020000020004" pitchFamily="50" charset="0"/>
            </a:endParaRPr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E7E407B1-209C-8D6E-2C04-FE750DDFE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27" y="1478052"/>
            <a:ext cx="4082143" cy="298327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58E36143-1974-634F-38F7-2A9047394AC1}"/>
              </a:ext>
            </a:extLst>
          </p:cNvPr>
          <p:cNvSpPr txBox="1"/>
          <p:nvPr/>
        </p:nvSpPr>
        <p:spPr>
          <a:xfrm>
            <a:off x="355325" y="4656787"/>
            <a:ext cx="6642242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50" dirty="0"/>
              <a:t> http://</a:t>
            </a:r>
            <a:r>
              <a:rPr lang="pt-BR" sz="750" dirty="0" err="1"/>
              <a:t>www.jointcommission.org</a:t>
            </a:r>
            <a:r>
              <a:rPr lang="pt-BR" sz="750" dirty="0"/>
              <a:t>/</a:t>
            </a:r>
            <a:r>
              <a:rPr lang="pt-BR" sz="750" dirty="0" err="1"/>
              <a:t>Sentinel_Event_Policy_and_Procedures</a:t>
            </a:r>
            <a:r>
              <a:rPr lang="pt-BR" sz="750" dirty="0"/>
              <a:t>/, acessado em 22/11/22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143B4AF7-B041-BF7A-3C75-584EC3640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313" y="561482"/>
            <a:ext cx="4351262" cy="409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91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691200" y="152400"/>
            <a:ext cx="7761600" cy="9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dirty="0">
                <a:latin typeface="Aquawax Pro UltraBold" panose="02000003020000020004" pitchFamily="50" charset="0"/>
              </a:rPr>
              <a:t>Isso gera Valor?</a:t>
            </a:r>
            <a:endParaRPr b="0" dirty="0">
              <a:latin typeface="Aquawax Pro UltraBold" panose="02000003020000020004" pitchFamily="50" charset="0"/>
            </a:endParaRPr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9C0543D-43BA-588D-CC12-0120C94B861F}"/>
              </a:ext>
            </a:extLst>
          </p:cNvPr>
          <p:cNvSpPr txBox="1"/>
          <p:nvPr/>
        </p:nvSpPr>
        <p:spPr>
          <a:xfrm>
            <a:off x="2593465" y="4526524"/>
            <a:ext cx="6266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900" dirty="0">
                <a:latin typeface="Calibri" panose="020F0502020204030204" pitchFamily="34" charset="0"/>
                <a:cs typeface="Calibri" panose="020F0502020204030204" pitchFamily="34" charset="0"/>
              </a:rPr>
              <a:t>Boletim Segurança do Paciente e Qualidade em Serviços de Saúde nº 29: </a:t>
            </a:r>
          </a:p>
          <a:p>
            <a:pPr algn="r"/>
            <a:r>
              <a:rPr lang="pt-BR" sz="900" dirty="0">
                <a:latin typeface="Calibri" panose="020F0502020204030204" pitchFamily="34" charset="0"/>
                <a:cs typeface="Calibri" panose="020F0502020204030204" pitchFamily="34" charset="0"/>
              </a:rPr>
              <a:t>Incidentes Relacionados à Assistência à Saúde – 2014 a 2022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E48F5B2-FDD9-9225-74B4-87785E43B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131" y="329070"/>
            <a:ext cx="5017928" cy="394981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B902E030-B40B-89EF-0255-0DA4BE25D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57" y="1391902"/>
            <a:ext cx="2834808" cy="375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20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691200" y="152400"/>
            <a:ext cx="7761600" cy="9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dirty="0">
                <a:latin typeface="Aquawax Pro UltraBold" panose="02000003020000020004" pitchFamily="50" charset="0"/>
              </a:rPr>
              <a:t>Evidências</a:t>
            </a:r>
            <a:endParaRPr b="0" dirty="0">
              <a:latin typeface="Aquawax Pro UltraBold" panose="02000003020000020004" pitchFamily="50" charset="0"/>
            </a:endParaRPr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691199" y="1326373"/>
            <a:ext cx="7578249" cy="34320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7175" indent="-257175" algn="just">
              <a:lnSpc>
                <a:spcPct val="130000"/>
              </a:lnSpc>
              <a:buFont typeface="Wingdings" pitchFamily="2" charset="2"/>
              <a:buChar char="§"/>
              <a:defRPr/>
            </a:pPr>
            <a:r>
              <a:rPr lang="pt-BR" altLang="pt-BR" sz="1600" dirty="0">
                <a:latin typeface="Aquawax Pro Light" panose="02000003020000020004" pitchFamily="50" charset="0"/>
              </a:rPr>
              <a:t>Revisão de 30.121 prontuários </a:t>
            </a:r>
          </a:p>
          <a:p>
            <a:pPr marL="257175" indent="-257175" algn="just">
              <a:lnSpc>
                <a:spcPct val="130000"/>
              </a:lnSpc>
              <a:buFont typeface="Wingdings" pitchFamily="2" charset="2"/>
              <a:buChar char="§"/>
              <a:defRPr/>
            </a:pPr>
            <a:r>
              <a:rPr lang="pt-BR" altLang="pt-BR" sz="1600" dirty="0">
                <a:latin typeface="Aquawax Pro Light" panose="02000003020000020004" pitchFamily="50" charset="0"/>
              </a:rPr>
              <a:t>51 hospitais no estado de Nova York</a:t>
            </a:r>
          </a:p>
          <a:p>
            <a:pPr marL="257175" indent="-257175" algn="just">
              <a:lnSpc>
                <a:spcPct val="130000"/>
              </a:lnSpc>
              <a:buFont typeface="Wingdings" pitchFamily="2" charset="2"/>
              <a:buChar char="§"/>
              <a:defRPr/>
            </a:pPr>
            <a:r>
              <a:rPr lang="pt-BR" altLang="pt-BR" sz="1600" dirty="0">
                <a:latin typeface="Aquawax Pro Light" panose="02000003020000020004" pitchFamily="50" charset="0"/>
              </a:rPr>
              <a:t>Incidência de Eventos Adversos: 3,7% dos casos</a:t>
            </a:r>
          </a:p>
          <a:p>
            <a:pPr marL="257175" indent="-257175" algn="just">
              <a:lnSpc>
                <a:spcPct val="130000"/>
              </a:lnSpc>
              <a:buFont typeface="Wingdings" pitchFamily="2" charset="2"/>
              <a:buChar char="§"/>
              <a:defRPr/>
            </a:pPr>
            <a:r>
              <a:rPr lang="pt-BR" altLang="pt-BR" sz="1600" dirty="0">
                <a:latin typeface="Aquawax Pro Light" panose="02000003020000020004" pitchFamily="50" charset="0"/>
              </a:rPr>
              <a:t>Incapacidade temporal: 70%</a:t>
            </a:r>
          </a:p>
          <a:p>
            <a:pPr marL="257175" indent="-257175" algn="just">
              <a:lnSpc>
                <a:spcPct val="130000"/>
              </a:lnSpc>
              <a:buFont typeface="Wingdings" pitchFamily="2" charset="2"/>
              <a:buChar char="§"/>
              <a:defRPr/>
            </a:pPr>
            <a:r>
              <a:rPr lang="pt-BR" altLang="pt-BR" sz="1600" dirty="0">
                <a:latin typeface="Aquawax Pro Light" panose="02000003020000020004" pitchFamily="50" charset="0"/>
              </a:rPr>
              <a:t>13,6% desses eventos levaram o paciente ao óbito</a:t>
            </a:r>
          </a:p>
          <a:p>
            <a:pPr marL="257175" indent="-257175" algn="just">
              <a:lnSpc>
                <a:spcPct val="130000"/>
              </a:lnSpc>
              <a:buFont typeface="Wingdings" pitchFamily="2" charset="2"/>
              <a:buChar char="§"/>
            </a:pPr>
            <a:endParaRPr lang="pt-BR" sz="1600" dirty="0">
              <a:latin typeface="Aquawax Pro Light" panose="02000003020000020004" pitchFamily="50" charset="0"/>
            </a:endParaRPr>
          </a:p>
          <a:p>
            <a:pPr marL="257175" indent="-257175" algn="just">
              <a:lnSpc>
                <a:spcPct val="130000"/>
              </a:lnSpc>
              <a:buFont typeface="Wingdings" pitchFamily="2" charset="2"/>
              <a:buChar char="§"/>
            </a:pPr>
            <a:endParaRPr lang="pt-BR" sz="1600" dirty="0">
              <a:latin typeface="Aquawax Pro Light" panose="02000003020000020004" pitchFamily="50" charset="0"/>
            </a:endParaRPr>
          </a:p>
          <a:p>
            <a:pPr marL="257175" indent="-257175"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endParaRPr sz="1600" dirty="0">
              <a:latin typeface="Aquawax Pro Light" panose="02000003020000020004" pitchFamily="50" charset="0"/>
            </a:endParaRPr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106" name="Google Shape;10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3900" y="3903225"/>
            <a:ext cx="874249" cy="8742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Object 1024">
            <a:extLst>
              <a:ext uri="{FF2B5EF4-FFF2-40B4-BE49-F238E27FC236}">
                <a16:creationId xmlns:a16="http://schemas.microsoft.com/office/drawing/2014/main" xmlns="" id="{955DFD22-B8BD-65F6-5A78-39FD3C72ED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1457203"/>
              </p:ext>
            </p:extLst>
          </p:nvPr>
        </p:nvGraphicFramePr>
        <p:xfrm>
          <a:off x="4756726" y="152400"/>
          <a:ext cx="4160333" cy="158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" r:id="rId5" imgW="40576500" imgH="15913100" progId="Word.Document.8">
                  <p:embed/>
                </p:oleObj>
              </mc:Choice>
              <mc:Fallback>
                <p:oleObj name="Document" r:id="rId5" imgW="40576500" imgH="15913100" progId="Word.Document.8">
                  <p:embed/>
                  <p:pic>
                    <p:nvPicPr>
                      <p:cNvPr id="17409" name="Object 1024">
                        <a:extLst>
                          <a:ext uri="{FF2B5EF4-FFF2-40B4-BE49-F238E27FC236}">
                            <a16:creationId xmlns:a16="http://schemas.microsoft.com/office/drawing/2014/main" xmlns="" id="{74687A1E-9326-44BD-35B2-60141EB73D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6726" y="152400"/>
                        <a:ext cx="4160333" cy="158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1902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691200" y="152400"/>
            <a:ext cx="7761600" cy="9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dirty="0">
                <a:latin typeface="Aquawax Pro UltraBold" panose="02000003020000020004" pitchFamily="50" charset="0"/>
              </a:rPr>
              <a:t>Evidências</a:t>
            </a:r>
            <a:endParaRPr b="0" dirty="0">
              <a:latin typeface="Aquawax Pro UltraBold" panose="02000003020000020004" pitchFamily="50" charset="0"/>
            </a:endParaRPr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691199" y="1326373"/>
            <a:ext cx="7578249" cy="34320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7175" indent="-257175" algn="just">
              <a:lnSpc>
                <a:spcPct val="130000"/>
              </a:lnSpc>
              <a:buFont typeface="Wingdings" pitchFamily="2" charset="2"/>
              <a:buChar char="§"/>
              <a:defRPr/>
            </a:pPr>
            <a:r>
              <a:rPr lang="pt-BR" sz="1600" dirty="0">
                <a:latin typeface="Aquawax Pro Light" panose="02000003020000020004" pitchFamily="50" charset="0"/>
              </a:rPr>
              <a:t>Revisão de 25 estudos realizados em 27 países em seis continentes,  todos utilizando o  “Método Harvard” de detecção Eventos Adversos (</a:t>
            </a:r>
            <a:r>
              <a:rPr lang="pt-BR" sz="1600" dirty="0" err="1">
                <a:latin typeface="Aquawax Pro Light" panose="02000003020000020004" pitchFamily="50" charset="0"/>
              </a:rPr>
              <a:t>EAs</a:t>
            </a:r>
            <a:r>
              <a:rPr lang="pt-BR" sz="1600" dirty="0">
                <a:latin typeface="Aquawax Pro Light" panose="02000003020000020004" pitchFamily="50" charset="0"/>
              </a:rPr>
              <a:t>).</a:t>
            </a:r>
          </a:p>
          <a:p>
            <a:pPr marL="257175" indent="-257175" algn="just">
              <a:lnSpc>
                <a:spcPct val="130000"/>
              </a:lnSpc>
              <a:buFont typeface="Wingdings" pitchFamily="2" charset="2"/>
              <a:buChar char="§"/>
              <a:defRPr/>
            </a:pPr>
            <a:r>
              <a:rPr lang="pt-BR" sz="1600" dirty="0">
                <a:latin typeface="Aquawax Pro Light" panose="02000003020000020004" pitchFamily="50" charset="0"/>
              </a:rPr>
              <a:t>10% dos pacientes foram afetados por pelo menos um Evento Adverso.</a:t>
            </a:r>
          </a:p>
          <a:p>
            <a:pPr marL="257175" indent="-257175" algn="just">
              <a:lnSpc>
                <a:spcPct val="130000"/>
              </a:lnSpc>
              <a:buFont typeface="Wingdings" pitchFamily="2" charset="2"/>
              <a:buChar char="§"/>
              <a:defRPr/>
            </a:pPr>
            <a:r>
              <a:rPr lang="pt-BR" sz="1600" dirty="0">
                <a:latin typeface="Aquawax Pro Light" panose="02000003020000020004" pitchFamily="50" charset="0"/>
              </a:rPr>
              <a:t>7,3% dos Eventos Adversos foram fatais.</a:t>
            </a:r>
          </a:p>
          <a:p>
            <a:pPr marL="257175" indent="-257175" algn="just">
              <a:lnSpc>
                <a:spcPct val="130000"/>
              </a:lnSpc>
              <a:buFont typeface="Wingdings" pitchFamily="2" charset="2"/>
              <a:buChar char="§"/>
              <a:defRPr/>
            </a:pPr>
            <a:r>
              <a:rPr lang="pt-BR" sz="1600" dirty="0">
                <a:latin typeface="Aquawax Pro Light" panose="02000003020000020004" pitchFamily="50" charset="0"/>
              </a:rPr>
              <a:t>Entre 34,3 e 83% dos </a:t>
            </a:r>
            <a:r>
              <a:rPr lang="pt-BR" sz="1600" dirty="0" err="1">
                <a:latin typeface="Aquawax Pro Light" panose="02000003020000020004" pitchFamily="50" charset="0"/>
              </a:rPr>
              <a:t>EAs</a:t>
            </a:r>
            <a:r>
              <a:rPr lang="pt-BR" sz="1600" dirty="0">
                <a:latin typeface="Aquawax Pro Light" panose="02000003020000020004" pitchFamily="50" charset="0"/>
              </a:rPr>
              <a:t> foram considerados evitáveis.</a:t>
            </a:r>
          </a:p>
          <a:p>
            <a:pPr marL="257175" indent="-257175" algn="just">
              <a:lnSpc>
                <a:spcPct val="130000"/>
              </a:lnSpc>
              <a:buFont typeface="Wingdings" pitchFamily="2" charset="2"/>
              <a:buChar char="§"/>
              <a:defRPr/>
            </a:pPr>
            <a:r>
              <a:rPr lang="pt-BR" sz="1600" dirty="0">
                <a:latin typeface="Aquawax Pro Light" panose="02000003020000020004" pitchFamily="50" charset="0"/>
              </a:rPr>
              <a:t>Os três tipos mais comuns de </a:t>
            </a:r>
            <a:r>
              <a:rPr lang="pt-BR" sz="1600" dirty="0" err="1">
                <a:latin typeface="Aquawax Pro Light" panose="02000003020000020004" pitchFamily="50" charset="0"/>
              </a:rPr>
              <a:t>EAs</a:t>
            </a:r>
            <a:r>
              <a:rPr lang="pt-BR" sz="1600" dirty="0">
                <a:latin typeface="Aquawax Pro Light" panose="02000003020000020004" pitchFamily="50" charset="0"/>
              </a:rPr>
              <a:t> foram:  cirúrgicos, relacionados a medicação ou relacionados a infecções.</a:t>
            </a:r>
          </a:p>
          <a:p>
            <a:pPr marL="257175" indent="-257175" algn="just">
              <a:lnSpc>
                <a:spcPct val="130000"/>
              </a:lnSpc>
              <a:buFont typeface="Wingdings" pitchFamily="2" charset="2"/>
              <a:buChar char="§"/>
              <a:defRPr/>
            </a:pPr>
            <a:endParaRPr sz="1600" dirty="0">
              <a:latin typeface="Aquawax Pro Light" panose="02000003020000020004" pitchFamily="50" charset="0"/>
            </a:endParaRPr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106" name="Google Shape;10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3900" y="3903225"/>
            <a:ext cx="874249" cy="87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xmlns="" id="{FB9C96B3-5D5D-84C6-2113-B6902679F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952" y="30589"/>
            <a:ext cx="3651030" cy="1413706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5668EDD6-17F3-FB70-E601-E819D75BDC6C}"/>
              </a:ext>
            </a:extLst>
          </p:cNvPr>
          <p:cNvSpPr/>
          <p:nvPr/>
        </p:nvSpPr>
        <p:spPr>
          <a:xfrm>
            <a:off x="209250" y="4875117"/>
            <a:ext cx="44551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chemeClr val="dk1"/>
                </a:solidFill>
                <a:latin typeface="Aquawax Pro Light" panose="02000003020000020004" pitchFamily="50" charset="0"/>
                <a:sym typeface="Montserrat"/>
              </a:rPr>
              <a:t>Fonte: </a:t>
            </a:r>
            <a:r>
              <a:rPr lang="pt-BR" sz="1100" dirty="0" err="1">
                <a:solidFill>
                  <a:schemeClr val="dk1"/>
                </a:solidFill>
                <a:latin typeface="Aquawax Pro Light" panose="02000003020000020004" pitchFamily="50" charset="0"/>
                <a:sym typeface="Montserrat"/>
              </a:rPr>
              <a:t>Schwendimann</a:t>
            </a:r>
            <a:r>
              <a:rPr lang="pt-BR" sz="1100" dirty="0">
                <a:solidFill>
                  <a:schemeClr val="dk1"/>
                </a:solidFill>
                <a:latin typeface="Aquawax Pro Light" panose="02000003020000020004" pitchFamily="50" charset="0"/>
                <a:sym typeface="Montserrat"/>
              </a:rPr>
              <a:t> et al. BMC Health Services Research (2018) 18:521 </a:t>
            </a:r>
          </a:p>
        </p:txBody>
      </p:sp>
    </p:spTree>
    <p:extLst>
      <p:ext uri="{BB962C8B-B14F-4D97-AF65-F5344CB8AC3E}">
        <p14:creationId xmlns:p14="http://schemas.microsoft.com/office/powerpoint/2010/main" val="3417698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691200" y="152400"/>
            <a:ext cx="7761600" cy="9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dirty="0">
                <a:latin typeface="Aquawax Pro UltraBold" panose="02000003020000020004" pitchFamily="50" charset="0"/>
              </a:rPr>
              <a:t>Evidências</a:t>
            </a:r>
            <a:endParaRPr b="0" dirty="0">
              <a:latin typeface="Aquawax Pro UltraBold" panose="02000003020000020004" pitchFamily="50" charset="0"/>
            </a:endParaRPr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691199" y="1248206"/>
            <a:ext cx="7578249" cy="36647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7175" indent="-257175" algn="just">
              <a:lnSpc>
                <a:spcPct val="130000"/>
              </a:lnSpc>
              <a:buFont typeface="Wingdings" pitchFamily="2" charset="2"/>
              <a:buChar char="§"/>
              <a:defRPr/>
            </a:pPr>
            <a:r>
              <a:rPr lang="pt-BR" sz="1600" dirty="0">
                <a:latin typeface="Aquawax Pro Light" panose="02000003020000020004" pitchFamily="50" charset="0"/>
              </a:rPr>
              <a:t>Em uma amostra aleatória de 2.809 internações, identificamos pelo menos um evento adverso em 23,6%. </a:t>
            </a:r>
          </a:p>
          <a:p>
            <a:pPr marL="257175" indent="-257175" algn="just">
              <a:lnSpc>
                <a:spcPct val="130000"/>
              </a:lnSpc>
              <a:buFont typeface="Wingdings" pitchFamily="2" charset="2"/>
              <a:buChar char="§"/>
              <a:defRPr/>
            </a:pPr>
            <a:r>
              <a:rPr lang="pt-BR" sz="1600" dirty="0">
                <a:latin typeface="Aquawax Pro Light" panose="02000003020000020004" pitchFamily="50" charset="0"/>
              </a:rPr>
              <a:t>Entre 978 eventos adversos, 222 (22,7%) foram considerados evitáveis ​​e 316 (32,3%) tiveram um nível grave. </a:t>
            </a:r>
          </a:p>
          <a:p>
            <a:pPr marL="257175" indent="-257175" algn="just">
              <a:lnSpc>
                <a:spcPct val="130000"/>
              </a:lnSpc>
              <a:buFont typeface="Wingdings" pitchFamily="2" charset="2"/>
              <a:buChar char="§"/>
              <a:defRPr/>
            </a:pPr>
            <a:r>
              <a:rPr lang="pt-BR" sz="1600" dirty="0">
                <a:latin typeface="Aquawax Pro Light" panose="02000003020000020004" pitchFamily="50" charset="0"/>
              </a:rPr>
              <a:t>Um evento adverso evitável ocorreu em 191 (6,8%) de todas as internações.</a:t>
            </a:r>
          </a:p>
          <a:p>
            <a:pPr marL="257175" indent="-257175" algn="just">
              <a:lnSpc>
                <a:spcPct val="130000"/>
              </a:lnSpc>
              <a:buFont typeface="Wingdings" pitchFamily="2" charset="2"/>
              <a:buChar char="§"/>
              <a:defRPr/>
            </a:pPr>
            <a:r>
              <a:rPr lang="pt-BR" sz="1600" dirty="0">
                <a:latin typeface="Aquawax Pro Light" panose="02000003020000020004" pitchFamily="50" charset="0"/>
              </a:rPr>
              <a:t>Os eventos adversos a </a:t>
            </a:r>
            <a:r>
              <a:rPr lang="pt-BR" sz="1600" b="1" dirty="0">
                <a:latin typeface="Aquawax Pro Light" panose="02000003020000020004" pitchFamily="50" charset="0"/>
              </a:rPr>
              <a:t>medicamentos</a:t>
            </a:r>
            <a:r>
              <a:rPr lang="pt-BR" sz="1600" dirty="0">
                <a:latin typeface="Aquawax Pro Light" panose="02000003020000020004" pitchFamily="50" charset="0"/>
              </a:rPr>
              <a:t> foram os eventos adversos mais comuns (representando 39,0% de todos os eventos), seguidos por eventos </a:t>
            </a:r>
            <a:r>
              <a:rPr lang="pt-BR" sz="1600" b="1" dirty="0">
                <a:latin typeface="Aquawax Pro Light" panose="02000003020000020004" pitchFamily="50" charset="0"/>
              </a:rPr>
              <a:t>cirúrgicos</a:t>
            </a:r>
            <a:r>
              <a:rPr lang="pt-BR" sz="1600" dirty="0">
                <a:latin typeface="Aquawax Pro Light" panose="02000003020000020004" pitchFamily="50" charset="0"/>
              </a:rPr>
              <a:t> ou outros procedimentos (30,4%), eventos relacionados ao paciente (definidos como eventos associados aos </a:t>
            </a:r>
            <a:r>
              <a:rPr lang="pt-BR" sz="1600" b="1" dirty="0">
                <a:latin typeface="Aquawax Pro Light" panose="02000003020000020004" pitchFamily="50" charset="0"/>
              </a:rPr>
              <a:t>cuidados de enfermagem</a:t>
            </a:r>
            <a:r>
              <a:rPr lang="pt-BR" sz="1600" dirty="0">
                <a:latin typeface="Aquawax Pro Light" panose="02000003020000020004" pitchFamily="50" charset="0"/>
              </a:rPr>
              <a:t>, incluindo quedas e pressão úlceras) (15,0%) e infecções relacionadas à assistência à saúde (11,9%).</a:t>
            </a:r>
          </a:p>
          <a:p>
            <a:pPr marL="257175" indent="-257175" algn="just">
              <a:lnSpc>
                <a:spcPct val="130000"/>
              </a:lnSpc>
              <a:buFont typeface="Wingdings" pitchFamily="2" charset="2"/>
              <a:buChar char="§"/>
              <a:defRPr/>
            </a:pPr>
            <a:endParaRPr sz="1600" dirty="0">
              <a:latin typeface="Aquawax Pro Light" panose="02000003020000020004" pitchFamily="50" charset="0"/>
            </a:endParaRPr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106" name="Google Shape;10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9448" y="3967880"/>
            <a:ext cx="874249" cy="87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9139D244-22E2-51A9-B329-CCAD94F3C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4494" y="393219"/>
            <a:ext cx="4142472" cy="82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29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691200" y="152400"/>
            <a:ext cx="3549507" cy="9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dirty="0">
                <a:latin typeface="Aquawax Pro UltraBold" panose="02000003020000020004" pitchFamily="50" charset="0"/>
              </a:rPr>
              <a:t>A Rede D’Or</a:t>
            </a:r>
            <a:endParaRPr b="0" dirty="0">
              <a:latin typeface="Aquawax Pro UltraBold" panose="02000003020000020004" pitchFamily="50" charset="0"/>
            </a:endParaRPr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106" name="Google Shape;10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3900" y="3903225"/>
            <a:ext cx="874249" cy="87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 descr="Mapa&#10;&#10;Descrição gerada automaticamente">
            <a:extLst>
              <a:ext uri="{FF2B5EF4-FFF2-40B4-BE49-F238E27FC236}">
                <a16:creationId xmlns:a16="http://schemas.microsoft.com/office/drawing/2014/main" xmlns="" id="{F5CAD368-85F9-27FB-124B-D9DDA2B7B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05" y="1442168"/>
            <a:ext cx="1937392" cy="193739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FB89AFEB-65FD-EC46-0005-F441C4D56B71}"/>
              </a:ext>
            </a:extLst>
          </p:cNvPr>
          <p:cNvSpPr txBox="1"/>
          <p:nvPr/>
        </p:nvSpPr>
        <p:spPr>
          <a:xfrm>
            <a:off x="562610" y="3700328"/>
            <a:ext cx="2455423" cy="119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pt-BR" sz="1800" b="1" dirty="0">
                <a:solidFill>
                  <a:schemeClr val="dk1"/>
                </a:solidFill>
                <a:latin typeface="Aquawax Pro Light" panose="02000003020000020004" pitchFamily="50" charset="0"/>
              </a:rPr>
              <a:t>Rede D’Or</a:t>
            </a:r>
          </a:p>
          <a:p>
            <a:pPr marL="257175" indent="-257175">
              <a:lnSpc>
                <a:spcPct val="110000"/>
              </a:lnSpc>
              <a:buFont typeface="Wingdings" pitchFamily="2" charset="2"/>
              <a:buChar char="§"/>
            </a:pPr>
            <a:r>
              <a:rPr lang="pt-BR" sz="1200" dirty="0">
                <a:solidFill>
                  <a:schemeClr val="dk1"/>
                </a:solidFill>
                <a:latin typeface="Aquawax Pro Light" panose="02000003020000020004" pitchFamily="50" charset="0"/>
                <a:sym typeface="Montserrat"/>
              </a:rPr>
              <a:t>70 Hospitais (+3 sob gestão)</a:t>
            </a:r>
          </a:p>
          <a:p>
            <a:pPr marL="257175" indent="-257175">
              <a:lnSpc>
                <a:spcPct val="110000"/>
              </a:lnSpc>
              <a:buFont typeface="Wingdings" pitchFamily="2" charset="2"/>
              <a:buChar char="§"/>
            </a:pPr>
            <a:r>
              <a:rPr lang="pt-BR" sz="1200" dirty="0">
                <a:solidFill>
                  <a:schemeClr val="dk1"/>
                </a:solidFill>
                <a:latin typeface="Aquawax Pro Light" panose="02000003020000020004" pitchFamily="50" charset="0"/>
                <a:sym typeface="Montserrat"/>
              </a:rPr>
              <a:t>12 Estado + DF</a:t>
            </a:r>
          </a:p>
          <a:p>
            <a:pPr marL="257175" indent="-257175">
              <a:lnSpc>
                <a:spcPct val="110000"/>
              </a:lnSpc>
              <a:buFont typeface="Wingdings" pitchFamily="2" charset="2"/>
              <a:buChar char="§"/>
            </a:pPr>
            <a:r>
              <a:rPr lang="pt-BR" sz="1200" dirty="0">
                <a:solidFill>
                  <a:schemeClr val="dk1"/>
                </a:solidFill>
                <a:latin typeface="Aquawax Pro Light" panose="02000003020000020004" pitchFamily="50" charset="0"/>
                <a:sym typeface="Montserrat"/>
              </a:rPr>
              <a:t>71,5 mil colaboradores</a:t>
            </a:r>
          </a:p>
          <a:p>
            <a:pPr marL="257175" indent="-257175">
              <a:lnSpc>
                <a:spcPct val="110000"/>
              </a:lnSpc>
              <a:buFont typeface="Wingdings" pitchFamily="2" charset="2"/>
              <a:buChar char="§"/>
            </a:pPr>
            <a:r>
              <a:rPr lang="pt-BR" sz="1200" dirty="0">
                <a:solidFill>
                  <a:schemeClr val="dk1"/>
                </a:solidFill>
                <a:latin typeface="Aquawax Pro Light" panose="02000003020000020004" pitchFamily="50" charset="0"/>
                <a:sym typeface="Montserrat"/>
              </a:rPr>
              <a:t>87 mil médicos credenciados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A9C751C2-B612-5E67-4E5D-18BFD6FBA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852" y="2136453"/>
            <a:ext cx="1619603" cy="117776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958173F9-4329-CEAC-0B82-65CF9774B7EA}"/>
              </a:ext>
            </a:extLst>
          </p:cNvPr>
          <p:cNvSpPr txBox="1"/>
          <p:nvPr/>
        </p:nvSpPr>
        <p:spPr>
          <a:xfrm>
            <a:off x="3324253" y="4542989"/>
            <a:ext cx="549389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chemeClr val="dk1"/>
                </a:solidFill>
                <a:latin typeface="Aquawax Pro Light" panose="02000003020000020004" pitchFamily="50" charset="0"/>
              </a:rPr>
              <a:t>Fonte: Qualidade Corporativa Rede D’Or, dez/2022</a:t>
            </a:r>
          </a:p>
          <a:p>
            <a:r>
              <a:rPr lang="pt-BR" sz="1100" dirty="0">
                <a:solidFill>
                  <a:schemeClr val="dk1"/>
                </a:solidFill>
                <a:latin typeface="Aquawax Pro Light" panose="02000003020000020004" pitchFamily="50" charset="0"/>
              </a:rPr>
              <a:t>Baseado em “House of Quality”: A Blueprint For Quality - Joint Commission International 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C711BC63-D5DA-3B82-FF92-BBEB3FAEF3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2572" y="1773473"/>
            <a:ext cx="3476788" cy="2730727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173D3B33-FD63-BEFA-BABA-662F2DB01F51}"/>
              </a:ext>
            </a:extLst>
          </p:cNvPr>
          <p:cNvSpPr txBox="1"/>
          <p:nvPr/>
        </p:nvSpPr>
        <p:spPr>
          <a:xfrm>
            <a:off x="4784266" y="206182"/>
            <a:ext cx="1735931" cy="13871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accent2">
                    <a:lumMod val="75000"/>
                  </a:schemeClr>
                </a:solidFill>
                <a:latin typeface="Aquawax Pro Light" panose="02000003020000020004" pitchFamily="50" charset="0"/>
              </a:rPr>
              <a:t>89%</a:t>
            </a:r>
          </a:p>
          <a:p>
            <a:pPr algn="ctr">
              <a:lnSpc>
                <a:spcPct val="110000"/>
              </a:lnSpc>
            </a:pPr>
            <a:r>
              <a:rPr lang="pt-BR" sz="1200" dirty="0">
                <a:solidFill>
                  <a:schemeClr val="accent2">
                    <a:lumMod val="75000"/>
                  </a:schemeClr>
                </a:solidFill>
                <a:latin typeface="Aquawax Pro Light" panose="02000003020000020004" pitchFamily="50" charset="0"/>
              </a:rPr>
              <a:t>Hospitais da Rede D’Or  </a:t>
            </a:r>
          </a:p>
          <a:p>
            <a:pPr algn="ctr">
              <a:lnSpc>
                <a:spcPct val="110000"/>
              </a:lnSpc>
            </a:pPr>
            <a:r>
              <a:rPr lang="pt-BR" sz="1200" dirty="0">
                <a:solidFill>
                  <a:schemeClr val="accent2">
                    <a:lumMod val="75000"/>
                  </a:schemeClr>
                </a:solidFill>
                <a:latin typeface="Aquawax Pro Light" panose="02000003020000020004" pitchFamily="50" charset="0"/>
              </a:rPr>
              <a:t>são Acreditados </a:t>
            </a:r>
          </a:p>
          <a:p>
            <a:pPr algn="ctr">
              <a:lnSpc>
                <a:spcPct val="110000"/>
              </a:lnSpc>
            </a:pPr>
            <a:r>
              <a:rPr lang="pt-BR" sz="1200" dirty="0">
                <a:solidFill>
                  <a:schemeClr val="accent2">
                    <a:lumMod val="75000"/>
                  </a:schemeClr>
                </a:solidFill>
                <a:latin typeface="Aquawax Pro Light" panose="02000003020000020004" pitchFamily="50" charset="0"/>
              </a:rPr>
              <a:t>com excelência </a:t>
            </a:r>
          </a:p>
          <a:p>
            <a:pPr algn="ctr">
              <a:lnSpc>
                <a:spcPct val="110000"/>
              </a:lnSpc>
            </a:pPr>
            <a:r>
              <a:rPr lang="pt-BR" sz="1200" dirty="0">
                <a:solidFill>
                  <a:schemeClr val="accent2">
                    <a:lumMod val="75000"/>
                  </a:schemeClr>
                </a:solidFill>
                <a:latin typeface="Aquawax Pro Light" panose="02000003020000020004" pitchFamily="50" charset="0"/>
              </a:rPr>
              <a:t>(ONA 3 ou Internacional)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5E795FC5-0AFB-0C2F-1B33-3222DF61D034}"/>
              </a:ext>
            </a:extLst>
          </p:cNvPr>
          <p:cNvSpPr txBox="1"/>
          <p:nvPr/>
        </p:nvSpPr>
        <p:spPr>
          <a:xfrm>
            <a:off x="6609576" y="206182"/>
            <a:ext cx="1947200" cy="118404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accent2">
                    <a:lumMod val="75000"/>
                  </a:schemeClr>
                </a:solidFill>
                <a:latin typeface="Aquawax Pro Light" panose="02000003020000020004" pitchFamily="50" charset="0"/>
              </a:rPr>
              <a:t>31%</a:t>
            </a:r>
          </a:p>
          <a:p>
            <a:pPr algn="ctr">
              <a:lnSpc>
                <a:spcPct val="110000"/>
              </a:lnSpc>
            </a:pPr>
            <a:r>
              <a:rPr lang="pt-BR" sz="1200" dirty="0">
                <a:solidFill>
                  <a:schemeClr val="accent2">
                    <a:lumMod val="75000"/>
                  </a:schemeClr>
                </a:solidFill>
                <a:latin typeface="Aquawax Pro Light" panose="02000003020000020004" pitchFamily="50" charset="0"/>
              </a:rPr>
              <a:t>dos</a:t>
            </a:r>
            <a:r>
              <a:rPr lang="pt-BR" sz="12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1200" dirty="0">
                <a:solidFill>
                  <a:schemeClr val="accent2">
                    <a:lumMod val="75000"/>
                  </a:schemeClr>
                </a:solidFill>
                <a:latin typeface="Aquawax Pro Light" panose="02000003020000020004" pitchFamily="50" charset="0"/>
              </a:rPr>
              <a:t>Hospitais acreditados </a:t>
            </a:r>
          </a:p>
          <a:p>
            <a:pPr algn="ctr">
              <a:lnSpc>
                <a:spcPct val="110000"/>
              </a:lnSpc>
            </a:pPr>
            <a:r>
              <a:rPr lang="pt-BR" sz="1200" dirty="0">
                <a:solidFill>
                  <a:schemeClr val="accent2">
                    <a:lumMod val="75000"/>
                  </a:schemeClr>
                </a:solidFill>
                <a:latin typeface="Aquawax Pro Light" panose="02000003020000020004" pitchFamily="50" charset="0"/>
              </a:rPr>
              <a:t>pela JCI no Brasil são Hospitais da Rede D’Or</a:t>
            </a:r>
          </a:p>
        </p:txBody>
      </p:sp>
    </p:spTree>
    <p:extLst>
      <p:ext uri="{BB962C8B-B14F-4D97-AF65-F5344CB8AC3E}">
        <p14:creationId xmlns:p14="http://schemas.microsoft.com/office/powerpoint/2010/main" val="153029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691200" y="152400"/>
            <a:ext cx="7761600" cy="9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dirty="0">
                <a:latin typeface="Aquawax Pro UltraBold" panose="02000003020000020004" pitchFamily="50" charset="0"/>
              </a:rPr>
              <a:t>A Rede D’Or</a:t>
            </a:r>
            <a:endParaRPr b="0" dirty="0">
              <a:latin typeface="Aquawax Pro UltraBold" panose="02000003020000020004" pitchFamily="50" charset="0"/>
            </a:endParaRPr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106" name="Google Shape;10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3900" y="3903225"/>
            <a:ext cx="874249" cy="87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71C4975C-5717-4069-F348-7E8E8E1A5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599" y="1163372"/>
            <a:ext cx="3409787" cy="194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A2A5AC49-E436-BC72-6672-65E62FBF2322}"/>
              </a:ext>
            </a:extLst>
          </p:cNvPr>
          <p:cNvGraphicFramePr/>
          <p:nvPr/>
        </p:nvGraphicFramePr>
        <p:xfrm>
          <a:off x="2627784" y="3559183"/>
          <a:ext cx="3888432" cy="1266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1B161637-34C8-F29C-4985-45D0F5A175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479879"/>
            <a:ext cx="3888433" cy="218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3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106" name="Google Shape;10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3900" y="3903225"/>
            <a:ext cx="874249" cy="87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xmlns="" id="{DE1AEBD5-E906-05C9-07FA-8B3A9C967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797" y="2832497"/>
            <a:ext cx="1905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B1D01B27-0A08-F71B-81CC-470A64B1B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797" y="2832497"/>
            <a:ext cx="1905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xmlns="" id="{2AB12BD4-D4AF-8729-61EB-414581E94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028" y="2000178"/>
            <a:ext cx="3455482" cy="266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xmlns="" id="{2B703C21-A0DA-1A0C-739F-2E4C15545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2204" y="564970"/>
            <a:ext cx="5470814" cy="152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858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762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ts val="2400"/>
              <a:buNone/>
              <a:defRPr/>
            </a:pPr>
            <a:r>
              <a:rPr lang="pt-BR" altLang="pt-BR" sz="1800" dirty="0">
                <a:solidFill>
                  <a:srgbClr val="595959"/>
                </a:solidFill>
                <a:latin typeface="+mn-lt"/>
              </a:rPr>
              <a:t>“</a:t>
            </a:r>
            <a:r>
              <a:rPr lang="pt-BR" altLang="pt-BR" sz="2400" dirty="0">
                <a:solidFill>
                  <a:schemeClr val="dk1"/>
                </a:solidFill>
                <a:latin typeface="Aquawax Pro Light" panose="02000003020000020004" pitchFamily="50" charset="0"/>
                <a:sym typeface="Montserrat"/>
              </a:rPr>
              <a:t>No futuro, as organizações bem geridas serão aqueles em que </a:t>
            </a:r>
            <a:r>
              <a:rPr lang="pt-BR" altLang="pt-BR" sz="2400" b="1" dirty="0">
                <a:solidFill>
                  <a:schemeClr val="dk1"/>
                </a:solidFill>
                <a:latin typeface="Aquawax Pro Light" panose="02000003020000020004" pitchFamily="50" charset="0"/>
                <a:sym typeface="Montserrat"/>
              </a:rPr>
              <a:t>o controle financeiro</a:t>
            </a:r>
            <a:r>
              <a:rPr lang="pt-BR" altLang="pt-BR" sz="2400" dirty="0">
                <a:solidFill>
                  <a:schemeClr val="dk1"/>
                </a:solidFill>
                <a:latin typeface="Aquawax Pro Light" panose="02000003020000020004" pitchFamily="50" charset="0"/>
                <a:sym typeface="Montserrat"/>
              </a:rPr>
              <a:t>, </a:t>
            </a:r>
            <a:r>
              <a:rPr lang="pt-BR" altLang="pt-BR" sz="2400" b="1" dirty="0">
                <a:solidFill>
                  <a:schemeClr val="dk1"/>
                </a:solidFill>
                <a:latin typeface="Aquawax Pro Light" panose="02000003020000020004" pitchFamily="50" charset="0"/>
                <a:sym typeface="Montserrat"/>
              </a:rPr>
              <a:t>o desempenho do serviço, e qualidade clínica </a:t>
            </a:r>
            <a:r>
              <a:rPr lang="pt-BR" altLang="pt-BR" sz="2400" dirty="0">
                <a:solidFill>
                  <a:schemeClr val="dk1"/>
                </a:solidFill>
                <a:latin typeface="Aquawax Pro Light" panose="02000003020000020004" pitchFamily="50" charset="0"/>
                <a:sym typeface="Montserrat"/>
              </a:rPr>
              <a:t>estão totalmente integradas em todos os níveis.”</a:t>
            </a:r>
            <a:endParaRPr lang="pt-BR" altLang="ja-JP" sz="2400" dirty="0">
              <a:solidFill>
                <a:schemeClr val="dk1"/>
              </a:solidFill>
              <a:latin typeface="Aquawax Pro Light" panose="02000003020000020004" pitchFamily="50" charset="0"/>
              <a:sym typeface="Montserrat"/>
            </a:endParaRPr>
          </a:p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pt-BR" altLang="pt-BR" sz="1800" dirty="0">
                <a:solidFill>
                  <a:schemeClr val="dk1"/>
                </a:solidFill>
                <a:latin typeface="Aquawax Pro Light" panose="02000003020000020004" pitchFamily="50" charset="0"/>
              </a:rPr>
              <a:t>Gabriel Scally, Liam Donaldson J.</a:t>
            </a:r>
          </a:p>
          <a:p>
            <a:pPr>
              <a:defRPr/>
            </a:pPr>
            <a:endParaRPr lang="pt-BR" altLang="pt-BR" sz="1500" dirty="0">
              <a:solidFill>
                <a:srgbClr val="395D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052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691200" y="152400"/>
            <a:ext cx="7761600" cy="9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dirty="0">
                <a:latin typeface="Aquawax Pro UltraBold" panose="02000003020000020004" pitchFamily="50" charset="0"/>
              </a:rPr>
              <a:t>A Rede D’Or</a:t>
            </a:r>
            <a:endParaRPr b="0" dirty="0">
              <a:latin typeface="Aquawax Pro UltraBold" panose="02000003020000020004" pitchFamily="50" charset="0"/>
            </a:endParaRPr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106" name="Google Shape;10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3900" y="3903225"/>
            <a:ext cx="874249" cy="87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FA0362A4-DA8E-2229-9CD6-A5E95BBC1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55" y="1388443"/>
            <a:ext cx="5000801" cy="269328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48EE2EF-93A5-F921-A2B7-7A62837EF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782" y="215780"/>
            <a:ext cx="3095343" cy="454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38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62CF1A91-C9E4-1786-8C34-D02E21534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454" y="643864"/>
            <a:ext cx="3103578" cy="3182954"/>
          </a:xfrm>
          <a:prstGeom prst="rect">
            <a:avLst/>
          </a:prstGeom>
        </p:spPr>
      </p:pic>
      <p:sp>
        <p:nvSpPr>
          <p:cNvPr id="145" name="Google Shape;145;p20"/>
          <p:cNvSpPr txBox="1">
            <a:spLocks noGrp="1"/>
          </p:cNvSpPr>
          <p:nvPr>
            <p:ph type="title"/>
          </p:nvPr>
        </p:nvSpPr>
        <p:spPr>
          <a:xfrm>
            <a:off x="691200" y="1602750"/>
            <a:ext cx="2375273" cy="9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quawax Pro UltraBold" panose="02000003020000020004" pitchFamily="50" charset="0"/>
              </a:rPr>
              <a:t>Obrigada!</a:t>
            </a:r>
            <a:endParaRPr dirty="0">
              <a:latin typeface="Aquawax Pro UltraBold" panose="02000003020000020004" pitchFamily="50" charset="0"/>
            </a:endParaRPr>
          </a:p>
        </p:txBody>
      </p:sp>
      <p:sp>
        <p:nvSpPr>
          <p:cNvPr id="146" name="Google Shape;146;p20"/>
          <p:cNvSpPr txBox="1">
            <a:spLocks noGrp="1"/>
          </p:cNvSpPr>
          <p:nvPr>
            <p:ph type="body" idx="1"/>
          </p:nvPr>
        </p:nvSpPr>
        <p:spPr>
          <a:xfrm>
            <a:off x="691200" y="3038764"/>
            <a:ext cx="3852600" cy="13524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76200" indent="0">
              <a:buNone/>
            </a:pPr>
            <a:r>
              <a:rPr lang="pt-BR" sz="1400" dirty="0"/>
              <a:t>Helidéa Lima</a:t>
            </a:r>
          </a:p>
          <a:p>
            <a:pPr marL="76200" indent="0">
              <a:buNone/>
            </a:pPr>
            <a:r>
              <a:rPr lang="pt-BR" sz="1400" dirty="0"/>
              <a:t>helidea.lima@rededor.com.br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 dirty="0"/>
          </a:p>
        </p:txBody>
      </p:sp>
      <p:grpSp>
        <p:nvGrpSpPr>
          <p:cNvPr id="147" name="Google Shape;147;p20"/>
          <p:cNvGrpSpPr/>
          <p:nvPr/>
        </p:nvGrpSpPr>
        <p:grpSpPr>
          <a:xfrm>
            <a:off x="4091710" y="642736"/>
            <a:ext cx="4465066" cy="3504391"/>
            <a:chOff x="3782700" y="1538287"/>
            <a:chExt cx="1578600" cy="1578600"/>
          </a:xfrm>
        </p:grpSpPr>
        <p:sp>
          <p:nvSpPr>
            <p:cNvPr id="148" name="Google Shape;148;p20"/>
            <p:cNvSpPr/>
            <p:nvPr/>
          </p:nvSpPr>
          <p:spPr>
            <a:xfrm>
              <a:off x="3782700" y="2757488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0"/>
            <p:cNvSpPr/>
            <p:nvPr/>
          </p:nvSpPr>
          <p:spPr>
            <a:xfrm rot="-5400000">
              <a:off x="5001900" y="27574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0"/>
            <p:cNvSpPr/>
            <p:nvPr/>
          </p:nvSpPr>
          <p:spPr>
            <a:xfrm rot="5400000">
              <a:off x="3782700" y="1538288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0"/>
            <p:cNvSpPr/>
            <p:nvPr/>
          </p:nvSpPr>
          <p:spPr>
            <a:xfrm rot="10800000">
              <a:off x="5001900" y="15382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Google Shape;152;p20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153" name="Google Shape;15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7226" y="4210836"/>
            <a:ext cx="874249" cy="874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2257425" y="796530"/>
            <a:ext cx="4629150" cy="64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46657" tIns="23329" rIns="46657" bIns="23329"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pt-PT" sz="1013">
              <a:latin typeface="Century" charset="0"/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1" y="0"/>
            <a:ext cx="6857999" cy="5143500"/>
          </a:xfrm>
          <a:prstGeom prst="rect">
            <a:avLst/>
          </a:prstGeom>
          <a:blipFill dpi="0" rotWithShape="0">
            <a:blip r:embed="rId3">
              <a:alphaModFix amt="50000"/>
            </a:blip>
            <a:srcRect/>
            <a:stretch>
              <a:fillRect/>
            </a:stretch>
          </a:blip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46657" tIns="23329" rIns="46657" bIns="23329" anchor="ctr"/>
          <a:lstStyle/>
          <a:p>
            <a:endParaRPr lang="pt-PT" sz="675" dirty="0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xmlns="" id="{285937EB-71D0-D655-E6A6-187CBB944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756" y="162661"/>
            <a:ext cx="1364276" cy="191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BCFDF4DD-97F4-566D-2DE2-CC3DFA32F905}"/>
              </a:ext>
            </a:extLst>
          </p:cNvPr>
          <p:cNvSpPr txBox="1">
            <a:spLocks/>
          </p:cNvSpPr>
          <p:nvPr/>
        </p:nvSpPr>
        <p:spPr>
          <a:xfrm>
            <a:off x="6991927" y="2236888"/>
            <a:ext cx="2032000" cy="2906612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SzPct val="100000"/>
              <a:buNone/>
            </a:pPr>
            <a:r>
              <a:rPr lang="pt-BR" sz="1200" b="1" dirty="0">
                <a:solidFill>
                  <a:schemeClr val="dk1"/>
                </a:solidFill>
                <a:latin typeface="Aquawax Pro Light" panose="02000003020000020004" pitchFamily="50" charset="0"/>
              </a:rPr>
              <a:t>2001 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SzPct val="100000"/>
              <a:buNone/>
            </a:pPr>
            <a:r>
              <a:rPr lang="pt-BR" sz="1200" b="1" dirty="0">
                <a:solidFill>
                  <a:schemeClr val="dk1"/>
                </a:solidFill>
                <a:latin typeface="Aquawax Pro Light" panose="02000003020000020004" pitchFamily="50" charset="0"/>
              </a:rPr>
              <a:t>Crossing the Quality Chasm</a:t>
            </a:r>
          </a:p>
          <a:p>
            <a:pPr marL="0" indent="0">
              <a:lnSpc>
                <a:spcPct val="130000"/>
              </a:lnSpc>
              <a:spcBef>
                <a:spcPts val="450"/>
              </a:spcBef>
              <a:buClr>
                <a:schemeClr val="accent1"/>
              </a:buClr>
              <a:buSzPct val="100000"/>
              <a:buNone/>
            </a:pPr>
            <a:r>
              <a:rPr lang="pt-BR" sz="1200" dirty="0">
                <a:solidFill>
                  <a:schemeClr val="dk1"/>
                </a:solidFill>
                <a:latin typeface="Aquawax Pro Light" panose="02000003020000020004" pitchFamily="50" charset="0"/>
                <a:sym typeface="Montserrat"/>
              </a:rPr>
              <a:t>Problemas de qualidade geralmente ocorrem não porque falta conhecimento, esforços ou boa vontade para os cuidados de saúde, mas devido a deficiências fundamentais nas formas como o cuidado é organizado!</a:t>
            </a:r>
          </a:p>
        </p:txBody>
      </p:sp>
    </p:spTree>
    <p:extLst>
      <p:ext uri="{BB962C8B-B14F-4D97-AF65-F5344CB8AC3E}">
        <p14:creationId xmlns:p14="http://schemas.microsoft.com/office/powerpoint/2010/main" val="95318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2257425" y="796530"/>
            <a:ext cx="4629150" cy="64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46657" tIns="23329" rIns="46657" bIns="23329"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pt-PT" sz="1013">
              <a:latin typeface="Century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xmlns="" id="{285937EB-71D0-D655-E6A6-187CBB9443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756" y="162661"/>
            <a:ext cx="1364276" cy="191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78CF8D31-A218-524D-E68E-8C2B782A8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6" y="0"/>
            <a:ext cx="6857999" cy="5143500"/>
          </a:xfrm>
          <a:prstGeom prst="rect">
            <a:avLst/>
          </a:prstGeom>
          <a:blipFill dpi="0" rotWithShape="0">
            <a:blip r:embed="rId4">
              <a:alphaModFix amt="50000"/>
            </a:blip>
            <a:srcRect/>
            <a:stretch>
              <a:fillRect/>
            </a:stretch>
          </a:blip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46657" tIns="23329" rIns="46657" bIns="23329" anchor="ctr"/>
          <a:lstStyle/>
          <a:p>
            <a:endParaRPr lang="pt-PT" sz="675"/>
          </a:p>
        </p:txBody>
      </p:sp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xmlns="" id="{4D9E95A7-1A8D-316A-FC35-B4CE03423871}"/>
              </a:ext>
            </a:extLst>
          </p:cNvPr>
          <p:cNvSpPr/>
          <p:nvPr/>
        </p:nvSpPr>
        <p:spPr>
          <a:xfrm>
            <a:off x="2650609" y="2729260"/>
            <a:ext cx="1564775" cy="718028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BETTER RESOURCE MANAGEMENT</a:t>
            </a:r>
          </a:p>
        </p:txBody>
      </p:sp>
      <p:sp>
        <p:nvSpPr>
          <p:cNvPr id="6" name="Espaço Reservado para Conteúdo 3">
            <a:extLst>
              <a:ext uri="{FF2B5EF4-FFF2-40B4-BE49-F238E27FC236}">
                <a16:creationId xmlns:a16="http://schemas.microsoft.com/office/drawing/2014/main" xmlns="" id="{7F48090E-31FB-4293-85D2-D20936080F04}"/>
              </a:ext>
            </a:extLst>
          </p:cNvPr>
          <p:cNvSpPr txBox="1">
            <a:spLocks/>
          </p:cNvSpPr>
          <p:nvPr/>
        </p:nvSpPr>
        <p:spPr>
          <a:xfrm>
            <a:off x="6991927" y="2074227"/>
            <a:ext cx="2032000" cy="2906612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SzPct val="100000"/>
              <a:buNone/>
            </a:pPr>
            <a:r>
              <a:rPr lang="pt-BR" sz="1200" b="1" dirty="0">
                <a:solidFill>
                  <a:schemeClr val="dk1"/>
                </a:solidFill>
                <a:latin typeface="Aquawax Pro Light" panose="02000003020000020004" pitchFamily="50" charset="0"/>
              </a:rPr>
              <a:t>2001 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SzPct val="100000"/>
              <a:buNone/>
            </a:pPr>
            <a:r>
              <a:rPr lang="pt-BR" sz="1200" b="1" dirty="0">
                <a:solidFill>
                  <a:schemeClr val="dk1"/>
                </a:solidFill>
                <a:latin typeface="Aquawax Pro Light" panose="02000003020000020004" pitchFamily="50" charset="0"/>
              </a:rPr>
              <a:t>Crossing the Quality Chasm</a:t>
            </a:r>
          </a:p>
          <a:p>
            <a:pPr marL="0" indent="0">
              <a:lnSpc>
                <a:spcPct val="130000"/>
              </a:lnSpc>
              <a:spcBef>
                <a:spcPts val="450"/>
              </a:spcBef>
              <a:buClr>
                <a:schemeClr val="accent1"/>
              </a:buClr>
              <a:buSzPct val="100000"/>
              <a:buNone/>
            </a:pPr>
            <a:r>
              <a:rPr lang="pt-BR" sz="1200" dirty="0">
                <a:solidFill>
                  <a:schemeClr val="dk1"/>
                </a:solidFill>
                <a:latin typeface="Aquawax Pro Light" panose="02000003020000020004" pitchFamily="50" charset="0"/>
                <a:sym typeface="Montserrat"/>
              </a:rPr>
              <a:t>Problemas de qualidade geralmente ocorrem não porque falta conhecimento, esforços ou boa vontade para os cuidados de saúde, mas devido a deficiências fundamentais nas formas como o cuidado é organizado!</a:t>
            </a:r>
          </a:p>
        </p:txBody>
      </p:sp>
    </p:spTree>
    <p:extLst>
      <p:ext uri="{BB962C8B-B14F-4D97-AF65-F5344CB8AC3E}">
        <p14:creationId xmlns:p14="http://schemas.microsoft.com/office/powerpoint/2010/main" val="133703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691200" y="152400"/>
            <a:ext cx="7761600" cy="9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dirty="0">
                <a:latin typeface="Aquawax Pro UltraBold" panose="02000003020000020004" pitchFamily="50" charset="0"/>
              </a:rPr>
              <a:t>Dimensões da Qualidade</a:t>
            </a:r>
            <a:endParaRPr sz="2800" b="0" dirty="0">
              <a:latin typeface="Aquawax Pro UltraBold" panose="02000003020000020004" pitchFamily="50" charset="0"/>
            </a:endParaRPr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691199" y="1326373"/>
            <a:ext cx="7578249" cy="34320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lnSpc>
                <a:spcPct val="130000"/>
              </a:lnSpc>
              <a:buNone/>
            </a:pPr>
            <a:r>
              <a:rPr lang="pt-BR" sz="1600" dirty="0">
                <a:latin typeface="Aquawax Pro Light" panose="02000003020000020004" pitchFamily="50" charset="0"/>
              </a:rPr>
              <a:t> </a:t>
            </a:r>
          </a:p>
          <a:p>
            <a:pPr marL="257175" indent="-257175"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endParaRPr sz="1600" dirty="0">
              <a:latin typeface="Aquawax Pro Light" panose="02000003020000020004" pitchFamily="50" charset="0"/>
            </a:endParaRPr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106" name="Google Shape;10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3900" y="3903225"/>
            <a:ext cx="874249" cy="8742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50367F85-27D3-9CF2-62D8-C2CAA82D67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668843"/>
              </p:ext>
            </p:extLst>
          </p:nvPr>
        </p:nvGraphicFramePr>
        <p:xfrm>
          <a:off x="834862" y="1384404"/>
          <a:ext cx="7911973" cy="3683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2199">
                  <a:extLst>
                    <a:ext uri="{9D8B030D-6E8A-4147-A177-3AD203B41FA5}">
                      <a16:colId xmlns:a16="http://schemas.microsoft.com/office/drawing/2014/main" xmlns="" val="2768397258"/>
                    </a:ext>
                  </a:extLst>
                </a:gridCol>
                <a:gridCol w="6129774">
                  <a:extLst>
                    <a:ext uri="{9D8B030D-6E8A-4147-A177-3AD203B41FA5}">
                      <a16:colId xmlns:a16="http://schemas.microsoft.com/office/drawing/2014/main" xmlns="" val="4055461480"/>
                    </a:ext>
                  </a:extLst>
                </a:gridCol>
              </a:tblGrid>
              <a:tr h="234973"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xmlns="" val="2939279346"/>
                  </a:ext>
                </a:extLst>
              </a:tr>
              <a:tr h="417195">
                <a:tc>
                  <a:txBody>
                    <a:bodyPr/>
                    <a:lstStyle/>
                    <a:p>
                      <a:r>
                        <a:rPr lang="pt-BR" sz="1400" b="0" i="0" u="none" strike="noStrike" cap="none" dirty="0">
                          <a:solidFill>
                            <a:schemeClr val="dk1"/>
                          </a:solidFill>
                          <a:latin typeface="Aquawax Pro UltraBold" panose="02000003020000020004" pitchFamily="50" charset="0"/>
                          <a:ea typeface="+mn-ea"/>
                          <a:cs typeface="+mn-cs"/>
                          <a:sym typeface="Arial"/>
                        </a:rPr>
                        <a:t>Segurança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pt-BR" sz="1400" b="0" i="0" u="none" strike="noStrike" cap="none" dirty="0">
                          <a:solidFill>
                            <a:schemeClr val="dk1"/>
                          </a:solidFill>
                          <a:latin typeface="Aquawax Pro UltraBold" panose="02000003020000020004" pitchFamily="50" charset="0"/>
                          <a:ea typeface="+mn-ea"/>
                          <a:cs typeface="+mn-cs"/>
                          <a:sym typeface="Arial"/>
                        </a:rPr>
                        <a:t>Ausência de lesões devido à assistência à saúde que supostamente deve ser benéfica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xmlns="" val="90370867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r>
                        <a:rPr lang="pt-BR" sz="1400" b="0" i="0" u="none" strike="noStrike" cap="none" dirty="0">
                          <a:solidFill>
                            <a:schemeClr val="dk1"/>
                          </a:solidFill>
                          <a:latin typeface="Aquawax Pro UltraBold" panose="02000003020000020004" pitchFamily="50" charset="0"/>
                          <a:ea typeface="+mn-ea"/>
                          <a:cs typeface="+mn-cs"/>
                          <a:sym typeface="Arial"/>
                        </a:rPr>
                        <a:t>Efetividade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pt-BR" sz="1400" b="0" i="0" u="none" strike="noStrike" cap="none" dirty="0">
                          <a:solidFill>
                            <a:schemeClr val="dk1"/>
                          </a:solidFill>
                          <a:latin typeface="Aquawax Pro UltraBold" panose="02000003020000020004" pitchFamily="50" charset="0"/>
                          <a:ea typeface="+mn-ea"/>
                          <a:cs typeface="+mn-cs"/>
                          <a:sym typeface="Montserrat"/>
                        </a:rPr>
                        <a:t>Prestação de serviços baseados no conhecimento científico a todos os que podem beneficiar-se </a:t>
                      </a:r>
                      <a:r>
                        <a:rPr lang="pt-BR" sz="1400" b="0" i="0" u="none" strike="noStrike" cap="none" dirty="0">
                          <a:solidFill>
                            <a:schemeClr val="dk1"/>
                          </a:solidFill>
                          <a:latin typeface="Aquawax Pro UltraBold" panose="02000003020000020004" pitchFamily="50" charset="0"/>
                          <a:ea typeface="+mn-ea"/>
                          <a:cs typeface="+mn-cs"/>
                          <a:sym typeface="Arial"/>
                        </a:rPr>
                        <a:t>destes, e evitar prestar serviços àqueles que provavelmente não se beneficiarão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xmlns="" val="3279564272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r>
                        <a:rPr lang="pt-BR" sz="1400" b="0" i="0" u="none" strike="noStrike" cap="none" dirty="0">
                          <a:solidFill>
                            <a:schemeClr val="dk1"/>
                          </a:solidFill>
                          <a:latin typeface="Aquawax Pro UltraBold" panose="02000003020000020004" pitchFamily="50" charset="0"/>
                          <a:ea typeface="+mn-ea"/>
                          <a:cs typeface="+mn-cs"/>
                          <a:sym typeface="Arial"/>
                        </a:rPr>
                        <a:t>Atenção Centrada no Paciente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pt-BR" sz="1400" b="0" i="0" u="none" strike="noStrike" cap="none" dirty="0">
                          <a:solidFill>
                            <a:schemeClr val="dk1"/>
                          </a:solidFill>
                          <a:latin typeface="Aquawax Pro UltraBold" panose="02000003020000020004" pitchFamily="50" charset="0"/>
                          <a:ea typeface="+mn-ea"/>
                          <a:cs typeface="+mn-cs"/>
                          <a:sym typeface="Arial"/>
                        </a:rPr>
                        <a:t>Envolve respeitar o paciente, considerando suas preferenciais individuais, necessidades e valores, assegurando que a tomada de decisão clínica se guiará por tais valores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xmlns="" val="3716378447"/>
                  </a:ext>
                </a:extLst>
              </a:tr>
              <a:tr h="417195">
                <a:tc>
                  <a:txBody>
                    <a:bodyPr/>
                    <a:lstStyle/>
                    <a:p>
                      <a:r>
                        <a:rPr lang="pt-BR" sz="1400" b="0" i="0" u="none" strike="noStrike" cap="none" dirty="0">
                          <a:solidFill>
                            <a:schemeClr val="dk1"/>
                          </a:solidFill>
                          <a:latin typeface="Aquawax Pro UltraBold" panose="02000003020000020004" pitchFamily="50" charset="0"/>
                          <a:ea typeface="+mn-ea"/>
                          <a:cs typeface="+mn-cs"/>
                          <a:sym typeface="Arial"/>
                        </a:rPr>
                        <a:t>Oportunidade/ Acesso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pt-BR" sz="1400" b="0" i="0" u="none" strike="noStrike" cap="none" dirty="0">
                          <a:solidFill>
                            <a:schemeClr val="dk1"/>
                          </a:solidFill>
                          <a:latin typeface="Aquawax Pro UltraBold" panose="02000003020000020004" pitchFamily="50" charset="0"/>
                          <a:ea typeface="+mn-ea"/>
                          <a:cs typeface="+mn-cs"/>
                          <a:sym typeface="Arial"/>
                        </a:rPr>
                        <a:t>Redução de esperas e atrasos, às vezes prejudiciais, tanto para os que recebem como para os que prestam a assistência à saúde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xmlns="" val="1799650416"/>
                  </a:ext>
                </a:extLst>
              </a:tr>
              <a:tr h="417195">
                <a:tc>
                  <a:txBody>
                    <a:bodyPr/>
                    <a:lstStyle/>
                    <a:p>
                      <a:r>
                        <a:rPr lang="pt-BR" sz="1400" b="0" i="0" u="none" strike="noStrike" cap="none" dirty="0">
                          <a:solidFill>
                            <a:schemeClr val="dk1"/>
                          </a:solidFill>
                          <a:latin typeface="Aquawax Pro UltraBold" panose="02000003020000020004" pitchFamily="50" charset="0"/>
                          <a:ea typeface="+mn-ea"/>
                          <a:cs typeface="+mn-cs"/>
                          <a:sym typeface="Arial"/>
                        </a:rPr>
                        <a:t>Eficiência 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pt-BR" sz="1400" b="0" i="0" u="none" strike="noStrike" cap="none" dirty="0">
                          <a:solidFill>
                            <a:schemeClr val="dk1"/>
                          </a:solidFill>
                          <a:latin typeface="Aquawax Pro UltraBold" panose="02000003020000020004" pitchFamily="50" charset="0"/>
                          <a:ea typeface="+mn-ea"/>
                          <a:cs typeface="+mn-cs"/>
                          <a:sym typeface="Arial"/>
                        </a:rPr>
                        <a:t>Prevenção do desperdício de equipamentos, suprimentos, ideias e energias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xmlns="" val="1509689351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r>
                        <a:rPr lang="pt-BR" sz="1400" b="0" i="0" u="none" strike="noStrike" cap="none" dirty="0">
                          <a:solidFill>
                            <a:schemeClr val="dk1"/>
                          </a:solidFill>
                          <a:latin typeface="Aquawax Pro UltraBold" panose="02000003020000020004" pitchFamily="50" charset="0"/>
                          <a:ea typeface="+mn-ea"/>
                          <a:cs typeface="+mn-cs"/>
                          <a:sym typeface="Arial"/>
                        </a:rPr>
                        <a:t>Equidade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pt-BR" sz="1400" b="0" i="0" u="none" strike="noStrike" cap="none" dirty="0">
                          <a:solidFill>
                            <a:schemeClr val="dk1"/>
                          </a:solidFill>
                          <a:latin typeface="Aquawax Pro UltraBold" panose="02000003020000020004" pitchFamily="50" charset="0"/>
                          <a:ea typeface="+mn-ea"/>
                          <a:cs typeface="+mn-cs"/>
                          <a:sym typeface="Arial"/>
                        </a:rPr>
                        <a:t>Prestação de serviços que não variam a qualidade segundo as características pessoais, tais como gênero, etnia, localização geográfica e status socioeconômico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xmlns="" val="2972289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8950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691200" y="152400"/>
            <a:ext cx="7761600" cy="9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dirty="0">
                <a:latin typeface="Aquawax Pro UltraBold" panose="02000003020000020004" pitchFamily="50" charset="0"/>
              </a:rPr>
              <a:t>Mudanças de Modelo de Saúde</a:t>
            </a:r>
            <a:endParaRPr sz="2800" b="0" dirty="0">
              <a:latin typeface="Aquawax Pro UltraBold" panose="02000003020000020004" pitchFamily="50" charset="0"/>
            </a:endParaRPr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691199" y="1326373"/>
            <a:ext cx="7578249" cy="34320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lnSpc>
                <a:spcPct val="130000"/>
              </a:lnSpc>
              <a:buNone/>
            </a:pPr>
            <a:r>
              <a:rPr lang="pt-BR" sz="1600" dirty="0">
                <a:latin typeface="Aquawax Pro Light" panose="02000003020000020004" pitchFamily="50" charset="0"/>
              </a:rPr>
              <a:t> </a:t>
            </a:r>
          </a:p>
          <a:p>
            <a:pPr marL="257175" indent="-257175"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endParaRPr sz="1600" dirty="0">
              <a:latin typeface="Aquawax Pro Light" panose="02000003020000020004" pitchFamily="50" charset="0"/>
            </a:endParaRPr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06" name="Google Shape;10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3900" y="3903225"/>
            <a:ext cx="874249" cy="8742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338A6D29-E1E9-958B-58A7-117CA8E47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860" y="1384698"/>
            <a:ext cx="5534025" cy="3239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9056" tIns="34529" rIns="69056" bIns="34529"/>
          <a:lstStyle/>
          <a:p>
            <a:pPr marL="257175" indent="-257175">
              <a:lnSpc>
                <a:spcPct val="93000"/>
              </a:lnSpc>
              <a:buClr>
                <a:srgbClr val="FF3399"/>
              </a:buClr>
              <a:buSzPct val="100000"/>
              <a:defRPr/>
            </a:pPr>
            <a:endParaRPr lang="pt-BR" sz="3000" b="1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xmlns="" id="{808DEA20-BB0A-8428-1AF8-DD67E111C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2441" y="2625328"/>
            <a:ext cx="432197" cy="1243013"/>
          </a:xfrm>
          <a:prstGeom prst="curvedLeftArrow">
            <a:avLst>
              <a:gd name="adj1" fmla="val 57521"/>
              <a:gd name="adj2" fmla="val 115041"/>
              <a:gd name="adj3" fmla="val 33333"/>
            </a:avLst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wrap="none" anchor="ctr"/>
          <a:lstStyle/>
          <a:p>
            <a:pPr>
              <a:lnSpc>
                <a:spcPct val="93000"/>
              </a:lnSpc>
              <a:buSzPct val="100000"/>
              <a:defRPr/>
            </a:pPr>
            <a:endParaRPr lang="pt-BR" sz="105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xmlns="" id="{6B20258C-F246-7FB4-65E0-5A883327204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844403" y="2625328"/>
            <a:ext cx="432197" cy="1243013"/>
          </a:xfrm>
          <a:prstGeom prst="curvedLeftArrow">
            <a:avLst>
              <a:gd name="adj1" fmla="val 57521"/>
              <a:gd name="adj2" fmla="val 115041"/>
              <a:gd name="adj3" fmla="val 33333"/>
            </a:avLst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wrap="none" anchor="ctr"/>
          <a:lstStyle/>
          <a:p>
            <a:pPr>
              <a:lnSpc>
                <a:spcPct val="93000"/>
              </a:lnSpc>
              <a:buSzPct val="100000"/>
              <a:defRPr/>
            </a:pPr>
            <a:endParaRPr lang="pt-BR" sz="1050">
              <a:solidFill>
                <a:schemeClr val="lt1"/>
              </a:solidFill>
              <a:latin typeface="+mn-lt"/>
            </a:endParaRPr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xmlns="" id="{548A3F4A-7617-B83C-AD79-2A319EE854D0}"/>
              </a:ext>
            </a:extLst>
          </p:cNvPr>
          <p:cNvSpPr>
            <a:spLocks noChangeArrowheads="1"/>
          </p:cNvSpPr>
          <p:nvPr/>
        </p:nvSpPr>
        <p:spPr bwMode="auto">
          <a:xfrm rot="16397333">
            <a:off x="4495205" y="661393"/>
            <a:ext cx="420290" cy="1671638"/>
          </a:xfrm>
          <a:prstGeom prst="curvedLeftArrow">
            <a:avLst>
              <a:gd name="adj1" fmla="val 79547"/>
              <a:gd name="adj2" fmla="val 159094"/>
              <a:gd name="adj3" fmla="val 33333"/>
            </a:avLst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wrap="none" anchor="ctr"/>
          <a:lstStyle/>
          <a:p>
            <a:pPr>
              <a:lnSpc>
                <a:spcPct val="93000"/>
              </a:lnSpc>
              <a:buSzPct val="100000"/>
              <a:defRPr/>
            </a:pPr>
            <a:endParaRPr lang="pt-BR" sz="105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xmlns="" id="{C1346210-EEA8-38AB-B4CD-2088671DC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806" y="1491853"/>
            <a:ext cx="3429000" cy="99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40404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40404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40404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  <a:defRPr/>
            </a:pPr>
            <a:endParaRPr lang="pt-BR" altLang="pt-BR" sz="2100" b="1" dirty="0">
              <a:solidFill>
                <a:srgbClr val="3E5D7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MS PGothic" pitchFamily="34" charset="-128"/>
            </a:endParaRPr>
          </a:p>
          <a:p>
            <a:pPr algn="ctr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  <a:defRPr/>
            </a:pPr>
            <a:r>
              <a:rPr lang="pt-BR" altLang="pt-BR" sz="2100" b="1" dirty="0">
                <a:solidFill>
                  <a:srgbClr val="3E5D7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MS PGothic" pitchFamily="34" charset="-128"/>
              </a:rPr>
              <a:t>Modelo de organização do sistema de saúde</a:t>
            </a:r>
          </a:p>
        </p:txBody>
      </p:sp>
      <p:sp>
        <p:nvSpPr>
          <p:cNvPr id="8" name="_s1032">
            <a:extLst>
              <a:ext uri="{FF2B5EF4-FFF2-40B4-BE49-F238E27FC236}">
                <a16:creationId xmlns:a16="http://schemas.microsoft.com/office/drawing/2014/main" xmlns="" id="{3F28A0B1-3355-E9B7-A090-E1030B7EC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797" y="3815954"/>
            <a:ext cx="2052638" cy="88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40404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40404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40404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  <a:defRPr/>
            </a:pPr>
            <a:r>
              <a:rPr lang="pt-BR" altLang="pt-BR" sz="2100" b="1" dirty="0">
                <a:solidFill>
                  <a:srgbClr val="3E5D7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MS PGothic" pitchFamily="34" charset="-128"/>
              </a:rPr>
              <a:t>Modelo de gestão</a:t>
            </a:r>
          </a:p>
          <a:p>
            <a:pPr algn="ctr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  <a:defRPr/>
            </a:pPr>
            <a:r>
              <a:rPr lang="pt-BR" altLang="pt-BR" sz="2100" b="1" dirty="0">
                <a:solidFill>
                  <a:srgbClr val="3E5D7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MS PGothic" pitchFamily="34" charset="-128"/>
              </a:rPr>
              <a:t>do sistema de saúde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xmlns="" id="{C8509460-63C8-16C5-9063-2653A398B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150" y="2706291"/>
            <a:ext cx="976313" cy="891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lnSpc>
                <a:spcPct val="93000"/>
              </a:lnSpc>
              <a:buSzPct val="100000"/>
              <a:defRPr/>
            </a:pPr>
            <a:r>
              <a:rPr lang="pt-BR" sz="2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</a:rPr>
              <a:t>AGREGAR VALOR</a:t>
            </a:r>
          </a:p>
          <a:p>
            <a:pPr algn="ctr">
              <a:lnSpc>
                <a:spcPct val="93000"/>
              </a:lnSpc>
              <a:buSzPct val="100000"/>
              <a:defRPr/>
            </a:pPr>
            <a:r>
              <a:rPr lang="pt-BR" sz="2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</a:rPr>
              <a:t>AO CIDADÃO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xmlns="" id="{FED2C9C0-5E8A-25C0-40FF-2AE04843F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119" y="1762126"/>
            <a:ext cx="3132535" cy="69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40404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40404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40404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  <a:defRPr/>
            </a:pPr>
            <a:r>
              <a:rPr lang="pt-BR" altLang="pt-BR" sz="2100" b="1" dirty="0">
                <a:solidFill>
                  <a:srgbClr val="3E5D7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MS PGothic" pitchFamily="34" charset="-128"/>
              </a:rPr>
              <a:t>Modelo de atenção </a:t>
            </a:r>
          </a:p>
          <a:p>
            <a:pPr algn="ctr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  <a:defRPr/>
            </a:pPr>
            <a:r>
              <a:rPr lang="fr-FR" altLang="pt-BR" sz="2100" b="1" dirty="0">
                <a:solidFill>
                  <a:srgbClr val="3E5D7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MS PGothic" pitchFamily="34" charset="-128"/>
              </a:rPr>
              <a:t>à</a:t>
            </a:r>
            <a:r>
              <a:rPr lang="pt-BR" altLang="pt-BR" sz="2100" b="1" dirty="0">
                <a:solidFill>
                  <a:srgbClr val="3E5D7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MS PGothic" pitchFamily="34" charset="-128"/>
              </a:rPr>
              <a:t> saúde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CAD85B67-A196-43C0-16AD-5E6CB212E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2316" y="1766888"/>
            <a:ext cx="2970609" cy="693395"/>
          </a:xfrm>
          <a:prstGeom prst="rect">
            <a:avLst/>
          </a:prstGeom>
          <a:solidFill>
            <a:srgbClr val="EFEFE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40404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40404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40404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  <a:defRPr/>
            </a:pPr>
            <a:r>
              <a:rPr lang="pt-BR" altLang="pt-BR" sz="2100" b="1" dirty="0">
                <a:solidFill>
                  <a:srgbClr val="3E5D7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MS PGothic" pitchFamily="34" charset="-128"/>
              </a:rPr>
              <a:t>Condições Agudas </a:t>
            </a:r>
          </a:p>
          <a:p>
            <a:pPr algn="ctr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  <a:defRPr/>
            </a:pPr>
            <a:r>
              <a:rPr lang="en-US" altLang="pt-BR" sz="2100" b="1" dirty="0">
                <a:solidFill>
                  <a:srgbClr val="3E5D7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MS PGothic" pitchFamily="34" charset="-128"/>
              </a:rPr>
              <a:t>e</a:t>
            </a:r>
            <a:r>
              <a:rPr lang="pt-BR" altLang="pt-BR" sz="2100" b="1" dirty="0">
                <a:solidFill>
                  <a:srgbClr val="3E5D7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MS PGothic" pitchFamily="34" charset="-128"/>
              </a:rPr>
              <a:t> Crônicas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xmlns="" id="{B2F50E13-3C0F-6ADB-C1F5-A436A2D68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598" y="1782367"/>
            <a:ext cx="2969419" cy="693395"/>
          </a:xfrm>
          <a:prstGeom prst="rect">
            <a:avLst/>
          </a:prstGeom>
          <a:solidFill>
            <a:srgbClr val="EFEFE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40404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40404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40404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  <a:defRPr/>
            </a:pPr>
            <a:r>
              <a:rPr lang="pt-BR" altLang="pt-BR" sz="2100" b="1" dirty="0">
                <a:solidFill>
                  <a:srgbClr val="3E5D7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MS PGothic" pitchFamily="34" charset="-128"/>
              </a:rPr>
              <a:t>Redes de Atenção </a:t>
            </a:r>
          </a:p>
          <a:p>
            <a:pPr algn="ctr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  <a:defRPr/>
            </a:pPr>
            <a:r>
              <a:rPr lang="fr-FR" altLang="pt-BR" sz="2100" b="1" dirty="0">
                <a:solidFill>
                  <a:srgbClr val="3E5D7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MS PGothic" pitchFamily="34" charset="-128"/>
              </a:rPr>
              <a:t>à </a:t>
            </a:r>
            <a:r>
              <a:rPr lang="pt-BR" altLang="pt-BR" sz="2100" b="1" dirty="0">
                <a:solidFill>
                  <a:srgbClr val="3E5D7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MS PGothic" pitchFamily="34" charset="-128"/>
              </a:rPr>
              <a:t>Saúde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xmlns="" id="{9D6A61A0-9674-7486-5BAD-CD1B45085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9697" y="3929063"/>
            <a:ext cx="2970609" cy="693395"/>
          </a:xfrm>
          <a:prstGeom prst="rect">
            <a:avLst/>
          </a:prstGeom>
          <a:solidFill>
            <a:srgbClr val="EFEFE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40404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40404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40404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  <a:defRPr/>
            </a:pPr>
            <a:r>
              <a:rPr lang="pt-BR" altLang="pt-BR" sz="2100" b="1" dirty="0">
                <a:solidFill>
                  <a:srgbClr val="3E5D7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MS PGothic" pitchFamily="34" charset="-128"/>
              </a:rPr>
              <a:t>Governança</a:t>
            </a:r>
          </a:p>
          <a:p>
            <a:pPr algn="ctr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  <a:defRPr/>
            </a:pPr>
            <a:r>
              <a:rPr lang="pt-BR" altLang="pt-BR" sz="2100" b="1" dirty="0">
                <a:solidFill>
                  <a:srgbClr val="3E5D7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MS PGothic" pitchFamily="34" charset="-128"/>
              </a:rPr>
              <a:t> Clínica</a:t>
            </a:r>
          </a:p>
        </p:txBody>
      </p:sp>
    </p:spTree>
    <p:extLst>
      <p:ext uri="{BB962C8B-B14F-4D97-AF65-F5344CB8AC3E}">
        <p14:creationId xmlns:p14="http://schemas.microsoft.com/office/powerpoint/2010/main" val="168378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106" name="Google Shape;10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3900" y="3903225"/>
            <a:ext cx="874249" cy="874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upo 4">
            <a:extLst>
              <a:ext uri="{FF2B5EF4-FFF2-40B4-BE49-F238E27FC236}">
                <a16:creationId xmlns:a16="http://schemas.microsoft.com/office/drawing/2014/main" xmlns="" id="{8BDECB42-3668-0B42-E8A0-256DE0BC35B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33863" y="1064419"/>
            <a:ext cx="1640681" cy="1183481"/>
            <a:chOff x="4162059" y="661737"/>
            <a:chExt cx="2368686" cy="1707434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xmlns="" id="{4F9E3041-6E64-2DA6-EDFF-569E205D4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2059" y="661737"/>
              <a:ext cx="2368686" cy="1707434"/>
            </a:xfrm>
            <a:custGeom>
              <a:avLst/>
              <a:gdLst>
                <a:gd name="T0" fmla="*/ 2147483646 w 917"/>
                <a:gd name="T1" fmla="*/ 0 h 661"/>
                <a:gd name="T2" fmla="*/ 0 w 917"/>
                <a:gd name="T3" fmla="*/ 2147483646 h 661"/>
                <a:gd name="T4" fmla="*/ 2147483646 w 917"/>
                <a:gd name="T5" fmla="*/ 2147483646 h 661"/>
                <a:gd name="T6" fmla="*/ 2147483646 w 917"/>
                <a:gd name="T7" fmla="*/ 2147483646 h 661"/>
                <a:gd name="T8" fmla="*/ 2147483646 w 917"/>
                <a:gd name="T9" fmla="*/ 2147483646 h 661"/>
                <a:gd name="T10" fmla="*/ 2147483646 w 917"/>
                <a:gd name="T11" fmla="*/ 2147483646 h 661"/>
                <a:gd name="T12" fmla="*/ 2147483646 w 917"/>
                <a:gd name="T13" fmla="*/ 0 h 6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17" h="661">
                  <a:moveTo>
                    <a:pt x="457" y="0"/>
                  </a:moveTo>
                  <a:lnTo>
                    <a:pt x="0" y="266"/>
                  </a:lnTo>
                  <a:lnTo>
                    <a:pt x="230" y="661"/>
                  </a:lnTo>
                  <a:lnTo>
                    <a:pt x="687" y="661"/>
                  </a:lnTo>
                  <a:lnTo>
                    <a:pt x="917" y="266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37BB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1050"/>
            </a:p>
          </p:txBody>
        </p:sp>
        <p:sp>
          <p:nvSpPr>
            <p:cNvPr id="8" name="CaixaDeTexto 6">
              <a:extLst>
                <a:ext uri="{FF2B5EF4-FFF2-40B4-BE49-F238E27FC236}">
                  <a16:creationId xmlns:a16="http://schemas.microsoft.com/office/drawing/2014/main" xmlns="" id="{7A3E19DC-E787-4CE1-631B-02867C315D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0933" y="1157466"/>
              <a:ext cx="1428696" cy="832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pt-BR" altLang="pt-BR" sz="1050" b="1"/>
                <a:t>Efetividade da intervenção clínica</a:t>
              </a:r>
            </a:p>
          </p:txBody>
        </p:sp>
      </p:grpSp>
      <p:grpSp>
        <p:nvGrpSpPr>
          <p:cNvPr id="9" name="Grupo 4">
            <a:extLst>
              <a:ext uri="{FF2B5EF4-FFF2-40B4-BE49-F238E27FC236}">
                <a16:creationId xmlns:a16="http://schemas.microsoft.com/office/drawing/2014/main" xmlns="" id="{295CA20C-1FC5-D859-8DF4-D9CEFDCCE67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51872" y="1522810"/>
            <a:ext cx="1233488" cy="1427559"/>
            <a:chOff x="6029627" y="1395340"/>
            <a:chExt cx="1779744" cy="2058736"/>
          </a:xfrm>
        </p:grpSpPr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xmlns="" id="{8E5D3996-0307-A72F-0BC9-DF9B140CC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627" y="1395340"/>
              <a:ext cx="1779744" cy="2058736"/>
            </a:xfrm>
            <a:custGeom>
              <a:avLst/>
              <a:gdLst>
                <a:gd name="T0" fmla="*/ 2147483646 w 689"/>
                <a:gd name="T1" fmla="*/ 0 h 797"/>
                <a:gd name="T2" fmla="*/ 2147483646 w 689"/>
                <a:gd name="T3" fmla="*/ 0 h 797"/>
                <a:gd name="T4" fmla="*/ 0 w 689"/>
                <a:gd name="T5" fmla="*/ 2147483646 h 797"/>
                <a:gd name="T6" fmla="*/ 2147483646 w 689"/>
                <a:gd name="T7" fmla="*/ 2147483646 h 797"/>
                <a:gd name="T8" fmla="*/ 2147483646 w 689"/>
                <a:gd name="T9" fmla="*/ 2147483646 h 797"/>
                <a:gd name="T10" fmla="*/ 2147483646 w 689"/>
                <a:gd name="T11" fmla="*/ 2147483646 h 797"/>
                <a:gd name="T12" fmla="*/ 2147483646 w 689"/>
                <a:gd name="T13" fmla="*/ 0 h 7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89" h="797">
                  <a:moveTo>
                    <a:pt x="230" y="0"/>
                  </a:moveTo>
                  <a:lnTo>
                    <a:pt x="230" y="0"/>
                  </a:lnTo>
                  <a:lnTo>
                    <a:pt x="0" y="399"/>
                  </a:lnTo>
                  <a:lnTo>
                    <a:pt x="230" y="797"/>
                  </a:lnTo>
                  <a:lnTo>
                    <a:pt x="689" y="797"/>
                  </a:lnTo>
                  <a:lnTo>
                    <a:pt x="689" y="266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1EA2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1050"/>
            </a:p>
          </p:txBody>
        </p:sp>
        <p:sp>
          <p:nvSpPr>
            <p:cNvPr id="11" name="CaixaDeTexto 7">
              <a:extLst>
                <a:ext uri="{FF2B5EF4-FFF2-40B4-BE49-F238E27FC236}">
                  <a16:creationId xmlns:a16="http://schemas.microsoft.com/office/drawing/2014/main" xmlns="" id="{5DE2C5FD-2273-7DF3-8D39-F19AB71154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9186" y="2259326"/>
              <a:ext cx="1375450" cy="599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pt-BR" altLang="pt-BR" sz="1050" b="1">
                  <a:solidFill>
                    <a:schemeClr val="bg1"/>
                  </a:solidFill>
                </a:rPr>
                <a:t>Auditoria Clínica</a:t>
              </a:r>
            </a:p>
          </p:txBody>
        </p:sp>
      </p:grpSp>
      <p:grpSp>
        <p:nvGrpSpPr>
          <p:cNvPr id="12" name="Grupo 4">
            <a:extLst>
              <a:ext uri="{FF2B5EF4-FFF2-40B4-BE49-F238E27FC236}">
                <a16:creationId xmlns:a16="http://schemas.microsoft.com/office/drawing/2014/main" xmlns="" id="{11D0DC6C-809F-A0FE-AEF3-463A4B83A45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43537" y="2950369"/>
            <a:ext cx="1233488" cy="1425179"/>
            <a:chOff x="6029629" y="3557402"/>
            <a:chExt cx="1779744" cy="2056153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xmlns="" id="{CD930559-62D3-B665-3C33-4266028A6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629" y="3557402"/>
              <a:ext cx="1779744" cy="2056153"/>
            </a:xfrm>
            <a:custGeom>
              <a:avLst/>
              <a:gdLst>
                <a:gd name="T0" fmla="*/ 2147483646 w 689"/>
                <a:gd name="T1" fmla="*/ 0 h 796"/>
                <a:gd name="T2" fmla="*/ 2147483646 w 689"/>
                <a:gd name="T3" fmla="*/ 0 h 796"/>
                <a:gd name="T4" fmla="*/ 0 w 689"/>
                <a:gd name="T5" fmla="*/ 2147483646 h 796"/>
                <a:gd name="T6" fmla="*/ 2147483646 w 689"/>
                <a:gd name="T7" fmla="*/ 2147483646 h 796"/>
                <a:gd name="T8" fmla="*/ 2147483646 w 689"/>
                <a:gd name="T9" fmla="*/ 2147483646 h 796"/>
                <a:gd name="T10" fmla="*/ 2147483646 w 689"/>
                <a:gd name="T11" fmla="*/ 2147483646 h 796"/>
                <a:gd name="T12" fmla="*/ 2147483646 w 689"/>
                <a:gd name="T13" fmla="*/ 0 h 7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89" h="796">
                  <a:moveTo>
                    <a:pt x="689" y="0"/>
                  </a:moveTo>
                  <a:lnTo>
                    <a:pt x="230" y="0"/>
                  </a:lnTo>
                  <a:lnTo>
                    <a:pt x="0" y="398"/>
                  </a:lnTo>
                  <a:lnTo>
                    <a:pt x="230" y="796"/>
                  </a:lnTo>
                  <a:lnTo>
                    <a:pt x="689" y="531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006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1050"/>
            </a:p>
          </p:txBody>
        </p:sp>
        <p:sp>
          <p:nvSpPr>
            <p:cNvPr id="14" name="CaixaDeTexto 8">
              <a:extLst>
                <a:ext uri="{FF2B5EF4-FFF2-40B4-BE49-F238E27FC236}">
                  <a16:creationId xmlns:a16="http://schemas.microsoft.com/office/drawing/2014/main" xmlns="" id="{C9A2F2AD-95CD-BB07-0C0C-4836A13A1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9188" y="4070405"/>
              <a:ext cx="1500855" cy="1065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pt-BR" altLang="pt-BR" sz="1050" b="1">
                  <a:solidFill>
                    <a:schemeClr val="bg1"/>
                  </a:solidFill>
                </a:rPr>
                <a:t>Gestão dos Riscos e Eventos adversos</a:t>
              </a:r>
            </a:p>
          </p:txBody>
        </p:sp>
      </p:grpSp>
      <p:grpSp>
        <p:nvGrpSpPr>
          <p:cNvPr id="15" name="Grupo 4">
            <a:extLst>
              <a:ext uri="{FF2B5EF4-FFF2-40B4-BE49-F238E27FC236}">
                <a16:creationId xmlns:a16="http://schemas.microsoft.com/office/drawing/2014/main" xmlns="" id="{B67B645F-80AE-2ECE-E269-1BE91A98A7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33863" y="3655219"/>
            <a:ext cx="1641872" cy="1184672"/>
            <a:chOff x="4162059" y="4639721"/>
            <a:chExt cx="2368686" cy="1710014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xmlns="" id="{DCCF6C65-71EE-B7E4-F3E8-2F621EC11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2059" y="4639721"/>
              <a:ext cx="2368686" cy="1710014"/>
            </a:xfrm>
            <a:custGeom>
              <a:avLst/>
              <a:gdLst>
                <a:gd name="T0" fmla="*/ 2147483646 w 917"/>
                <a:gd name="T1" fmla="*/ 0 h 662"/>
                <a:gd name="T2" fmla="*/ 2147483646 w 917"/>
                <a:gd name="T3" fmla="*/ 0 h 662"/>
                <a:gd name="T4" fmla="*/ 0 w 917"/>
                <a:gd name="T5" fmla="*/ 2147483646 h 662"/>
                <a:gd name="T6" fmla="*/ 2147483646 w 917"/>
                <a:gd name="T7" fmla="*/ 2147483646 h 662"/>
                <a:gd name="T8" fmla="*/ 2147483646 w 917"/>
                <a:gd name="T9" fmla="*/ 2147483646 h 662"/>
                <a:gd name="T10" fmla="*/ 2147483646 w 917"/>
                <a:gd name="T11" fmla="*/ 2147483646 h 662"/>
                <a:gd name="T12" fmla="*/ 2147483646 w 917"/>
                <a:gd name="T13" fmla="*/ 0 h 66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17" h="662">
                  <a:moveTo>
                    <a:pt x="687" y="0"/>
                  </a:moveTo>
                  <a:lnTo>
                    <a:pt x="230" y="0"/>
                  </a:lnTo>
                  <a:lnTo>
                    <a:pt x="0" y="396"/>
                  </a:lnTo>
                  <a:lnTo>
                    <a:pt x="457" y="662"/>
                  </a:lnTo>
                  <a:lnTo>
                    <a:pt x="917" y="396"/>
                  </a:lnTo>
                  <a:lnTo>
                    <a:pt x="687" y="0"/>
                  </a:lnTo>
                  <a:close/>
                </a:path>
              </a:pathLst>
            </a:custGeom>
            <a:solidFill>
              <a:srgbClr val="0488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1050"/>
            </a:p>
          </p:txBody>
        </p:sp>
        <p:sp>
          <p:nvSpPr>
            <p:cNvPr id="17" name="CaixaDeTexto 9">
              <a:extLst>
                <a:ext uri="{FF2B5EF4-FFF2-40B4-BE49-F238E27FC236}">
                  <a16:creationId xmlns:a16="http://schemas.microsoft.com/office/drawing/2014/main" xmlns="" id="{91A7F93D-1546-2D45-D454-12CD886E3F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5397" y="5004873"/>
              <a:ext cx="1672480" cy="83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pt-BR" altLang="pt-BR" sz="1050" b="1">
                  <a:solidFill>
                    <a:schemeClr val="bg1"/>
                  </a:solidFill>
                </a:rPr>
                <a:t>Educação e treinamento dos profissionais</a:t>
              </a:r>
            </a:p>
          </p:txBody>
        </p:sp>
      </p:grpSp>
      <p:grpSp>
        <p:nvGrpSpPr>
          <p:cNvPr id="18" name="Grupo 4">
            <a:extLst>
              <a:ext uri="{FF2B5EF4-FFF2-40B4-BE49-F238E27FC236}">
                <a16:creationId xmlns:a16="http://schemas.microsoft.com/office/drawing/2014/main" xmlns="" id="{C852A0A1-B071-E58C-678E-5E8252CF67F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90900" y="2950369"/>
            <a:ext cx="1258491" cy="1431131"/>
            <a:chOff x="2843502" y="3557401"/>
            <a:chExt cx="1814510" cy="2066245"/>
          </a:xfrm>
        </p:grpSpPr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xmlns="" id="{6B55D823-8E62-0D7F-F0CB-BCB5B4E25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502" y="3557401"/>
              <a:ext cx="1814510" cy="2066245"/>
            </a:xfrm>
            <a:custGeom>
              <a:avLst/>
              <a:gdLst>
                <a:gd name="T0" fmla="*/ 2147483646 w 688"/>
                <a:gd name="T1" fmla="*/ 0 h 796"/>
                <a:gd name="T2" fmla="*/ 0 w 688"/>
                <a:gd name="T3" fmla="*/ 0 h 796"/>
                <a:gd name="T4" fmla="*/ 0 w 688"/>
                <a:gd name="T5" fmla="*/ 2147483646 h 796"/>
                <a:gd name="T6" fmla="*/ 2147483646 w 688"/>
                <a:gd name="T7" fmla="*/ 2147483646 h 796"/>
                <a:gd name="T8" fmla="*/ 2147483646 w 688"/>
                <a:gd name="T9" fmla="*/ 2147483646 h 796"/>
                <a:gd name="T10" fmla="*/ 2147483646 w 688"/>
                <a:gd name="T11" fmla="*/ 0 h 7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88" h="796">
                  <a:moveTo>
                    <a:pt x="460" y="0"/>
                  </a:moveTo>
                  <a:lnTo>
                    <a:pt x="0" y="0"/>
                  </a:lnTo>
                  <a:lnTo>
                    <a:pt x="0" y="531"/>
                  </a:lnTo>
                  <a:lnTo>
                    <a:pt x="460" y="796"/>
                  </a:lnTo>
                  <a:lnTo>
                    <a:pt x="688" y="398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rgbClr val="1EA2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1050"/>
            </a:p>
          </p:txBody>
        </p:sp>
        <p:sp>
          <p:nvSpPr>
            <p:cNvPr id="20" name="CaixaDeTexto 10">
              <a:extLst>
                <a:ext uri="{FF2B5EF4-FFF2-40B4-BE49-F238E27FC236}">
                  <a16:creationId xmlns:a16="http://schemas.microsoft.com/office/drawing/2014/main" xmlns="" id="{CB13AAC5-222E-EE8A-0535-AE5BECB276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3502" y="3980031"/>
              <a:ext cx="1739877" cy="833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pt-BR" altLang="pt-BR" sz="1050" b="1"/>
                <a:t>Pesquisa</a:t>
              </a:r>
            </a:p>
            <a:p>
              <a:pPr algn="ctr" eaLnBrk="1" hangingPunct="1"/>
              <a:r>
                <a:rPr lang="pt-BR" altLang="pt-BR" sz="1050" b="1"/>
                <a:t>Clínica e Desenvolvimento </a:t>
              </a:r>
            </a:p>
          </p:txBody>
        </p:sp>
      </p:grpSp>
      <p:sp>
        <p:nvSpPr>
          <p:cNvPr id="21" name="CaixaDeTexto 12">
            <a:extLst>
              <a:ext uri="{FF2B5EF4-FFF2-40B4-BE49-F238E27FC236}">
                <a16:creationId xmlns:a16="http://schemas.microsoft.com/office/drawing/2014/main" xmlns="" id="{099659E1-8BAE-6A2F-49FA-33AAB34519F8}"/>
              </a:ext>
            </a:extLst>
          </p:cNvPr>
          <p:cNvSpPr txBox="1"/>
          <p:nvPr/>
        </p:nvSpPr>
        <p:spPr>
          <a:xfrm>
            <a:off x="4180285" y="2626519"/>
            <a:ext cx="1695450" cy="55399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pt-BR" altLang="pt-BR" sz="1500" b="1">
                <a:solidFill>
                  <a:srgbClr val="1F4E7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GOVERNANÇA</a:t>
            </a:r>
          </a:p>
          <a:p>
            <a:pPr algn="ctr">
              <a:defRPr/>
            </a:pPr>
            <a:r>
              <a:rPr lang="pt-BR" altLang="pt-BR" sz="1500" b="1">
                <a:solidFill>
                  <a:srgbClr val="1F4E7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CLÍNICA</a:t>
            </a:r>
          </a:p>
        </p:txBody>
      </p:sp>
      <p:grpSp>
        <p:nvGrpSpPr>
          <p:cNvPr id="22" name="Grupo 4">
            <a:extLst>
              <a:ext uri="{FF2B5EF4-FFF2-40B4-BE49-F238E27FC236}">
                <a16:creationId xmlns:a16="http://schemas.microsoft.com/office/drawing/2014/main" xmlns="" id="{1FFD688F-C736-F63D-2751-9FF85D411B7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90900" y="1527572"/>
            <a:ext cx="1285875" cy="1422797"/>
            <a:chOff x="2880851" y="1376854"/>
            <a:chExt cx="1855112" cy="2051655"/>
          </a:xfrm>
        </p:grpSpPr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xmlns="" id="{F611827A-672E-D722-CB07-603AA8CD4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851" y="1376854"/>
              <a:ext cx="1792309" cy="2051655"/>
            </a:xfrm>
            <a:custGeom>
              <a:avLst/>
              <a:gdLst>
                <a:gd name="T0" fmla="*/ 2147483646 w 688"/>
                <a:gd name="T1" fmla="*/ 0 h 797"/>
                <a:gd name="T2" fmla="*/ 0 w 688"/>
                <a:gd name="T3" fmla="*/ 2147483646 h 797"/>
                <a:gd name="T4" fmla="*/ 0 w 688"/>
                <a:gd name="T5" fmla="*/ 2147483646 h 797"/>
                <a:gd name="T6" fmla="*/ 2147483646 w 688"/>
                <a:gd name="T7" fmla="*/ 2147483646 h 797"/>
                <a:gd name="T8" fmla="*/ 2147483646 w 688"/>
                <a:gd name="T9" fmla="*/ 2147483646 h 797"/>
                <a:gd name="T10" fmla="*/ 2147483646 w 688"/>
                <a:gd name="T11" fmla="*/ 0 h 7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88" h="797">
                  <a:moveTo>
                    <a:pt x="460" y="0"/>
                  </a:moveTo>
                  <a:lnTo>
                    <a:pt x="0" y="266"/>
                  </a:lnTo>
                  <a:lnTo>
                    <a:pt x="0" y="797"/>
                  </a:lnTo>
                  <a:lnTo>
                    <a:pt x="460" y="797"/>
                  </a:lnTo>
                  <a:lnTo>
                    <a:pt x="688" y="399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rgbClr val="60D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1050"/>
            </a:p>
          </p:txBody>
        </p:sp>
        <p:sp>
          <p:nvSpPr>
            <p:cNvPr id="24" name="CaixaDeTexto 11">
              <a:extLst>
                <a:ext uri="{FF2B5EF4-FFF2-40B4-BE49-F238E27FC236}">
                  <a16:creationId xmlns:a16="http://schemas.microsoft.com/office/drawing/2014/main" xmlns="" id="{9E44450B-C674-79F5-1641-2D9442CAFA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3302" y="2330770"/>
              <a:ext cx="1832661" cy="366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pt-BR" altLang="pt-BR" sz="1050" b="1"/>
                <a:t>Transparência</a:t>
              </a:r>
            </a:p>
          </p:txBody>
        </p:sp>
      </p:grpSp>
      <p:pic>
        <p:nvPicPr>
          <p:cNvPr id="25" name="Picture 1">
            <a:extLst>
              <a:ext uri="{FF2B5EF4-FFF2-40B4-BE49-F238E27FC236}">
                <a16:creationId xmlns:a16="http://schemas.microsoft.com/office/drawing/2014/main" xmlns="" id="{DE1AEBD5-E906-05C9-07FA-8B3A9C967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797" y="2832497"/>
            <a:ext cx="1905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B1D01B27-0A08-F71B-81CC-470A64B1B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797" y="2832497"/>
            <a:ext cx="1905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http://1.bp.blogspot.com/-iiUOeG4IeV0/TWl2pQlYiaI/AAAAAAAAMzs/l--ZG3OmQlU/s320/Duvidas.jpg">
            <a:extLst>
              <a:ext uri="{FF2B5EF4-FFF2-40B4-BE49-F238E27FC236}">
                <a16:creationId xmlns:a16="http://schemas.microsoft.com/office/drawing/2014/main" xmlns="" id="{EBF0A11F-BE1D-E603-7E78-52F08A67C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72" y="2191345"/>
            <a:ext cx="2056210" cy="205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54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691200" y="152400"/>
            <a:ext cx="7761600" cy="9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dirty="0">
                <a:latin typeface="Aquawax Pro UltraBold" panose="02000003020000020004" pitchFamily="50" charset="0"/>
              </a:rPr>
              <a:t>JCI Quality Management &amp; Patient Safety: </a:t>
            </a:r>
            <a:br>
              <a:rPr lang="pt-BR" sz="2800" b="0" dirty="0">
                <a:latin typeface="Aquawax Pro UltraBold" panose="02000003020000020004" pitchFamily="50" charset="0"/>
              </a:rPr>
            </a:br>
            <a:r>
              <a:rPr lang="pt-BR" sz="2800" b="0" dirty="0">
                <a:latin typeface="Aquawax Pro UltraBold" panose="02000003020000020004" pitchFamily="50" charset="0"/>
              </a:rPr>
              <a:t>House of Quality</a:t>
            </a:r>
            <a:endParaRPr sz="2800" b="0" dirty="0">
              <a:latin typeface="Aquawax Pro UltraBold" panose="02000003020000020004" pitchFamily="50" charset="0"/>
            </a:endParaRPr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691199" y="1326373"/>
            <a:ext cx="7578249" cy="34320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lnSpc>
                <a:spcPct val="130000"/>
              </a:lnSpc>
              <a:buNone/>
            </a:pPr>
            <a:r>
              <a:rPr lang="pt-BR" sz="1600" dirty="0">
                <a:latin typeface="Aquawax Pro Light" panose="02000003020000020004" pitchFamily="50" charset="0"/>
              </a:rPr>
              <a:t> </a:t>
            </a:r>
          </a:p>
          <a:p>
            <a:pPr marL="257175" indent="-257175"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endParaRPr sz="1600" dirty="0">
              <a:latin typeface="Aquawax Pro Light" panose="02000003020000020004" pitchFamily="50" charset="0"/>
            </a:endParaRPr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106" name="Google Shape;10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3900" y="3903225"/>
            <a:ext cx="874249" cy="87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0CCCBE9E-4645-FAA6-AC74-C7E2E580E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99" y="1364452"/>
            <a:ext cx="6905182" cy="305914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6EB84319-8BF9-CF44-709C-2E4BB922F679}"/>
              </a:ext>
            </a:extLst>
          </p:cNvPr>
          <p:cNvSpPr txBox="1"/>
          <p:nvPr/>
        </p:nvSpPr>
        <p:spPr>
          <a:xfrm>
            <a:off x="756745" y="4650782"/>
            <a:ext cx="3223573" cy="334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788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ＭＳ Ｐゴシック" charset="0"/>
              </a:rPr>
              <a:t>Fonte: Institute of Medicine, 2001. Citado em  “House of Quality”: </a:t>
            </a:r>
          </a:p>
          <a:p>
            <a:pPr>
              <a:defRPr/>
            </a:pPr>
            <a:r>
              <a:rPr lang="pt-BR" sz="788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ＭＳ Ｐゴシック" charset="0"/>
              </a:rPr>
              <a:t>A Blueprint For Quality - Joint Commission International  </a:t>
            </a:r>
          </a:p>
        </p:txBody>
      </p:sp>
    </p:spTree>
    <p:extLst>
      <p:ext uri="{BB962C8B-B14F-4D97-AF65-F5344CB8AC3E}">
        <p14:creationId xmlns:p14="http://schemas.microsoft.com/office/powerpoint/2010/main" val="422616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691200" y="152400"/>
            <a:ext cx="7761600" cy="9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dirty="0">
                <a:latin typeface="Aquawax Pro UltraBold" panose="02000003020000020004" pitchFamily="50" charset="0"/>
              </a:rPr>
              <a:t>Value-Based Health Care (VBHC)</a:t>
            </a:r>
            <a:endParaRPr b="0" dirty="0">
              <a:latin typeface="Aquawax Pro UltraBold" panose="02000003020000020004" pitchFamily="50" charset="0"/>
            </a:endParaRPr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06" name="Google Shape;10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3900" y="3903225"/>
            <a:ext cx="874249" cy="8742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8FB73825-7D77-CED7-F3FC-B058EE9D6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4279" y="1343203"/>
            <a:ext cx="26111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600" dirty="0"/>
              <a:t>Porter, M. E.; Teisberg, E. O. Repensando a Saúde – </a:t>
            </a:r>
          </a:p>
          <a:p>
            <a:pPr>
              <a:defRPr/>
            </a:pPr>
            <a:r>
              <a:rPr lang="pt-BR" sz="600" dirty="0"/>
              <a:t>Estratégias para Melhorar a Qualidade e Reduzir os Custos, 2007.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8D89873-276C-8E4F-FF9E-CB68E4207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679" y="113316"/>
            <a:ext cx="777937" cy="110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10">
            <a:extLst>
              <a:ext uri="{FF2B5EF4-FFF2-40B4-BE49-F238E27FC236}">
                <a16:creationId xmlns:a16="http://schemas.microsoft.com/office/drawing/2014/main" xmlns="" id="{F9A8AA79-3A9B-C675-353F-3E5164A90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7468811" y="69940"/>
            <a:ext cx="1539894" cy="115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E12B3E9-B884-26BF-99B2-5541978C9B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976" y="1801788"/>
            <a:ext cx="981075" cy="120015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2129A16F-EAE1-DB40-48A8-DBEEDEBCFC0A}"/>
              </a:ext>
            </a:extLst>
          </p:cNvPr>
          <p:cNvSpPr txBox="1"/>
          <p:nvPr/>
        </p:nvSpPr>
        <p:spPr>
          <a:xfrm>
            <a:off x="1434173" y="2065820"/>
            <a:ext cx="31699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0" dirty="0"/>
              <a:t>= -------------------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10C96B81-3368-65C5-B334-76719BF148AB}"/>
              </a:ext>
            </a:extLst>
          </p:cNvPr>
          <p:cNvSpPr txBox="1"/>
          <p:nvPr/>
        </p:nvSpPr>
        <p:spPr>
          <a:xfrm>
            <a:off x="4113335" y="2068325"/>
            <a:ext cx="26982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0" dirty="0"/>
              <a:t>= ------------------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9F5B275A-7215-423E-8688-D66A080D0F66}"/>
              </a:ext>
            </a:extLst>
          </p:cNvPr>
          <p:cNvSpPr txBox="1"/>
          <p:nvPr/>
        </p:nvSpPr>
        <p:spPr>
          <a:xfrm>
            <a:off x="1825425" y="1656168"/>
            <a:ext cx="1782456" cy="6117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125" dirty="0"/>
              <a:t>Resultados em saúde </a:t>
            </a:r>
            <a:r>
              <a:rPr lang="pt-BR" sz="1125" b="1" dirty="0"/>
              <a:t>que importam para os pacientes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FEA768AD-576C-443A-1A72-BB38750381BD}"/>
              </a:ext>
            </a:extLst>
          </p:cNvPr>
          <p:cNvSpPr txBox="1"/>
          <p:nvPr/>
        </p:nvSpPr>
        <p:spPr>
          <a:xfrm>
            <a:off x="1825425" y="2466920"/>
            <a:ext cx="1782456" cy="4385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125" dirty="0"/>
              <a:t>Custo para atingir </a:t>
            </a:r>
          </a:p>
          <a:p>
            <a:pPr algn="ctr">
              <a:defRPr/>
            </a:pPr>
            <a:r>
              <a:rPr lang="pt-BR" sz="1125" dirty="0"/>
              <a:t>estes resultados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FA701A92-10C5-F8BC-5549-9D1AC9DD3D82}"/>
              </a:ext>
            </a:extLst>
          </p:cNvPr>
          <p:cNvSpPr txBox="1"/>
          <p:nvPr/>
        </p:nvSpPr>
        <p:spPr>
          <a:xfrm>
            <a:off x="4482119" y="1652192"/>
            <a:ext cx="1784455" cy="6117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125" dirty="0"/>
              <a:t>Desfecho </a:t>
            </a:r>
          </a:p>
          <a:p>
            <a:pPr algn="ctr">
              <a:defRPr/>
            </a:pPr>
            <a:r>
              <a:rPr lang="pt-BR" sz="1125" dirty="0"/>
              <a:t>+ </a:t>
            </a:r>
          </a:p>
          <a:p>
            <a:pPr algn="ctr">
              <a:defRPr/>
            </a:pPr>
            <a:r>
              <a:rPr lang="pt-BR" sz="1125" dirty="0"/>
              <a:t>Experiência do Paciente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01CA54AA-6052-F4FD-A152-6D7CF8AC9789}"/>
              </a:ext>
            </a:extLst>
          </p:cNvPr>
          <p:cNvSpPr txBox="1"/>
          <p:nvPr/>
        </p:nvSpPr>
        <p:spPr>
          <a:xfrm>
            <a:off x="4460892" y="2445730"/>
            <a:ext cx="1805682" cy="4385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125" dirty="0"/>
              <a:t>Custo Direto + </a:t>
            </a:r>
          </a:p>
          <a:p>
            <a:pPr algn="ctr">
              <a:defRPr/>
            </a:pPr>
            <a:r>
              <a:rPr lang="pt-BR" sz="1125" dirty="0"/>
              <a:t>Custo Indireto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743E8343-B455-3317-DBC9-169A5CEE9BF0}"/>
              </a:ext>
            </a:extLst>
          </p:cNvPr>
          <p:cNvSpPr txBox="1"/>
          <p:nvPr/>
        </p:nvSpPr>
        <p:spPr>
          <a:xfrm>
            <a:off x="523643" y="2840292"/>
            <a:ext cx="796328" cy="265457"/>
          </a:xfrm>
          <a:prstGeom prst="rect">
            <a:avLst/>
          </a:prstGeom>
          <a:solidFill>
            <a:srgbClr val="9AB29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125" dirty="0"/>
              <a:t>VALOR</a:t>
            </a:r>
          </a:p>
        </p:txBody>
      </p:sp>
      <p:sp>
        <p:nvSpPr>
          <p:cNvPr id="15" name="CaixaDeTexto 7">
            <a:extLst>
              <a:ext uri="{FF2B5EF4-FFF2-40B4-BE49-F238E27FC236}">
                <a16:creationId xmlns:a16="http://schemas.microsoft.com/office/drawing/2014/main" xmlns="" id="{88F4238A-CC7B-0FD0-875E-DBFAA3023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077" y="3403342"/>
            <a:ext cx="3586178" cy="96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algn="just" eaLnBrk="1" hangingPunct="1">
              <a:lnSpc>
                <a:spcPct val="130000"/>
              </a:lnSpc>
              <a:buClr>
                <a:srgbClr val="AD7800"/>
              </a:buClr>
            </a:pPr>
            <a:r>
              <a:rPr lang="pt-BR" altLang="ja-JP" sz="15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“É um sistema de saúde que entrega os </a:t>
            </a:r>
            <a:r>
              <a:rPr lang="pt-BR" altLang="ja-JP" sz="1500" b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melhores resultados </a:t>
            </a:r>
            <a:r>
              <a:rPr lang="pt-BR" altLang="ja-JP" sz="15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possíveis aos pacientes com o </a:t>
            </a:r>
            <a:r>
              <a:rPr lang="pt-BR" altLang="ja-JP" sz="1500" b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mais baixo custo </a:t>
            </a:r>
            <a:r>
              <a:rPr lang="pt-BR" altLang="ja-JP" sz="15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possível”.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1D11D04C-BC56-DCFD-C40F-093157C6160C}"/>
              </a:ext>
            </a:extLst>
          </p:cNvPr>
          <p:cNvSpPr txBox="1"/>
          <p:nvPr/>
        </p:nvSpPr>
        <p:spPr>
          <a:xfrm>
            <a:off x="644077" y="4600722"/>
            <a:ext cx="30953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solidFill>
                  <a:schemeClr val="tx1"/>
                </a:solidFill>
              </a:rPr>
              <a:t>ICHOM </a:t>
            </a:r>
          </a:p>
          <a:p>
            <a:r>
              <a:rPr lang="pt-BR" sz="900" dirty="0">
                <a:solidFill>
                  <a:schemeClr val="tx1"/>
                </a:solidFill>
              </a:rPr>
              <a:t>International Consortium for Health Outcomes Measurements, 2017</a:t>
            </a:r>
          </a:p>
        </p:txBody>
      </p:sp>
    </p:spTree>
    <p:extLst>
      <p:ext uri="{BB962C8B-B14F-4D97-AF65-F5344CB8AC3E}">
        <p14:creationId xmlns:p14="http://schemas.microsoft.com/office/powerpoint/2010/main" val="3853650193"/>
      </p:ext>
    </p:extLst>
  </p:cSld>
  <p:clrMapOvr>
    <a:masterClrMapping/>
  </p:clrMapOvr>
</p:sld>
</file>

<file path=ppt/theme/theme1.xml><?xml version="1.0" encoding="utf-8"?>
<a:theme xmlns:a="http://schemas.openxmlformats.org/drawingml/2006/main" name="Desdemona template">
  <a:themeElements>
    <a:clrScheme name="Custom 347">
      <a:dk1>
        <a:srgbClr val="666967"/>
      </a:dk1>
      <a:lt1>
        <a:srgbClr val="FFFFFF"/>
      </a:lt1>
      <a:dk2>
        <a:srgbClr val="89929B"/>
      </a:dk2>
      <a:lt2>
        <a:srgbClr val="EFF1F3"/>
      </a:lt2>
      <a:accent1>
        <a:srgbClr val="107247"/>
      </a:accent1>
      <a:accent2>
        <a:srgbClr val="62AE8E"/>
      </a:accent2>
      <a:accent3>
        <a:srgbClr val="107247"/>
      </a:accent3>
      <a:accent4>
        <a:srgbClr val="51836B"/>
      </a:accent4>
      <a:accent5>
        <a:srgbClr val="A6B5C7"/>
      </a:accent5>
      <a:accent6>
        <a:srgbClr val="D4DAE0"/>
      </a:accent6>
      <a:hlink>
        <a:srgbClr val="454F5B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987</Words>
  <Application>Microsoft Office PowerPoint</Application>
  <PresentationFormat>Apresentação na tela (16:9)</PresentationFormat>
  <Paragraphs>160</Paragraphs>
  <Slides>21</Slides>
  <Notes>21</Notes>
  <HiddenSlides>0</HiddenSlides>
  <MMClips>0</MMClips>
  <ScaleCrop>false</ScaleCrop>
  <HeadingPairs>
    <vt:vector size="8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34" baseType="lpstr">
      <vt:lpstr>Montserrat</vt:lpstr>
      <vt:lpstr>Wingdings</vt:lpstr>
      <vt:lpstr>ＭＳ Ｐゴシック</vt:lpstr>
      <vt:lpstr>Calibri</vt:lpstr>
      <vt:lpstr>ＭＳ Ｐゴシック</vt:lpstr>
      <vt:lpstr>Aquawax Pro Light</vt:lpstr>
      <vt:lpstr>Aquawax Pro UltraBold</vt:lpstr>
      <vt:lpstr>Century</vt:lpstr>
      <vt:lpstr>Aquawax Pro Bold</vt:lpstr>
      <vt:lpstr>Arial</vt:lpstr>
      <vt:lpstr>Verdana</vt:lpstr>
      <vt:lpstr>Desdemona template</vt:lpstr>
      <vt:lpstr>Document</vt:lpstr>
      <vt:lpstr>QUALIDADE COMO PRINCÍPIO ORIENTADOR DE UM SISTEMA DE SAÚDE EFICIENTE</vt:lpstr>
      <vt:lpstr>Apresentação do PowerPoint</vt:lpstr>
      <vt:lpstr>Apresentação do PowerPoint</vt:lpstr>
      <vt:lpstr>Apresentação do PowerPoint</vt:lpstr>
      <vt:lpstr>Dimensões da Qualidade</vt:lpstr>
      <vt:lpstr>Mudanças de Modelo de Saúde</vt:lpstr>
      <vt:lpstr>Apresentação do PowerPoint</vt:lpstr>
      <vt:lpstr>JCI Quality Management &amp; Patient Safety:  House of Quality</vt:lpstr>
      <vt:lpstr>Value-Based Health Care (VBHC)</vt:lpstr>
      <vt:lpstr>Princípios de Saúde Baseada em Valor</vt:lpstr>
      <vt:lpstr>Desfecho</vt:lpstr>
      <vt:lpstr>Isso gera Valor?</vt:lpstr>
      <vt:lpstr>Isso gera Valor?</vt:lpstr>
      <vt:lpstr>Isso gera Valor?</vt:lpstr>
      <vt:lpstr>Evidências</vt:lpstr>
      <vt:lpstr>Evidências</vt:lpstr>
      <vt:lpstr>Evidências</vt:lpstr>
      <vt:lpstr>A Rede D’Or</vt:lpstr>
      <vt:lpstr>A Rede D’Or</vt:lpstr>
      <vt:lpstr>A Rede D’Or</vt:lpstr>
      <vt:lpstr>Obrigada!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de apresentação CFM</dc:title>
  <dc:creator>Ingrid  da Silva Carneiro</dc:creator>
  <cp:lastModifiedBy>Suporte</cp:lastModifiedBy>
  <cp:revision>20</cp:revision>
  <dcterms:modified xsi:type="dcterms:W3CDTF">2023-11-17T11:59:12Z</dcterms:modified>
</cp:coreProperties>
</file>