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16"/>
  </p:notesMasterIdLst>
  <p:sldIdLst>
    <p:sldId id="257" r:id="rId5"/>
    <p:sldId id="2147377016" r:id="rId6"/>
    <p:sldId id="258" r:id="rId7"/>
    <p:sldId id="2147377019" r:id="rId8"/>
    <p:sldId id="256" r:id="rId9"/>
    <p:sldId id="2147377017" r:id="rId10"/>
    <p:sldId id="2147377023" r:id="rId11"/>
    <p:sldId id="2147377021" r:id="rId12"/>
    <p:sldId id="2147377022" r:id="rId13"/>
    <p:sldId id="2147377020" r:id="rId14"/>
    <p:sldId id="2147377024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et" panose="020B0604020202020204" charset="0"/>
      <p:regular r:id="rId21"/>
    </p:embeddedFont>
    <p:embeddedFont>
      <p:font typeface="Open Sans Bold" panose="020B0604020202020204" charset="0"/>
      <p:regular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Telegraf Bold" panose="020B0604020202020204" charset="0"/>
      <p:regular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1F"/>
    <a:srgbClr val="0054B8"/>
    <a:srgbClr val="FDB713"/>
    <a:srgbClr val="4E4E4E"/>
    <a:srgbClr val="94B8D2"/>
    <a:srgbClr val="DED6C9"/>
    <a:srgbClr val="69AE9A"/>
    <a:srgbClr val="75B7A2"/>
    <a:srgbClr val="0A54A2"/>
    <a:srgbClr val="D66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5A6D26-C5A3-05DC-7860-E5280CDABFC1}" v="582" dt="2023-11-14T14:13:48.477"/>
    <p1510:client id="{5F0F734D-4C13-F2ED-2AA5-7583315E393F}" v="474" dt="2023-11-14T13:27:45.746"/>
    <p1510:client id="{AC7036E1-A60B-49B0-8274-EB6ACEBEFF18}" v="796" dt="2023-11-14T19:06:22.738"/>
    <p1510:client id="{C338FE2D-5419-211C-37B0-C98D4769EB44}" v="8" dt="2023-11-14T19:07:42.138"/>
    <p1510:client id="{DC86A23E-3C07-4D4B-A4DB-E6D3632DB37E}" v="1396" dt="2023-11-14T19:08:17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3D6F9-3ACF-477A-8F42-43B6339D6E81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D0B71FE1-EFAF-4E0F-A9EA-CEDCD5183FD7}">
      <dgm:prSet phldrT="[Texto]" custT="1"/>
      <dgm:spPr>
        <a:solidFill>
          <a:srgbClr val="0A54A2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Cliente</a:t>
          </a:r>
        </a:p>
      </dgm:t>
    </dgm:pt>
    <dgm:pt modelId="{76164BA0-7D1D-4614-A0C3-3C289FD5D2EB}" type="parTrans" cxnId="{710AE83B-DDD4-4DBC-BCFA-AD1016FB6ABF}">
      <dgm:prSet/>
      <dgm:spPr/>
      <dgm:t>
        <a:bodyPr/>
        <a:lstStyle/>
        <a:p>
          <a:endParaRPr lang="pt-BR"/>
        </a:p>
      </dgm:t>
    </dgm:pt>
    <dgm:pt modelId="{4F121DFD-862B-4842-9103-FF7403006874}" type="sibTrans" cxnId="{710AE83B-DDD4-4DBC-BCFA-AD1016FB6ABF}">
      <dgm:prSet/>
      <dgm:spPr/>
      <dgm:t>
        <a:bodyPr/>
        <a:lstStyle/>
        <a:p>
          <a:endParaRPr lang="pt-BR"/>
        </a:p>
      </dgm:t>
    </dgm:pt>
    <dgm:pt modelId="{4EAB542A-FA73-4D3E-AC8D-F97D98726F42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Medicina Preventiva</a:t>
          </a:r>
        </a:p>
      </dgm:t>
    </dgm:pt>
    <dgm:pt modelId="{FEE4FC8C-A3F7-48C6-8927-442314106BB0}" type="parTrans" cxnId="{0068275E-4CEC-4956-B7D3-0FCEF43D80B6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98331C5D-F8DF-4F10-A4B7-549D954A6BFD}" type="sibTrans" cxnId="{0068275E-4CEC-4956-B7D3-0FCEF43D80B6}">
      <dgm:prSet/>
      <dgm:spPr/>
      <dgm:t>
        <a:bodyPr/>
        <a:lstStyle/>
        <a:p>
          <a:endParaRPr lang="pt-BR"/>
        </a:p>
      </dgm:t>
    </dgm:pt>
    <dgm:pt modelId="{B4E4D643-5F2B-4232-B373-5255933681F8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Qualidade</a:t>
          </a:r>
        </a:p>
      </dgm:t>
    </dgm:pt>
    <dgm:pt modelId="{954B974B-4998-4378-9F0F-6F10139155BC}" type="parTrans" cxnId="{CCE4A9A6-6DF8-4B07-951D-4096FA8860DC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94D8054C-1E0F-4C93-9E63-189B15630292}" type="sibTrans" cxnId="{CCE4A9A6-6DF8-4B07-951D-4096FA8860DC}">
      <dgm:prSet/>
      <dgm:spPr/>
      <dgm:t>
        <a:bodyPr/>
        <a:lstStyle/>
        <a:p>
          <a:endParaRPr lang="pt-BR"/>
        </a:p>
      </dgm:t>
    </dgm:pt>
    <dgm:pt modelId="{8D9C16D9-EB91-4037-B76C-7D6DCFE86A71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Protocolos</a:t>
          </a:r>
        </a:p>
      </dgm:t>
    </dgm:pt>
    <dgm:pt modelId="{FB4F1F46-1CDA-462F-A148-B066029DE15F}" type="parTrans" cxnId="{9B9908CC-1384-4CE4-B30C-91C037E89F71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738434A2-EB5E-452C-B0A3-7E1B492E05FA}" type="sibTrans" cxnId="{9B9908CC-1384-4CE4-B30C-91C037E89F71}">
      <dgm:prSet/>
      <dgm:spPr/>
      <dgm:t>
        <a:bodyPr/>
        <a:lstStyle/>
        <a:p>
          <a:endParaRPr lang="pt-BR"/>
        </a:p>
      </dgm:t>
    </dgm:pt>
    <dgm:pt modelId="{2A539D3C-AD6A-4648-B8E7-4F61BC69BDF4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Padronização</a:t>
          </a:r>
        </a:p>
      </dgm:t>
    </dgm:pt>
    <dgm:pt modelId="{9A548CEB-6B03-4C9F-999D-A3883A7A8389}" type="parTrans" cxnId="{92CDC1AF-2A4C-4C40-B00F-233F6479CABD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E7A241AF-664C-42DA-99EE-01816DF6C42C}" type="sibTrans" cxnId="{92CDC1AF-2A4C-4C40-B00F-233F6479CABD}">
      <dgm:prSet/>
      <dgm:spPr/>
      <dgm:t>
        <a:bodyPr/>
        <a:lstStyle/>
        <a:p>
          <a:endParaRPr lang="pt-BR"/>
        </a:p>
      </dgm:t>
    </dgm:pt>
    <dgm:pt modelId="{77F502E3-EE82-409C-890E-D130ECB9A7D3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Tecnologia</a:t>
          </a:r>
        </a:p>
      </dgm:t>
    </dgm:pt>
    <dgm:pt modelId="{DA90AB5B-4A8A-4925-8A61-0BE79EA80E4E}" type="parTrans" cxnId="{3883C890-DA57-4CC9-BBA7-6308F075D876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7423066D-82B0-4B5C-A1E7-A1BFBAEF7934}" type="sibTrans" cxnId="{3883C890-DA57-4CC9-BBA7-6308F075D876}">
      <dgm:prSet/>
      <dgm:spPr/>
      <dgm:t>
        <a:bodyPr/>
        <a:lstStyle/>
        <a:p>
          <a:endParaRPr lang="pt-BR"/>
        </a:p>
      </dgm:t>
    </dgm:pt>
    <dgm:pt modelId="{A34AE40C-BCF8-44BB-915A-1F90CE972A76}">
      <dgm:prSet phldrT="[Texto]" custT="1"/>
      <dgm:spPr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Telemedicina</a:t>
          </a:r>
        </a:p>
      </dgm:t>
    </dgm:pt>
    <dgm:pt modelId="{2081457A-0E9B-4426-8A44-74341D66E059}" type="parTrans" cxnId="{8F79D791-A896-47AC-BFC9-1A7B59B8D41F}">
      <dgm:prSet/>
      <dgm:spPr>
        <a:solidFill>
          <a:srgbClr val="DED6C9"/>
        </a:solidFill>
      </dgm:spPr>
      <dgm:t>
        <a:bodyPr/>
        <a:lstStyle/>
        <a:p>
          <a:endParaRPr lang="pt-BR"/>
        </a:p>
      </dgm:t>
    </dgm:pt>
    <dgm:pt modelId="{B832A381-5617-4B02-B0D9-452EC96BFDC1}" type="sibTrans" cxnId="{8F79D791-A896-47AC-BFC9-1A7B59B8D41F}">
      <dgm:prSet/>
      <dgm:spPr/>
      <dgm:t>
        <a:bodyPr/>
        <a:lstStyle/>
        <a:p>
          <a:endParaRPr lang="pt-BR"/>
        </a:p>
      </dgm:t>
    </dgm:pt>
    <dgm:pt modelId="{7371878C-5CBF-4009-9B2B-CEC20EA48601}" type="pres">
      <dgm:prSet presAssocID="{8663D6F9-3ACF-477A-8F42-43B6339D6E8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A98B918-01B4-40D0-8BF9-F0B86FEC6E2A}" type="pres">
      <dgm:prSet presAssocID="{D0B71FE1-EFAF-4E0F-A9EA-CEDCD5183FD7}" presName="centerShape" presStyleLbl="node0" presStyleIdx="0" presStyleCnt="1" custScaleX="126774" custScaleY="126774"/>
      <dgm:spPr>
        <a:xfrm>
          <a:off x="4030290" y="2129319"/>
          <a:ext cx="1856794" cy="1856794"/>
        </a:xfrm>
        <a:prstGeom prst="ellipse">
          <a:avLst/>
        </a:prstGeom>
      </dgm:spPr>
    </dgm:pt>
    <dgm:pt modelId="{37D62156-A348-455A-B5EF-24440757F5AB}" type="pres">
      <dgm:prSet presAssocID="{FEE4FC8C-A3F7-48C6-8927-442314106BB0}" presName="parTrans" presStyleLbl="sibTrans2D1" presStyleIdx="0" presStyleCnt="6" custFlipVert="1"/>
      <dgm:spPr/>
    </dgm:pt>
    <dgm:pt modelId="{7A208650-9697-42E2-8597-23E028A25AD9}" type="pres">
      <dgm:prSet presAssocID="{FEE4FC8C-A3F7-48C6-8927-442314106BB0}" presName="connectorText" presStyleLbl="sibTrans2D1" presStyleIdx="0" presStyleCnt="6"/>
      <dgm:spPr/>
    </dgm:pt>
    <dgm:pt modelId="{B0917E84-316F-44C9-A146-7A173D69B0F4}" type="pres">
      <dgm:prSet presAssocID="{4EAB542A-FA73-4D3E-AC8D-F97D98726F42}" presName="node" presStyleLbl="node1" presStyleIdx="0" presStyleCnt="6" custScaleX="124900">
        <dgm:presLayoutVars>
          <dgm:bulletEnabled val="1"/>
        </dgm:presLayoutVars>
      </dgm:prSet>
      <dgm:spPr>
        <a:xfrm>
          <a:off x="3984203" y="3512"/>
          <a:ext cx="1566163" cy="1566163"/>
        </a:xfrm>
        <a:prstGeom prst="ellipse">
          <a:avLst/>
        </a:prstGeom>
      </dgm:spPr>
    </dgm:pt>
    <dgm:pt modelId="{3E6CBBC4-3F1C-41D4-A42C-84B41F7450A0}" type="pres">
      <dgm:prSet presAssocID="{954B974B-4998-4378-9F0F-6F10139155BC}" presName="parTrans" presStyleLbl="sibTrans2D1" presStyleIdx="1" presStyleCnt="6" custAng="10997500"/>
      <dgm:spPr/>
    </dgm:pt>
    <dgm:pt modelId="{ADFC7699-E90E-4C4D-A6DD-E82B9F4294ED}" type="pres">
      <dgm:prSet presAssocID="{954B974B-4998-4378-9F0F-6F10139155BC}" presName="connectorText" presStyleLbl="sibTrans2D1" presStyleIdx="1" presStyleCnt="6"/>
      <dgm:spPr/>
    </dgm:pt>
    <dgm:pt modelId="{D3F352D0-F000-4187-819A-1A5CA072695E}" type="pres">
      <dgm:prSet presAssocID="{B4E4D643-5F2B-4232-B373-5255933681F8}" presName="node" presStyleLbl="node1" presStyleIdx="1" presStyleCnt="6" custScaleX="120205">
        <dgm:presLayoutVars>
          <dgm:bulletEnabled val="1"/>
        </dgm:presLayoutVars>
      </dgm:prSet>
      <dgm:spPr>
        <a:xfrm>
          <a:off x="5884389" y="1100585"/>
          <a:ext cx="1566163" cy="1566163"/>
        </a:xfrm>
        <a:prstGeom prst="ellipse">
          <a:avLst/>
        </a:prstGeom>
      </dgm:spPr>
    </dgm:pt>
    <dgm:pt modelId="{4BFD87B6-90C2-41D2-9A19-91330B7AECEC}" type="pres">
      <dgm:prSet presAssocID="{FB4F1F46-1CDA-462F-A148-B066029DE15F}" presName="parTrans" presStyleLbl="sibTrans2D1" presStyleIdx="2" presStyleCnt="6" custAng="10943899"/>
      <dgm:spPr/>
    </dgm:pt>
    <dgm:pt modelId="{E8278800-0365-46F1-91B0-BCED9560A3FF}" type="pres">
      <dgm:prSet presAssocID="{FB4F1F46-1CDA-462F-A148-B066029DE15F}" presName="connectorText" presStyleLbl="sibTrans2D1" presStyleIdx="2" presStyleCnt="6"/>
      <dgm:spPr/>
    </dgm:pt>
    <dgm:pt modelId="{9CE49DDE-278E-4902-B058-27457A198E32}" type="pres">
      <dgm:prSet presAssocID="{8D9C16D9-EB91-4037-B76C-7D6DCFE86A71}" presName="node" presStyleLbl="node1" presStyleIdx="2" presStyleCnt="6" custScaleX="124980">
        <dgm:presLayoutVars>
          <dgm:bulletEnabled val="1"/>
        </dgm:presLayoutVars>
      </dgm:prSet>
      <dgm:spPr>
        <a:xfrm>
          <a:off x="5884389" y="3294730"/>
          <a:ext cx="1566163" cy="1566163"/>
        </a:xfrm>
        <a:prstGeom prst="ellipse">
          <a:avLst/>
        </a:prstGeom>
      </dgm:spPr>
    </dgm:pt>
    <dgm:pt modelId="{5A302592-9033-4715-94C8-9A485518A906}" type="pres">
      <dgm:prSet presAssocID="{9A548CEB-6B03-4C9F-999D-A3883A7A8389}" presName="parTrans" presStyleLbl="sibTrans2D1" presStyleIdx="3" presStyleCnt="6" custAng="10800000"/>
      <dgm:spPr/>
    </dgm:pt>
    <dgm:pt modelId="{C3B98FCD-C593-4164-9DE3-4AA3896C08B7}" type="pres">
      <dgm:prSet presAssocID="{9A548CEB-6B03-4C9F-999D-A3883A7A8389}" presName="connectorText" presStyleLbl="sibTrans2D1" presStyleIdx="3" presStyleCnt="6"/>
      <dgm:spPr/>
    </dgm:pt>
    <dgm:pt modelId="{AB0BE7AA-1B28-45DF-896E-79568C89FAEF}" type="pres">
      <dgm:prSet presAssocID="{2A539D3C-AD6A-4648-B8E7-4F61BC69BDF4}" presName="node" presStyleLbl="node1" presStyleIdx="3" presStyleCnt="6" custScaleX="157071" custRadScaleRad="96487" custRadScaleInc="9716">
        <dgm:presLayoutVars>
          <dgm:bulletEnabled val="1"/>
        </dgm:presLayoutVars>
      </dgm:prSet>
      <dgm:spPr>
        <a:xfrm>
          <a:off x="3939286" y="4391803"/>
          <a:ext cx="1655998" cy="1566163"/>
        </a:xfrm>
        <a:prstGeom prst="ellipse">
          <a:avLst/>
        </a:prstGeom>
      </dgm:spPr>
    </dgm:pt>
    <dgm:pt modelId="{DB5ABE6B-FED7-4363-B1E5-DEF2150EF9C7}" type="pres">
      <dgm:prSet presAssocID="{DA90AB5B-4A8A-4925-8A61-0BE79EA80E4E}" presName="parTrans" presStyleLbl="sibTrans2D1" presStyleIdx="4" presStyleCnt="6" custAng="11408192"/>
      <dgm:spPr/>
    </dgm:pt>
    <dgm:pt modelId="{F5CAD5F0-68FE-4C5A-9F50-B84AC750CDA7}" type="pres">
      <dgm:prSet presAssocID="{DA90AB5B-4A8A-4925-8A61-0BE79EA80E4E}" presName="connectorText" presStyleLbl="sibTrans2D1" presStyleIdx="4" presStyleCnt="6"/>
      <dgm:spPr/>
    </dgm:pt>
    <dgm:pt modelId="{0239DCC9-63F1-480F-967B-74EDBDF148C4}" type="pres">
      <dgm:prSet presAssocID="{77F502E3-EE82-409C-890E-D130ECB9A7D3}" presName="node" presStyleLbl="node1" presStyleIdx="4" presStyleCnt="6" custScaleX="118662">
        <dgm:presLayoutVars>
          <dgm:bulletEnabled val="1"/>
        </dgm:presLayoutVars>
      </dgm:prSet>
      <dgm:spPr>
        <a:xfrm>
          <a:off x="2084018" y="3294730"/>
          <a:ext cx="1566163" cy="1566163"/>
        </a:xfrm>
        <a:prstGeom prst="ellipse">
          <a:avLst/>
        </a:prstGeom>
      </dgm:spPr>
    </dgm:pt>
    <dgm:pt modelId="{8FB4D170-1883-4856-9CE4-F2EDFB018C77}" type="pres">
      <dgm:prSet presAssocID="{2081457A-0E9B-4426-8A44-74341D66E059}" presName="parTrans" presStyleLbl="sibTrans2D1" presStyleIdx="5" presStyleCnt="6" custAng="10643179"/>
      <dgm:spPr/>
    </dgm:pt>
    <dgm:pt modelId="{7F840128-50E7-4563-A21B-38C6216DEE8E}" type="pres">
      <dgm:prSet presAssocID="{2081457A-0E9B-4426-8A44-74341D66E059}" presName="connectorText" presStyleLbl="sibTrans2D1" presStyleIdx="5" presStyleCnt="6"/>
      <dgm:spPr/>
    </dgm:pt>
    <dgm:pt modelId="{96AEEF51-10C5-4758-9531-392A742FC10A}" type="pres">
      <dgm:prSet presAssocID="{A34AE40C-BCF8-44BB-915A-1F90CE972A76}" presName="node" presStyleLbl="node1" presStyleIdx="5" presStyleCnt="6" custScaleX="138745">
        <dgm:presLayoutVars>
          <dgm:bulletEnabled val="1"/>
        </dgm:presLayoutVars>
      </dgm:prSet>
      <dgm:spPr>
        <a:xfrm>
          <a:off x="2039100" y="1100585"/>
          <a:ext cx="1655998" cy="1566163"/>
        </a:xfrm>
        <a:prstGeom prst="ellipse">
          <a:avLst/>
        </a:prstGeom>
      </dgm:spPr>
    </dgm:pt>
  </dgm:ptLst>
  <dgm:cxnLst>
    <dgm:cxn modelId="{C4CA1C17-521B-46D7-856D-B65E74F2B560}" type="presOf" srcId="{8663D6F9-3ACF-477A-8F42-43B6339D6E81}" destId="{7371878C-5CBF-4009-9B2B-CEC20EA48601}" srcOrd="0" destOrd="0" presId="urn:microsoft.com/office/officeart/2005/8/layout/radial5"/>
    <dgm:cxn modelId="{FA2F2E1A-2A97-46D5-9FB5-6E78347B19DC}" type="presOf" srcId="{FB4F1F46-1CDA-462F-A148-B066029DE15F}" destId="{E8278800-0365-46F1-91B0-BCED9560A3FF}" srcOrd="1" destOrd="0" presId="urn:microsoft.com/office/officeart/2005/8/layout/radial5"/>
    <dgm:cxn modelId="{17AD961C-20A3-439F-ADC0-1BEB78802AA1}" type="presOf" srcId="{77F502E3-EE82-409C-890E-D130ECB9A7D3}" destId="{0239DCC9-63F1-480F-967B-74EDBDF148C4}" srcOrd="0" destOrd="0" presId="urn:microsoft.com/office/officeart/2005/8/layout/radial5"/>
    <dgm:cxn modelId="{84F72B1E-41D6-4C61-9B94-3E4606F229D0}" type="presOf" srcId="{9A548CEB-6B03-4C9F-999D-A3883A7A8389}" destId="{C3B98FCD-C593-4164-9DE3-4AA3896C08B7}" srcOrd="1" destOrd="0" presId="urn:microsoft.com/office/officeart/2005/8/layout/radial5"/>
    <dgm:cxn modelId="{710AE83B-DDD4-4DBC-BCFA-AD1016FB6ABF}" srcId="{8663D6F9-3ACF-477A-8F42-43B6339D6E81}" destId="{D0B71FE1-EFAF-4E0F-A9EA-CEDCD5183FD7}" srcOrd="0" destOrd="0" parTransId="{76164BA0-7D1D-4614-A0C3-3C289FD5D2EB}" sibTransId="{4F121DFD-862B-4842-9103-FF7403006874}"/>
    <dgm:cxn modelId="{F432C43F-991F-4B3A-A0C4-D823466B7A0B}" type="presOf" srcId="{B4E4D643-5F2B-4232-B373-5255933681F8}" destId="{D3F352D0-F000-4187-819A-1A5CA072695E}" srcOrd="0" destOrd="0" presId="urn:microsoft.com/office/officeart/2005/8/layout/radial5"/>
    <dgm:cxn modelId="{05DE765B-1978-4132-9D4B-A77E925694EF}" type="presOf" srcId="{9A548CEB-6B03-4C9F-999D-A3883A7A8389}" destId="{5A302592-9033-4715-94C8-9A485518A906}" srcOrd="0" destOrd="0" presId="urn:microsoft.com/office/officeart/2005/8/layout/radial5"/>
    <dgm:cxn modelId="{0068275E-4CEC-4956-B7D3-0FCEF43D80B6}" srcId="{D0B71FE1-EFAF-4E0F-A9EA-CEDCD5183FD7}" destId="{4EAB542A-FA73-4D3E-AC8D-F97D98726F42}" srcOrd="0" destOrd="0" parTransId="{FEE4FC8C-A3F7-48C6-8927-442314106BB0}" sibTransId="{98331C5D-F8DF-4F10-A4B7-549D954A6BFD}"/>
    <dgm:cxn modelId="{56854D62-DCA0-4384-8FB4-317A42893A53}" type="presOf" srcId="{D0B71FE1-EFAF-4E0F-A9EA-CEDCD5183FD7}" destId="{6A98B918-01B4-40D0-8BF9-F0B86FEC6E2A}" srcOrd="0" destOrd="0" presId="urn:microsoft.com/office/officeart/2005/8/layout/radial5"/>
    <dgm:cxn modelId="{C1D4DB4F-58D3-4D80-B963-69EC92F28CFC}" type="presOf" srcId="{FEE4FC8C-A3F7-48C6-8927-442314106BB0}" destId="{7A208650-9697-42E2-8597-23E028A25AD9}" srcOrd="1" destOrd="0" presId="urn:microsoft.com/office/officeart/2005/8/layout/radial5"/>
    <dgm:cxn modelId="{574EF958-73A0-4566-A78A-B059DCDE44EE}" type="presOf" srcId="{FB4F1F46-1CDA-462F-A148-B066029DE15F}" destId="{4BFD87B6-90C2-41D2-9A19-91330B7AECEC}" srcOrd="0" destOrd="0" presId="urn:microsoft.com/office/officeart/2005/8/layout/radial5"/>
    <dgm:cxn modelId="{74FA4389-65AF-4FFD-8312-EB8670FF4D5D}" type="presOf" srcId="{2081457A-0E9B-4426-8A44-74341D66E059}" destId="{7F840128-50E7-4563-A21B-38C6216DEE8E}" srcOrd="1" destOrd="0" presId="urn:microsoft.com/office/officeart/2005/8/layout/radial5"/>
    <dgm:cxn modelId="{3A32AF89-A29E-4460-841B-59BA78825F6B}" type="presOf" srcId="{2A539D3C-AD6A-4648-B8E7-4F61BC69BDF4}" destId="{AB0BE7AA-1B28-45DF-896E-79568C89FAEF}" srcOrd="0" destOrd="0" presId="urn:microsoft.com/office/officeart/2005/8/layout/radial5"/>
    <dgm:cxn modelId="{3883C890-DA57-4CC9-BBA7-6308F075D876}" srcId="{D0B71FE1-EFAF-4E0F-A9EA-CEDCD5183FD7}" destId="{77F502E3-EE82-409C-890E-D130ECB9A7D3}" srcOrd="4" destOrd="0" parTransId="{DA90AB5B-4A8A-4925-8A61-0BE79EA80E4E}" sibTransId="{7423066D-82B0-4B5C-A1E7-A1BFBAEF7934}"/>
    <dgm:cxn modelId="{8F79D791-A896-47AC-BFC9-1A7B59B8D41F}" srcId="{D0B71FE1-EFAF-4E0F-A9EA-CEDCD5183FD7}" destId="{A34AE40C-BCF8-44BB-915A-1F90CE972A76}" srcOrd="5" destOrd="0" parTransId="{2081457A-0E9B-4426-8A44-74341D66E059}" sibTransId="{B832A381-5617-4B02-B0D9-452EC96BFDC1}"/>
    <dgm:cxn modelId="{CCE4A9A6-6DF8-4B07-951D-4096FA8860DC}" srcId="{D0B71FE1-EFAF-4E0F-A9EA-CEDCD5183FD7}" destId="{B4E4D643-5F2B-4232-B373-5255933681F8}" srcOrd="1" destOrd="0" parTransId="{954B974B-4998-4378-9F0F-6F10139155BC}" sibTransId="{94D8054C-1E0F-4C93-9E63-189B15630292}"/>
    <dgm:cxn modelId="{92CDC1AF-2A4C-4C40-B00F-233F6479CABD}" srcId="{D0B71FE1-EFAF-4E0F-A9EA-CEDCD5183FD7}" destId="{2A539D3C-AD6A-4648-B8E7-4F61BC69BDF4}" srcOrd="3" destOrd="0" parTransId="{9A548CEB-6B03-4C9F-999D-A3883A7A8389}" sibTransId="{E7A241AF-664C-42DA-99EE-01816DF6C42C}"/>
    <dgm:cxn modelId="{6EA473B0-B830-4227-B267-AD2D24CFC2F9}" type="presOf" srcId="{8D9C16D9-EB91-4037-B76C-7D6DCFE86A71}" destId="{9CE49DDE-278E-4902-B058-27457A198E32}" srcOrd="0" destOrd="0" presId="urn:microsoft.com/office/officeart/2005/8/layout/radial5"/>
    <dgm:cxn modelId="{7E1714B9-FA58-4AA4-A12B-7CCAB2D09BDA}" type="presOf" srcId="{4EAB542A-FA73-4D3E-AC8D-F97D98726F42}" destId="{B0917E84-316F-44C9-A146-7A173D69B0F4}" srcOrd="0" destOrd="0" presId="urn:microsoft.com/office/officeart/2005/8/layout/radial5"/>
    <dgm:cxn modelId="{7C0EB8BB-CF7D-466E-985E-45C16271A2DF}" type="presOf" srcId="{DA90AB5B-4A8A-4925-8A61-0BE79EA80E4E}" destId="{DB5ABE6B-FED7-4363-B1E5-DEF2150EF9C7}" srcOrd="0" destOrd="0" presId="urn:microsoft.com/office/officeart/2005/8/layout/radial5"/>
    <dgm:cxn modelId="{F865D7BC-446B-47F5-AE82-5458A0FF5170}" type="presOf" srcId="{2081457A-0E9B-4426-8A44-74341D66E059}" destId="{8FB4D170-1883-4856-9CE4-F2EDFB018C77}" srcOrd="0" destOrd="0" presId="urn:microsoft.com/office/officeart/2005/8/layout/radial5"/>
    <dgm:cxn modelId="{9B9908CC-1384-4CE4-B30C-91C037E89F71}" srcId="{D0B71FE1-EFAF-4E0F-A9EA-CEDCD5183FD7}" destId="{8D9C16D9-EB91-4037-B76C-7D6DCFE86A71}" srcOrd="2" destOrd="0" parTransId="{FB4F1F46-1CDA-462F-A148-B066029DE15F}" sibTransId="{738434A2-EB5E-452C-B0A3-7E1B492E05FA}"/>
    <dgm:cxn modelId="{E759B6D6-FB75-468D-B9AE-E5B3715E21B8}" type="presOf" srcId="{954B974B-4998-4378-9F0F-6F10139155BC}" destId="{3E6CBBC4-3F1C-41D4-A42C-84B41F7450A0}" srcOrd="0" destOrd="0" presId="urn:microsoft.com/office/officeart/2005/8/layout/radial5"/>
    <dgm:cxn modelId="{29569DD9-3C2B-4172-8C91-3EF40D3546DF}" type="presOf" srcId="{954B974B-4998-4378-9F0F-6F10139155BC}" destId="{ADFC7699-E90E-4C4D-A6DD-E82B9F4294ED}" srcOrd="1" destOrd="0" presId="urn:microsoft.com/office/officeart/2005/8/layout/radial5"/>
    <dgm:cxn modelId="{A03834DC-BD2C-4E61-B6AE-3884335658A7}" type="presOf" srcId="{A34AE40C-BCF8-44BB-915A-1F90CE972A76}" destId="{96AEEF51-10C5-4758-9531-392A742FC10A}" srcOrd="0" destOrd="0" presId="urn:microsoft.com/office/officeart/2005/8/layout/radial5"/>
    <dgm:cxn modelId="{6AD3E2F2-A26A-4F58-ACA7-2462DE097382}" type="presOf" srcId="{FEE4FC8C-A3F7-48C6-8927-442314106BB0}" destId="{37D62156-A348-455A-B5EF-24440757F5AB}" srcOrd="0" destOrd="0" presId="urn:microsoft.com/office/officeart/2005/8/layout/radial5"/>
    <dgm:cxn modelId="{3D601BF6-E0B7-47EF-A4DE-CB8D30420BC9}" type="presOf" srcId="{DA90AB5B-4A8A-4925-8A61-0BE79EA80E4E}" destId="{F5CAD5F0-68FE-4C5A-9F50-B84AC750CDA7}" srcOrd="1" destOrd="0" presId="urn:microsoft.com/office/officeart/2005/8/layout/radial5"/>
    <dgm:cxn modelId="{03F4778C-41FB-419B-8B53-C2C223A202CE}" type="presParOf" srcId="{7371878C-5CBF-4009-9B2B-CEC20EA48601}" destId="{6A98B918-01B4-40D0-8BF9-F0B86FEC6E2A}" srcOrd="0" destOrd="0" presId="urn:microsoft.com/office/officeart/2005/8/layout/radial5"/>
    <dgm:cxn modelId="{8F3BE0E5-F60C-4B65-B8CA-5CEF9195C63D}" type="presParOf" srcId="{7371878C-5CBF-4009-9B2B-CEC20EA48601}" destId="{37D62156-A348-455A-B5EF-24440757F5AB}" srcOrd="1" destOrd="0" presId="urn:microsoft.com/office/officeart/2005/8/layout/radial5"/>
    <dgm:cxn modelId="{F49EAD8E-B1DC-4925-BE3B-2FA8427BD6F6}" type="presParOf" srcId="{37D62156-A348-455A-B5EF-24440757F5AB}" destId="{7A208650-9697-42E2-8597-23E028A25AD9}" srcOrd="0" destOrd="0" presId="urn:microsoft.com/office/officeart/2005/8/layout/radial5"/>
    <dgm:cxn modelId="{2EA4720C-F191-497F-A56F-C82E047D5F0B}" type="presParOf" srcId="{7371878C-5CBF-4009-9B2B-CEC20EA48601}" destId="{B0917E84-316F-44C9-A146-7A173D69B0F4}" srcOrd="2" destOrd="0" presId="urn:microsoft.com/office/officeart/2005/8/layout/radial5"/>
    <dgm:cxn modelId="{3B874C49-0667-4A06-ACB3-CA3F2AE5E84C}" type="presParOf" srcId="{7371878C-5CBF-4009-9B2B-CEC20EA48601}" destId="{3E6CBBC4-3F1C-41D4-A42C-84B41F7450A0}" srcOrd="3" destOrd="0" presId="urn:microsoft.com/office/officeart/2005/8/layout/radial5"/>
    <dgm:cxn modelId="{49ACF931-806D-4033-9F7E-29EB1D294192}" type="presParOf" srcId="{3E6CBBC4-3F1C-41D4-A42C-84B41F7450A0}" destId="{ADFC7699-E90E-4C4D-A6DD-E82B9F4294ED}" srcOrd="0" destOrd="0" presId="urn:microsoft.com/office/officeart/2005/8/layout/radial5"/>
    <dgm:cxn modelId="{03A639A1-C190-48A9-9D1A-97D50642EBD2}" type="presParOf" srcId="{7371878C-5CBF-4009-9B2B-CEC20EA48601}" destId="{D3F352D0-F000-4187-819A-1A5CA072695E}" srcOrd="4" destOrd="0" presId="urn:microsoft.com/office/officeart/2005/8/layout/radial5"/>
    <dgm:cxn modelId="{89415A12-1CA2-4E85-852A-D4B418A3EBFF}" type="presParOf" srcId="{7371878C-5CBF-4009-9B2B-CEC20EA48601}" destId="{4BFD87B6-90C2-41D2-9A19-91330B7AECEC}" srcOrd="5" destOrd="0" presId="urn:microsoft.com/office/officeart/2005/8/layout/radial5"/>
    <dgm:cxn modelId="{FAB34B20-1AED-429E-9BD4-E731AB7143C9}" type="presParOf" srcId="{4BFD87B6-90C2-41D2-9A19-91330B7AECEC}" destId="{E8278800-0365-46F1-91B0-BCED9560A3FF}" srcOrd="0" destOrd="0" presId="urn:microsoft.com/office/officeart/2005/8/layout/radial5"/>
    <dgm:cxn modelId="{55805369-906A-46B4-BE24-6368204AC8C7}" type="presParOf" srcId="{7371878C-5CBF-4009-9B2B-CEC20EA48601}" destId="{9CE49DDE-278E-4902-B058-27457A198E32}" srcOrd="6" destOrd="0" presId="urn:microsoft.com/office/officeart/2005/8/layout/radial5"/>
    <dgm:cxn modelId="{B8F39C9B-F242-4BA6-9B4C-307389351CAA}" type="presParOf" srcId="{7371878C-5CBF-4009-9B2B-CEC20EA48601}" destId="{5A302592-9033-4715-94C8-9A485518A906}" srcOrd="7" destOrd="0" presId="urn:microsoft.com/office/officeart/2005/8/layout/radial5"/>
    <dgm:cxn modelId="{8D9C34E7-25E4-4B2D-BE5F-F1FEC16BEAC4}" type="presParOf" srcId="{5A302592-9033-4715-94C8-9A485518A906}" destId="{C3B98FCD-C593-4164-9DE3-4AA3896C08B7}" srcOrd="0" destOrd="0" presId="urn:microsoft.com/office/officeart/2005/8/layout/radial5"/>
    <dgm:cxn modelId="{31053AC7-790B-40DF-B070-FBF9E3FF58F3}" type="presParOf" srcId="{7371878C-5CBF-4009-9B2B-CEC20EA48601}" destId="{AB0BE7AA-1B28-45DF-896E-79568C89FAEF}" srcOrd="8" destOrd="0" presId="urn:microsoft.com/office/officeart/2005/8/layout/radial5"/>
    <dgm:cxn modelId="{50335707-7FEB-4E3A-9399-3E5F75ABB8EF}" type="presParOf" srcId="{7371878C-5CBF-4009-9B2B-CEC20EA48601}" destId="{DB5ABE6B-FED7-4363-B1E5-DEF2150EF9C7}" srcOrd="9" destOrd="0" presId="urn:microsoft.com/office/officeart/2005/8/layout/radial5"/>
    <dgm:cxn modelId="{C0EFBFEE-F61D-4F70-88DB-8073FF5925A0}" type="presParOf" srcId="{DB5ABE6B-FED7-4363-B1E5-DEF2150EF9C7}" destId="{F5CAD5F0-68FE-4C5A-9F50-B84AC750CDA7}" srcOrd="0" destOrd="0" presId="urn:microsoft.com/office/officeart/2005/8/layout/radial5"/>
    <dgm:cxn modelId="{5C869558-7634-4CA5-A38C-F86048458ED3}" type="presParOf" srcId="{7371878C-5CBF-4009-9B2B-CEC20EA48601}" destId="{0239DCC9-63F1-480F-967B-74EDBDF148C4}" srcOrd="10" destOrd="0" presId="urn:microsoft.com/office/officeart/2005/8/layout/radial5"/>
    <dgm:cxn modelId="{95BC0933-0CA3-4221-BE7A-C8654FE46636}" type="presParOf" srcId="{7371878C-5CBF-4009-9B2B-CEC20EA48601}" destId="{8FB4D170-1883-4856-9CE4-F2EDFB018C77}" srcOrd="11" destOrd="0" presId="urn:microsoft.com/office/officeart/2005/8/layout/radial5"/>
    <dgm:cxn modelId="{70531060-1ACB-436B-BA95-2F2E7565C199}" type="presParOf" srcId="{8FB4D170-1883-4856-9CE4-F2EDFB018C77}" destId="{7F840128-50E7-4563-A21B-38C6216DEE8E}" srcOrd="0" destOrd="0" presId="urn:microsoft.com/office/officeart/2005/8/layout/radial5"/>
    <dgm:cxn modelId="{273FF33F-B9A7-4655-9361-184113AAB91F}" type="presParOf" srcId="{7371878C-5CBF-4009-9B2B-CEC20EA48601}" destId="{96AEEF51-10C5-4758-9531-392A742FC10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8B918-01B4-40D0-8BF9-F0B86FEC6E2A}">
      <dsp:nvSpPr>
        <dsp:cNvPr id="0" name=""/>
        <dsp:cNvSpPr/>
      </dsp:nvSpPr>
      <dsp:spPr>
        <a:xfrm>
          <a:off x="3856314" y="2038331"/>
          <a:ext cx="1884816" cy="1884816"/>
        </a:xfrm>
        <a:prstGeom prst="ellipse">
          <a:avLst/>
        </a:prstGeom>
        <a:solidFill>
          <a:srgbClr val="0A54A2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Cliente</a:t>
          </a:r>
        </a:p>
      </dsp:txBody>
      <dsp:txXfrm>
        <a:off x="4132339" y="2314356"/>
        <a:ext cx="1332766" cy="1332766"/>
      </dsp:txXfrm>
    </dsp:sp>
    <dsp:sp modelId="{37D62156-A348-455A-B5EF-24440757F5AB}">
      <dsp:nvSpPr>
        <dsp:cNvPr id="0" name=""/>
        <dsp:cNvSpPr/>
      </dsp:nvSpPr>
      <dsp:spPr>
        <a:xfrm rot="5400000" flipV="1">
          <a:off x="4674528" y="1544786"/>
          <a:ext cx="248387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4711786" y="1614027"/>
        <a:ext cx="173871" cy="319497"/>
      </dsp:txXfrm>
    </dsp:sp>
    <dsp:sp modelId="{B0917E84-316F-44C9-A146-7A173D69B0F4}">
      <dsp:nvSpPr>
        <dsp:cNvPr id="0" name=""/>
        <dsp:cNvSpPr/>
      </dsp:nvSpPr>
      <dsp:spPr>
        <a:xfrm>
          <a:off x="3820653" y="3512"/>
          <a:ext cx="1956138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Medicina Preventiva</a:t>
          </a:r>
        </a:p>
      </dsp:txBody>
      <dsp:txXfrm>
        <a:off x="4107123" y="232871"/>
        <a:ext cx="1383198" cy="1107445"/>
      </dsp:txXfrm>
    </dsp:sp>
    <dsp:sp modelId="{3E6CBBC4-3F1C-41D4-A42C-84B41F7450A0}">
      <dsp:nvSpPr>
        <dsp:cNvPr id="0" name=""/>
        <dsp:cNvSpPr/>
      </dsp:nvSpPr>
      <dsp:spPr>
        <a:xfrm rot="9197500">
          <a:off x="5670491" y="2156282"/>
          <a:ext cx="190156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5724495" y="2249961"/>
        <a:ext cx="133109" cy="319497"/>
      </dsp:txXfrm>
    </dsp:sp>
    <dsp:sp modelId="{D3F352D0-F000-4187-819A-1A5CA072695E}">
      <dsp:nvSpPr>
        <dsp:cNvPr id="0" name=""/>
        <dsp:cNvSpPr/>
      </dsp:nvSpPr>
      <dsp:spPr>
        <a:xfrm>
          <a:off x="5757604" y="1100585"/>
          <a:ext cx="1882606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Qualidade</a:t>
          </a:r>
        </a:p>
      </dsp:txBody>
      <dsp:txXfrm>
        <a:off x="6033305" y="1329944"/>
        <a:ext cx="1331204" cy="1107445"/>
      </dsp:txXfrm>
    </dsp:sp>
    <dsp:sp modelId="{4BFD87B6-90C2-41D2-9A19-91330B7AECEC}">
      <dsp:nvSpPr>
        <dsp:cNvPr id="0" name=""/>
        <dsp:cNvSpPr/>
      </dsp:nvSpPr>
      <dsp:spPr>
        <a:xfrm rot="12743899">
          <a:off x="5666851" y="3267007"/>
          <a:ext cx="177712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>
        <a:off x="5716016" y="3387789"/>
        <a:ext cx="124398" cy="319497"/>
      </dsp:txXfrm>
    </dsp:sp>
    <dsp:sp modelId="{9CE49DDE-278E-4902-B058-27457A198E32}">
      <dsp:nvSpPr>
        <dsp:cNvPr id="0" name=""/>
        <dsp:cNvSpPr/>
      </dsp:nvSpPr>
      <dsp:spPr>
        <a:xfrm>
          <a:off x="5720212" y="3294730"/>
          <a:ext cx="1957391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Protocolos</a:t>
          </a:r>
        </a:p>
      </dsp:txBody>
      <dsp:txXfrm>
        <a:off x="6006865" y="3524089"/>
        <a:ext cx="1384085" cy="1107445"/>
      </dsp:txXfrm>
    </dsp:sp>
    <dsp:sp modelId="{5A302592-9033-4715-94C8-9A485518A906}">
      <dsp:nvSpPr>
        <dsp:cNvPr id="0" name=""/>
        <dsp:cNvSpPr/>
      </dsp:nvSpPr>
      <dsp:spPr>
        <a:xfrm rot="16374888">
          <a:off x="4637550" y="3845057"/>
          <a:ext cx="207215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4667051" y="3982598"/>
        <a:ext cx="145051" cy="319497"/>
      </dsp:txXfrm>
    </dsp:sp>
    <dsp:sp modelId="{AB0BE7AA-1B28-45DF-896E-79568C89FAEF}">
      <dsp:nvSpPr>
        <dsp:cNvPr id="0" name=""/>
        <dsp:cNvSpPr/>
      </dsp:nvSpPr>
      <dsp:spPr>
        <a:xfrm>
          <a:off x="3461073" y="4311984"/>
          <a:ext cx="2459988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Padronização</a:t>
          </a:r>
        </a:p>
      </dsp:txBody>
      <dsp:txXfrm>
        <a:off x="3821330" y="4541343"/>
        <a:ext cx="1739474" cy="1107445"/>
      </dsp:txXfrm>
    </dsp:sp>
    <dsp:sp modelId="{DB5ABE6B-FED7-4363-B1E5-DEF2150EF9C7}">
      <dsp:nvSpPr>
        <dsp:cNvPr id="0" name=""/>
        <dsp:cNvSpPr/>
      </dsp:nvSpPr>
      <dsp:spPr>
        <a:xfrm rot="20408192">
          <a:off x="3731463" y="3274589"/>
          <a:ext cx="194282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3733197" y="3390990"/>
        <a:ext cx="135997" cy="319497"/>
      </dsp:txXfrm>
    </dsp:sp>
    <dsp:sp modelId="{0239DCC9-63F1-480F-967B-74EDBDF148C4}">
      <dsp:nvSpPr>
        <dsp:cNvPr id="0" name=""/>
        <dsp:cNvSpPr/>
      </dsp:nvSpPr>
      <dsp:spPr>
        <a:xfrm>
          <a:off x="1969316" y="3294730"/>
          <a:ext cx="1858441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Tecnologia</a:t>
          </a:r>
        </a:p>
      </dsp:txBody>
      <dsp:txXfrm>
        <a:off x="2241478" y="3524089"/>
        <a:ext cx="1314117" cy="1107445"/>
      </dsp:txXfrm>
    </dsp:sp>
    <dsp:sp modelId="{8FB4D170-1883-4856-9CE4-F2EDFB018C77}">
      <dsp:nvSpPr>
        <dsp:cNvPr id="0" name=""/>
        <dsp:cNvSpPr/>
      </dsp:nvSpPr>
      <dsp:spPr>
        <a:xfrm rot="1643179">
          <a:off x="3795846" y="2177186"/>
          <a:ext cx="144469" cy="532495"/>
        </a:xfrm>
        <a:prstGeom prst="rightArrow">
          <a:avLst>
            <a:gd name="adj1" fmla="val 60000"/>
            <a:gd name="adj2" fmla="val 50000"/>
          </a:avLst>
        </a:prstGeom>
        <a:solidFill>
          <a:srgbClr val="DED6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200" kern="1200"/>
        </a:p>
      </dsp:txBody>
      <dsp:txXfrm rot="10800000">
        <a:off x="3798275" y="2273717"/>
        <a:ext cx="101128" cy="319497"/>
      </dsp:txXfrm>
    </dsp:sp>
    <dsp:sp modelId="{96AEEF51-10C5-4758-9531-392A742FC10A}">
      <dsp:nvSpPr>
        <dsp:cNvPr id="0" name=""/>
        <dsp:cNvSpPr/>
      </dsp:nvSpPr>
      <dsp:spPr>
        <a:xfrm>
          <a:off x="1812050" y="1100585"/>
          <a:ext cx="2172973" cy="1566163"/>
        </a:xfrm>
        <a:prstGeom prst="ellipse">
          <a:avLst/>
        </a:prstGeom>
        <a:solidFill>
          <a:srgbClr val="94B8D2">
            <a:alpha val="89804"/>
          </a:srgbClr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Telemedicina</a:t>
          </a:r>
        </a:p>
      </dsp:txBody>
      <dsp:txXfrm>
        <a:off x="2130275" y="1329944"/>
        <a:ext cx="1536523" cy="110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C453F-39A6-4DB4-A77C-A54A2B879EBD}" type="datetimeFigureOut">
              <a:rPr lang="pt-BR" smtClean="0"/>
              <a:t>14/11/2023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684ED-87F2-4EF6-8D67-5EE7629A0D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49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684ED-87F2-4EF6-8D67-5EE7629A0D8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945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684ED-87F2-4EF6-8D67-5EE7629A0D8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23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7875-CA2F-47C2-B123-5A25521EFD3A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CD-B6E8-4374-9DB5-0626B6E5F559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EC48-F7BB-4C6C-94D7-DB41B409101C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68C4-74C5-4307-B5FE-59158795714A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D971C-777E-42F5-844A-934745187379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D358-9BB6-4EED-9B34-28CAC318219D}" type="datetime1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34D2-2F79-456E-B9B4-15B57D76FF68}" type="datetime1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8624-8FEC-4761-88A9-19F3F80B0E86}" type="datetime1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55BD-3850-46BF-A102-FC36F75C33CD}" type="datetime1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9A42F-B66D-445F-83E7-CA3D7AAAEB50}" type="datetime1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D0D4-715A-426D-A226-EBF90B1ED40E}" type="datetime1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1B23D-E1DE-4B0B-97E6-C26363AB5A5A}" type="datetime1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jpg"/><Relationship Id="rId21" Type="http://schemas.openxmlformats.org/officeDocument/2006/relationships/image" Target="../media/image31.jpg"/><Relationship Id="rId34" Type="http://schemas.openxmlformats.org/officeDocument/2006/relationships/image" Target="../media/image44.png"/><Relationship Id="rId42" Type="http://schemas.openxmlformats.org/officeDocument/2006/relationships/image" Target="../media/image52.jpg"/><Relationship Id="rId47" Type="http://schemas.openxmlformats.org/officeDocument/2006/relationships/image" Target="../media/image57.jpg"/><Relationship Id="rId50" Type="http://schemas.openxmlformats.org/officeDocument/2006/relationships/image" Target="../media/image60.jpg"/><Relationship Id="rId55" Type="http://schemas.openxmlformats.org/officeDocument/2006/relationships/image" Target="../media/image65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9" Type="http://schemas.openxmlformats.org/officeDocument/2006/relationships/image" Target="../media/image39.jp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jp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3" Type="http://schemas.openxmlformats.org/officeDocument/2006/relationships/image" Target="../media/image63.jpg"/><Relationship Id="rId58" Type="http://schemas.openxmlformats.org/officeDocument/2006/relationships/image" Target="../media/image68.png"/><Relationship Id="rId5" Type="http://schemas.openxmlformats.org/officeDocument/2006/relationships/image" Target="../media/image7.png"/><Relationship Id="rId61" Type="http://schemas.openxmlformats.org/officeDocument/2006/relationships/image" Target="../media/image71.png"/><Relationship Id="rId19" Type="http://schemas.openxmlformats.org/officeDocument/2006/relationships/image" Target="../media/image29.jp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jpg"/><Relationship Id="rId30" Type="http://schemas.openxmlformats.org/officeDocument/2006/relationships/image" Target="../media/image40.jpg"/><Relationship Id="rId35" Type="http://schemas.openxmlformats.org/officeDocument/2006/relationships/image" Target="../media/image45.png"/><Relationship Id="rId43" Type="http://schemas.openxmlformats.org/officeDocument/2006/relationships/image" Target="../media/image53.jpg"/><Relationship Id="rId48" Type="http://schemas.openxmlformats.org/officeDocument/2006/relationships/image" Target="../media/image58.jpg"/><Relationship Id="rId56" Type="http://schemas.openxmlformats.org/officeDocument/2006/relationships/image" Target="../media/image66.jpg"/><Relationship Id="rId8" Type="http://schemas.openxmlformats.org/officeDocument/2006/relationships/image" Target="../media/image18.png"/><Relationship Id="rId51" Type="http://schemas.openxmlformats.org/officeDocument/2006/relationships/image" Target="../media/image61.jpg"/><Relationship Id="rId3" Type="http://schemas.openxmlformats.org/officeDocument/2006/relationships/image" Target="../media/image5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jpg"/><Relationship Id="rId38" Type="http://schemas.openxmlformats.org/officeDocument/2006/relationships/image" Target="../media/image48.jpg"/><Relationship Id="rId46" Type="http://schemas.openxmlformats.org/officeDocument/2006/relationships/image" Target="../media/image56.jpg"/><Relationship Id="rId59" Type="http://schemas.openxmlformats.org/officeDocument/2006/relationships/image" Target="../media/image69.png"/><Relationship Id="rId20" Type="http://schemas.openxmlformats.org/officeDocument/2006/relationships/image" Target="../media/image30.jpg"/><Relationship Id="rId41" Type="http://schemas.openxmlformats.org/officeDocument/2006/relationships/image" Target="../media/image51.jpg"/><Relationship Id="rId5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g"/><Relationship Id="rId36" Type="http://schemas.openxmlformats.org/officeDocument/2006/relationships/image" Target="../media/image46.jpg"/><Relationship Id="rId49" Type="http://schemas.openxmlformats.org/officeDocument/2006/relationships/image" Target="../media/image59.jpg"/><Relationship Id="rId57" Type="http://schemas.openxmlformats.org/officeDocument/2006/relationships/image" Target="../media/image67.png"/><Relationship Id="rId10" Type="http://schemas.openxmlformats.org/officeDocument/2006/relationships/image" Target="../media/image20.png"/><Relationship Id="rId31" Type="http://schemas.openxmlformats.org/officeDocument/2006/relationships/image" Target="../media/image41.jpg"/><Relationship Id="rId44" Type="http://schemas.openxmlformats.org/officeDocument/2006/relationships/image" Target="../media/image54.jp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4" Type="http://schemas.openxmlformats.org/officeDocument/2006/relationships/image" Target="../media/image15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6.sv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8.svg"/><Relationship Id="rId10" Type="http://schemas.openxmlformats.org/officeDocument/2006/relationships/image" Target="../media/image79.png"/><Relationship Id="rId4" Type="http://schemas.openxmlformats.org/officeDocument/2006/relationships/image" Target="../media/image7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98.png"/><Relationship Id="rId3" Type="http://schemas.openxmlformats.org/officeDocument/2006/relationships/image" Target="../media/image5.png"/><Relationship Id="rId21" Type="http://schemas.openxmlformats.org/officeDocument/2006/relationships/diagramLayout" Target="../diagrams/layout1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3.png"/><Relationship Id="rId20" Type="http://schemas.openxmlformats.org/officeDocument/2006/relationships/diagramData" Target="../diagrams/data1.xml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88.png"/><Relationship Id="rId24" Type="http://schemas.microsoft.com/office/2007/relationships/diagramDrawing" Target="../diagrams/drawing1.xml"/><Relationship Id="rId5" Type="http://schemas.openxmlformats.org/officeDocument/2006/relationships/image" Target="../media/image7.png"/><Relationship Id="rId15" Type="http://schemas.openxmlformats.org/officeDocument/2006/relationships/image" Target="../media/image92.png"/><Relationship Id="rId23" Type="http://schemas.openxmlformats.org/officeDocument/2006/relationships/diagramColors" Target="../diagrams/colors1.xml"/><Relationship Id="rId28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6.sv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diagramQuickStyle" Target="../diagrams/quickStyle1.xml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6.svg"/><Relationship Id="rId7" Type="http://schemas.openxmlformats.org/officeDocument/2006/relationships/image" Target="../media/image10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366681" y="2549355"/>
            <a:ext cx="10853444" cy="4989193"/>
          </a:xfrm>
          <a:custGeom>
            <a:avLst/>
            <a:gdLst/>
            <a:ahLst/>
            <a:cxnLst/>
            <a:rect l="l" t="t" r="r" b="b"/>
            <a:pathLst>
              <a:path w="10853444" h="4989193">
                <a:moveTo>
                  <a:pt x="0" y="0"/>
                </a:moveTo>
                <a:lnTo>
                  <a:pt x="10853444" y="0"/>
                </a:lnTo>
                <a:lnTo>
                  <a:pt x="10853444" y="4989194"/>
                </a:lnTo>
                <a:lnTo>
                  <a:pt x="0" y="498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1087" r="-735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468839" y="1028700"/>
            <a:ext cx="3939207" cy="4211694"/>
          </a:xfrm>
          <a:custGeom>
            <a:avLst/>
            <a:gdLst/>
            <a:ahLst/>
            <a:cxnLst/>
            <a:rect l="l" t="t" r="r" b="b"/>
            <a:pathLst>
              <a:path w="3939207" h="4211694">
                <a:moveTo>
                  <a:pt x="0" y="0"/>
                </a:moveTo>
                <a:lnTo>
                  <a:pt x="3939207" y="0"/>
                </a:lnTo>
                <a:lnTo>
                  <a:pt x="3939207" y="4211694"/>
                </a:lnTo>
                <a:lnTo>
                  <a:pt x="0" y="4211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306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1313857" y="5285753"/>
            <a:ext cx="4263298" cy="4104867"/>
          </a:xfrm>
          <a:custGeom>
            <a:avLst/>
            <a:gdLst/>
            <a:ahLst/>
            <a:cxnLst/>
            <a:rect l="l" t="t" r="r" b="b"/>
            <a:pathLst>
              <a:path w="4263298" h="4104867">
                <a:moveTo>
                  <a:pt x="0" y="0"/>
                </a:moveTo>
                <a:lnTo>
                  <a:pt x="4263298" y="0"/>
                </a:lnTo>
                <a:lnTo>
                  <a:pt x="4263298" y="4104867"/>
                </a:lnTo>
                <a:lnTo>
                  <a:pt x="0" y="4104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9092" r="-23553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3298807" y="1038225"/>
            <a:ext cx="2064766" cy="4211694"/>
          </a:xfrm>
          <a:custGeom>
            <a:avLst/>
            <a:gdLst/>
            <a:ahLst/>
            <a:cxnLst/>
            <a:rect l="l" t="t" r="r" b="b"/>
            <a:pathLst>
              <a:path w="2064766" h="4211694">
                <a:moveTo>
                  <a:pt x="0" y="0"/>
                </a:moveTo>
                <a:lnTo>
                  <a:pt x="2064766" y="0"/>
                </a:lnTo>
                <a:lnTo>
                  <a:pt x="2064766" y="4211694"/>
                </a:lnTo>
                <a:lnTo>
                  <a:pt x="0" y="4211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759" r="-136956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1020458" y="5285753"/>
            <a:ext cx="2278348" cy="4082188"/>
          </a:xfrm>
          <a:custGeom>
            <a:avLst/>
            <a:gdLst/>
            <a:ahLst/>
            <a:cxnLst/>
            <a:rect l="l" t="t" r="r" b="b"/>
            <a:pathLst>
              <a:path w="2278348" h="4082188">
                <a:moveTo>
                  <a:pt x="0" y="0"/>
                </a:moveTo>
                <a:lnTo>
                  <a:pt x="2278349" y="0"/>
                </a:lnTo>
                <a:lnTo>
                  <a:pt x="2278349" y="4082188"/>
                </a:lnTo>
                <a:lnTo>
                  <a:pt x="0" y="4082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6947" r="-53509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33400" y="3314700"/>
            <a:ext cx="12277396" cy="285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72"/>
              </a:lnSpc>
            </a:pPr>
            <a:r>
              <a:rPr lang="pt-BR" sz="80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Verticalização e Remuneração</a:t>
            </a:r>
            <a:endParaRPr lang="en-US" sz="8000" b="1">
              <a:solidFill>
                <a:schemeClr val="tx2"/>
              </a:solidFill>
              <a:latin typeface="Open Sans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EBDA5F-5997-CD26-A661-147562AC6CCD}"/>
              </a:ext>
            </a:extLst>
          </p:cNvPr>
          <p:cNvSpPr txBox="1"/>
          <p:nvPr/>
        </p:nvSpPr>
        <p:spPr>
          <a:xfrm>
            <a:off x="15577154" y="9367941"/>
            <a:ext cx="227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Dr. Francisco Souto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6CFCED74-105C-F13C-2E13-A3E65A56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99C358E-5FAD-6244-047E-2407A42A23C6}"/>
              </a:ext>
            </a:extLst>
          </p:cNvPr>
          <p:cNvSpPr/>
          <p:nvPr/>
        </p:nvSpPr>
        <p:spPr>
          <a:xfrm>
            <a:off x="701570" y="2338495"/>
            <a:ext cx="7750099" cy="626254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E9380-5583-B9C5-7AD0-67472AB93C14}"/>
              </a:ext>
            </a:extLst>
          </p:cNvPr>
          <p:cNvSpPr txBox="1"/>
          <p:nvPr/>
        </p:nvSpPr>
        <p:spPr>
          <a:xfrm>
            <a:off x="609600" y="512065"/>
            <a:ext cx="1427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0" dirty="0">
                <a:solidFill>
                  <a:srgbClr val="0054B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Nossos Modelos de Remuneração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1665B9CA-5A9B-215B-C743-60C01A3B0771}"/>
              </a:ext>
            </a:extLst>
          </p:cNvPr>
          <p:cNvSpPr/>
          <p:nvPr/>
        </p:nvSpPr>
        <p:spPr>
          <a:xfrm>
            <a:off x="1549018" y="4107654"/>
            <a:ext cx="5700862" cy="3296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59"/>
              </a:lnSpc>
              <a:buNone/>
            </a:pPr>
            <a:r>
              <a:rPr lang="pt-BR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p22-mackinac-pro" pitchFamily="34" charset="-120"/>
              </a:rPr>
              <a:t>Modelo</a:t>
            </a:r>
            <a:r>
              <a:rPr lang="en-US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p22-mackinac-pro" pitchFamily="34" charset="-120"/>
              </a:rPr>
              <a:t> Fee-for-Service;</a:t>
            </a:r>
          </a:p>
          <a:p>
            <a:pPr marL="0" indent="0">
              <a:lnSpc>
                <a:spcPts val="2259"/>
              </a:lnSpc>
              <a:buNone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29B18B5-550A-E23B-BE9B-345192E78062}"/>
              </a:ext>
            </a:extLst>
          </p:cNvPr>
          <p:cNvSpPr/>
          <p:nvPr/>
        </p:nvSpPr>
        <p:spPr>
          <a:xfrm>
            <a:off x="1549018" y="4892359"/>
            <a:ext cx="2080260" cy="2869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59"/>
              </a:lnSpc>
              <a:buNone/>
            </a:pPr>
            <a:r>
              <a:rPr lang="pt-BR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</a:t>
            </a:r>
            <a:r>
              <a:rPr lang="en-US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Capitation;</a:t>
            </a: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C29E6B20-5965-DC32-83C4-A12B8004A4E7}"/>
              </a:ext>
            </a:extLst>
          </p:cNvPr>
          <p:cNvSpPr/>
          <p:nvPr/>
        </p:nvSpPr>
        <p:spPr>
          <a:xfrm>
            <a:off x="1549017" y="5634356"/>
            <a:ext cx="7059406" cy="830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59"/>
              </a:lnSpc>
            </a:pPr>
            <a:r>
              <a:rPr lang="pt-BR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</a:t>
            </a:r>
            <a:r>
              <a:rPr lang="en-US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Pay-for-Performance.</a:t>
            </a:r>
          </a:p>
        </p:txBody>
      </p:sp>
      <p:pic>
        <p:nvPicPr>
          <p:cNvPr id="25" name="Gráfico 24" descr="Marca de seleção com preenchimento sólido">
            <a:extLst>
              <a:ext uri="{FF2B5EF4-FFF2-40B4-BE49-F238E27FC236}">
                <a16:creationId xmlns:a16="http://schemas.microsoft.com/office/drawing/2014/main" id="{46E47E29-5971-1B2B-3AB8-9CF4E9B6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427" y="4070323"/>
            <a:ext cx="469932" cy="554386"/>
          </a:xfrm>
          <a:prstGeom prst="rect">
            <a:avLst/>
          </a:prstGeom>
        </p:spPr>
      </p:pic>
      <p:pic>
        <p:nvPicPr>
          <p:cNvPr id="26" name="Gráfico 25" descr="Marca de seleção com preenchimento sólido">
            <a:extLst>
              <a:ext uri="{FF2B5EF4-FFF2-40B4-BE49-F238E27FC236}">
                <a16:creationId xmlns:a16="http://schemas.microsoft.com/office/drawing/2014/main" id="{D83EFC56-FD2F-F050-A62F-EC9786BF02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427" y="4758637"/>
            <a:ext cx="469932" cy="554386"/>
          </a:xfrm>
          <a:prstGeom prst="rect">
            <a:avLst/>
          </a:prstGeom>
        </p:spPr>
      </p:pic>
      <p:pic>
        <p:nvPicPr>
          <p:cNvPr id="27" name="Gráfico 26" descr="Marca de seleção com preenchimento sólido">
            <a:extLst>
              <a:ext uri="{FF2B5EF4-FFF2-40B4-BE49-F238E27FC236}">
                <a16:creationId xmlns:a16="http://schemas.microsoft.com/office/drawing/2014/main" id="{F95EBDBC-1196-57A8-277F-9487A85FC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116" y="5446599"/>
            <a:ext cx="469932" cy="55438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8677D0D-1A2F-6212-612F-5596BBE108F9}"/>
              </a:ext>
            </a:extLst>
          </p:cNvPr>
          <p:cNvSpPr/>
          <p:nvPr/>
        </p:nvSpPr>
        <p:spPr>
          <a:xfrm>
            <a:off x="9836333" y="3632200"/>
            <a:ext cx="6745666" cy="1160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ESCOLHA DO MELHOR MODELO</a:t>
            </a:r>
          </a:p>
        </p:txBody>
      </p:sp>
    </p:spTree>
    <p:extLst>
      <p:ext uri="{BB962C8B-B14F-4D97-AF65-F5344CB8AC3E}">
        <p14:creationId xmlns:p14="http://schemas.microsoft.com/office/powerpoint/2010/main" val="2874879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E9380-5583-B9C5-7AD0-67472AB93C14}"/>
              </a:ext>
            </a:extLst>
          </p:cNvPr>
          <p:cNvSpPr txBox="1"/>
          <p:nvPr/>
        </p:nvSpPr>
        <p:spPr>
          <a:xfrm>
            <a:off x="304800" y="336691"/>
            <a:ext cx="1427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0" dirty="0">
                <a:solidFill>
                  <a:srgbClr val="0054B8"/>
                </a:solidFill>
                <a:effectLst/>
                <a:latin typeface="Source Sans Pro" panose="020B0503030403020204" pitchFamily="34" charset="0"/>
              </a:rPr>
              <a:t>Considerações Finais e Conclusão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47A491-F1D5-DC6F-7D37-5782275E9A6B}"/>
              </a:ext>
            </a:extLst>
          </p:cNvPr>
          <p:cNvSpPr txBox="1"/>
          <p:nvPr/>
        </p:nvSpPr>
        <p:spPr>
          <a:xfrm>
            <a:off x="7223623" y="2023950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799"/>
              </a:lnSpc>
              <a:buNone/>
            </a:pPr>
            <a:r>
              <a:rPr lang="pt-BR" sz="32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Eudoxus Sans" pitchFamily="34" charset="-120"/>
              </a:rPr>
              <a:t>“</a:t>
            </a:r>
            <a:r>
              <a:rPr lang="pt-BR" sz="3200" b="1" i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Eudoxus Sans" pitchFamily="34" charset="-120"/>
              </a:rPr>
              <a:t>Somos uma empresa que tem vida no nome, e isso não é só uma coincidência. </a:t>
            </a:r>
          </a:p>
          <a:p>
            <a:pPr marL="0" indent="0">
              <a:lnSpc>
                <a:spcPts val="2799"/>
              </a:lnSpc>
              <a:buNone/>
            </a:pPr>
            <a:endParaRPr lang="pt-BR" sz="3200" b="1" i="1" dirty="0">
              <a:solidFill>
                <a:srgbClr val="272525"/>
              </a:solidFill>
              <a:latin typeface="Verdana" panose="020B0604030504040204" pitchFamily="34" charset="0"/>
              <a:ea typeface="Verdana" panose="020B0604030504040204" pitchFamily="34" charset="0"/>
              <a:cs typeface="Eudoxus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pt-BR" sz="3200" b="1" i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Eudoxus Sans" pitchFamily="34" charset="-120"/>
              </a:rPr>
              <a:t>Salvamos vidas todos os dias e trabalhamos arduamente para proporcionar saúde integrada de qualidade, acessível para a nossa gente.”</a:t>
            </a:r>
            <a:endParaRPr lang="pt-BR" sz="32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agem 11" descr="Homem de terno e gravata sorrindo&#10;&#10;Descrição gerada automaticamente">
            <a:extLst>
              <a:ext uri="{FF2B5EF4-FFF2-40B4-BE49-F238E27FC236}">
                <a16:creationId xmlns:a16="http://schemas.microsoft.com/office/drawing/2014/main" id="{17EB354A-948F-2AB4-3557-D00B16981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3" y="2023950"/>
            <a:ext cx="5263448" cy="5471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7DEE9D-81B2-6226-002F-02DB8BD2637F}"/>
              </a:ext>
            </a:extLst>
          </p:cNvPr>
          <p:cNvSpPr txBox="1"/>
          <p:nvPr/>
        </p:nvSpPr>
        <p:spPr>
          <a:xfrm>
            <a:off x="12065589" y="5854128"/>
            <a:ext cx="3579223" cy="41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799"/>
              </a:lnSpc>
              <a:buNone/>
            </a:pPr>
            <a:r>
              <a:rPr lang="pt-BR" sz="2000" b="1" dirty="0">
                <a:solidFill>
                  <a:srgbClr val="272525"/>
                </a:solidFill>
                <a:latin typeface="Verdana" panose="020B0604030504040204" pitchFamily="34" charset="0"/>
                <a:ea typeface="Verdana" panose="020B0604030504040204" pitchFamily="34" charset="0"/>
                <a:cs typeface="Eudoxus Sans" pitchFamily="34" charset="-120"/>
              </a:rPr>
              <a:t>Dr. Candido Pinheiro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2C59749-6873-1769-DE95-38FD616679A1}"/>
              </a:ext>
            </a:extLst>
          </p:cNvPr>
          <p:cNvSpPr txBox="1"/>
          <p:nvPr/>
        </p:nvSpPr>
        <p:spPr>
          <a:xfrm>
            <a:off x="7874447" y="6254610"/>
            <a:ext cx="9183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Fundador e Presidente do Conselho Hapvida NotreDame Intermédica</a:t>
            </a:r>
          </a:p>
        </p:txBody>
      </p:sp>
    </p:spTree>
    <p:extLst>
      <p:ext uri="{BB962C8B-B14F-4D97-AF65-F5344CB8AC3E}">
        <p14:creationId xmlns:p14="http://schemas.microsoft.com/office/powerpoint/2010/main" val="398326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94794206-0A23-0BF2-4402-23C9184EE3A3}"/>
              </a:ext>
            </a:extLst>
          </p:cNvPr>
          <p:cNvSpPr/>
          <p:nvPr/>
        </p:nvSpPr>
        <p:spPr>
          <a:xfrm>
            <a:off x="0" y="2550156"/>
            <a:ext cx="18288000" cy="4151089"/>
          </a:xfrm>
          <a:prstGeom prst="rect">
            <a:avLst/>
          </a:prstGeom>
          <a:solidFill>
            <a:srgbClr val="0A54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E9380-5583-B9C5-7AD0-67472AB93C14}"/>
              </a:ext>
            </a:extLst>
          </p:cNvPr>
          <p:cNvSpPr txBox="1"/>
          <p:nvPr/>
        </p:nvSpPr>
        <p:spPr>
          <a:xfrm>
            <a:off x="4531556" y="2538323"/>
            <a:ext cx="6365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miri" panose="00000500000000000000" pitchFamily="2" charset="-78"/>
              </a:rPr>
              <a:t>Francisco Souto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7" name="Imagem 26" descr="Homem de terno e gravata&#10;&#10;Descrição gerada automaticamente">
            <a:extLst>
              <a:ext uri="{FF2B5EF4-FFF2-40B4-BE49-F238E27FC236}">
                <a16:creationId xmlns:a16="http://schemas.microsoft.com/office/drawing/2014/main" id="{D483452A-3D75-84FD-A201-38D39BFF2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5" y="2690421"/>
            <a:ext cx="3294425" cy="3300872"/>
          </a:xfrm>
          <a:prstGeom prst="ellipse">
            <a:avLst/>
          </a:prstGeom>
          <a:ln w="190500" cap="rnd">
            <a:solidFill>
              <a:srgbClr val="09509B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7BA0691-F058-4705-45B7-B94FC89E5FB6}"/>
              </a:ext>
            </a:extLst>
          </p:cNvPr>
          <p:cNvSpPr txBox="1"/>
          <p:nvPr/>
        </p:nvSpPr>
        <p:spPr>
          <a:xfrm>
            <a:off x="6146672" y="3493139"/>
            <a:ext cx="793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Diretor Executivo do Hapvida </a:t>
            </a:r>
            <a:r>
              <a:rPr lang="pt-BR" sz="2000" b="1" i="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Notredame</a:t>
            </a:r>
            <a:r>
              <a:rPr lang="pt-BR" sz="2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Intermédica</a:t>
            </a:r>
          </a:p>
        </p:txBody>
      </p:sp>
      <p:sp>
        <p:nvSpPr>
          <p:cNvPr id="32" name="TextBox 56">
            <a:extLst>
              <a:ext uri="{FF2B5EF4-FFF2-40B4-BE49-F238E27FC236}">
                <a16:creationId xmlns:a16="http://schemas.microsoft.com/office/drawing/2014/main" id="{3437B2A3-C382-99AD-BC75-DA47DA4281D7}"/>
              </a:ext>
            </a:extLst>
          </p:cNvPr>
          <p:cNvSpPr txBox="1"/>
          <p:nvPr/>
        </p:nvSpPr>
        <p:spPr>
          <a:xfrm>
            <a:off x="6272742" y="4231071"/>
            <a:ext cx="9977452" cy="2124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pt-BR" sz="2000" b="1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Médico com formação em Cardiologia Clinica e Intervencionista. Atua a mais de 22 anos na Gestão Hospitalar e Sistemas de Saúde. Pós Graduação na FGV/EASP e FIA.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pt-BR" sz="2000" b="1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Responsável pela Operação Hospitalar do Grupo Hapvida NotreDame Intermédica.</a:t>
            </a:r>
            <a:endParaRPr lang="en-US" sz="2000" b="1" dirty="0">
              <a:solidFill>
                <a:srgbClr val="FEFFF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3" name="Gráfico 32" descr="Livros estrutura de tópicos">
            <a:extLst>
              <a:ext uri="{FF2B5EF4-FFF2-40B4-BE49-F238E27FC236}">
                <a16:creationId xmlns:a16="http://schemas.microsoft.com/office/drawing/2014/main" id="{698B2F56-1082-C7D1-D38F-817B44141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047700" y="2749501"/>
            <a:ext cx="864412" cy="885448"/>
          </a:xfrm>
          <a:prstGeom prst="rect">
            <a:avLst/>
          </a:prstGeom>
        </p:spPr>
      </p:pic>
      <p:pic>
        <p:nvPicPr>
          <p:cNvPr id="35" name="Gráfico 34" descr="Blog estrutura de tópicos">
            <a:extLst>
              <a:ext uri="{FF2B5EF4-FFF2-40B4-BE49-F238E27FC236}">
                <a16:creationId xmlns:a16="http://schemas.microsoft.com/office/drawing/2014/main" id="{5E1CECDA-7449-E7D5-6877-3B53E4E7F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807400" y="2749501"/>
            <a:ext cx="864412" cy="864412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FD7BAF0D-D218-2C51-5A08-43430BFF0B06}"/>
              </a:ext>
            </a:extLst>
          </p:cNvPr>
          <p:cNvSpPr/>
          <p:nvPr/>
        </p:nvSpPr>
        <p:spPr>
          <a:xfrm>
            <a:off x="5562600" y="3613914"/>
            <a:ext cx="81312" cy="8733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49275EF-69BF-61BE-F4D1-1B8DDE2CF6CF}"/>
              </a:ext>
            </a:extLst>
          </p:cNvPr>
          <p:cNvSpPr/>
          <p:nvPr/>
        </p:nvSpPr>
        <p:spPr>
          <a:xfrm>
            <a:off x="5464229" y="3527529"/>
            <a:ext cx="272942" cy="2941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EB20D043-39C7-E283-EA8C-4F51593104EC}"/>
              </a:ext>
            </a:extLst>
          </p:cNvPr>
          <p:cNvSpPr/>
          <p:nvPr/>
        </p:nvSpPr>
        <p:spPr>
          <a:xfrm>
            <a:off x="5464229" y="4275769"/>
            <a:ext cx="272942" cy="2941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E99BC1B-BCBA-4006-E25F-88D342490606}"/>
              </a:ext>
            </a:extLst>
          </p:cNvPr>
          <p:cNvSpPr txBox="1"/>
          <p:nvPr/>
        </p:nvSpPr>
        <p:spPr>
          <a:xfrm>
            <a:off x="46774" y="474181"/>
            <a:ext cx="8159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i="0" dirty="0">
                <a:solidFill>
                  <a:srgbClr val="0054B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Um pouco sobre mim...</a:t>
            </a:r>
          </a:p>
        </p:txBody>
      </p:sp>
    </p:spTree>
    <p:extLst>
      <p:ext uri="{BB962C8B-B14F-4D97-AF65-F5344CB8AC3E}">
        <p14:creationId xmlns:p14="http://schemas.microsoft.com/office/powerpoint/2010/main" val="43575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5B105AB1-95FC-644E-1BFD-C5D731A03070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WhatsApp Video 2023-11-14 at 10.27.58">
            <a:hlinkClick r:id="" action="ppaction://media"/>
            <a:extLst>
              <a:ext uri="{FF2B5EF4-FFF2-40B4-BE49-F238E27FC236}">
                <a16:creationId xmlns:a16="http://schemas.microsoft.com/office/drawing/2014/main" id="{FE1B7D8E-2A78-3B5C-31BC-907893BE3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1050131"/>
            <a:ext cx="14554200" cy="81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E9380-5583-B9C5-7AD0-67472AB93C14}"/>
              </a:ext>
            </a:extLst>
          </p:cNvPr>
          <p:cNvSpPr txBox="1"/>
          <p:nvPr/>
        </p:nvSpPr>
        <p:spPr>
          <a:xfrm>
            <a:off x="525684" y="502278"/>
            <a:ext cx="1427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>
                <a:solidFill>
                  <a:srgbClr val="0054B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Desafios Estratégicos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object 95">
            <a:extLst>
              <a:ext uri="{FF2B5EF4-FFF2-40B4-BE49-F238E27FC236}">
                <a16:creationId xmlns:a16="http://schemas.microsoft.com/office/drawing/2014/main" id="{361959BB-F00A-D6F4-9C78-70C3A63B5126}"/>
              </a:ext>
            </a:extLst>
          </p:cNvPr>
          <p:cNvSpPr txBox="1"/>
          <p:nvPr/>
        </p:nvSpPr>
        <p:spPr>
          <a:xfrm>
            <a:off x="673903" y="1366370"/>
            <a:ext cx="970020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últimos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anos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expandimos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intensamente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nosso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negócio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para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novas</a:t>
            </a:r>
            <a:r>
              <a:rPr sz="2000" spc="-21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spc="-21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geografias</a:t>
            </a:r>
            <a:endParaRPr sz="2000" spc="-21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95">
            <a:extLst>
              <a:ext uri="{FF2B5EF4-FFF2-40B4-BE49-F238E27FC236}">
                <a16:creationId xmlns:a16="http://schemas.microsoft.com/office/drawing/2014/main" id="{CF6E6319-D8D5-AB83-120C-346E2BF096D6}"/>
              </a:ext>
            </a:extLst>
          </p:cNvPr>
          <p:cNvSpPr txBox="1"/>
          <p:nvPr/>
        </p:nvSpPr>
        <p:spPr>
          <a:xfrm>
            <a:off x="1156732" y="2204177"/>
            <a:ext cx="366516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5"/>
              </a:spcBef>
              <a:defRPr sz="2000" b="1">
                <a:solidFill>
                  <a:srgbClr val="0054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Histórico robusto de </a:t>
            </a:r>
            <a:r>
              <a:rPr lang="pt-BR" dirty="0" err="1"/>
              <a:t>M&amp;As</a:t>
            </a:r>
            <a:r>
              <a:rPr lang="pt-BR" dirty="0"/>
              <a:t>…</a:t>
            </a:r>
          </a:p>
        </p:txBody>
      </p:sp>
      <p:sp>
        <p:nvSpPr>
          <p:cNvPr id="12" name="object 95">
            <a:extLst>
              <a:ext uri="{FF2B5EF4-FFF2-40B4-BE49-F238E27FC236}">
                <a16:creationId xmlns:a16="http://schemas.microsoft.com/office/drawing/2014/main" id="{65BF69C4-F724-607B-FC9B-BCFBB8C3A335}"/>
              </a:ext>
            </a:extLst>
          </p:cNvPr>
          <p:cNvSpPr txBox="1"/>
          <p:nvPr/>
        </p:nvSpPr>
        <p:spPr>
          <a:xfrm>
            <a:off x="2419725" y="6928029"/>
            <a:ext cx="1914013" cy="87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5"/>
              </a:spcBef>
              <a:defRPr b="1">
                <a:solidFill>
                  <a:srgbClr val="F5821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25 aquisições</a:t>
            </a:r>
          </a:p>
          <a:p>
            <a:r>
              <a:rPr lang="pt-BR">
                <a:solidFill>
                  <a:srgbClr val="0054B8"/>
                </a:solidFill>
              </a:rPr>
              <a:t>1,8 milhão vidas</a:t>
            </a:r>
          </a:p>
          <a:p>
            <a:r>
              <a:rPr lang="pt-BR"/>
              <a:t>1.900 leitos</a:t>
            </a:r>
          </a:p>
        </p:txBody>
      </p:sp>
      <p:sp>
        <p:nvSpPr>
          <p:cNvPr id="16" name="object 95">
            <a:extLst>
              <a:ext uri="{FF2B5EF4-FFF2-40B4-BE49-F238E27FC236}">
                <a16:creationId xmlns:a16="http://schemas.microsoft.com/office/drawing/2014/main" id="{DEDE9278-ABF0-6470-9B23-46852F214A22}"/>
              </a:ext>
            </a:extLst>
          </p:cNvPr>
          <p:cNvSpPr txBox="1"/>
          <p:nvPr/>
        </p:nvSpPr>
        <p:spPr>
          <a:xfrm>
            <a:off x="11375623" y="2204177"/>
            <a:ext cx="529781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spcBef>
                <a:spcPts val="105"/>
              </a:spcBef>
              <a:defRPr sz="2000" b="1">
                <a:solidFill>
                  <a:srgbClr val="0054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...com expressiva expansão geográfica</a:t>
            </a:r>
          </a:p>
        </p:txBody>
      </p:sp>
      <p:sp>
        <p:nvSpPr>
          <p:cNvPr id="177" name="object 35">
            <a:extLst>
              <a:ext uri="{FF2B5EF4-FFF2-40B4-BE49-F238E27FC236}">
                <a16:creationId xmlns:a16="http://schemas.microsoft.com/office/drawing/2014/main" id="{07CC3A97-F83E-19D8-771D-D9E889069822}"/>
              </a:ext>
            </a:extLst>
          </p:cNvPr>
          <p:cNvSpPr txBox="1"/>
          <p:nvPr/>
        </p:nvSpPr>
        <p:spPr>
          <a:xfrm>
            <a:off x="913602" y="5776381"/>
            <a:ext cx="99242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95"/>
              </a:spcBef>
            </a:pPr>
            <a:r>
              <a:rPr sz="1400" b="1">
                <a:solidFill>
                  <a:srgbClr val="FDB7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algn="ctr">
              <a:lnSpc>
                <a:spcPct val="100000"/>
              </a:lnSpc>
            </a:pPr>
            <a:endParaRPr sz="1400" b="1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endParaRPr sz="1400" b="1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ctr">
              <a:lnSpc>
                <a:spcPct val="100000"/>
              </a:lnSpc>
            </a:pPr>
            <a:r>
              <a:rPr sz="1400" b="1">
                <a:solidFill>
                  <a:srgbClr val="FDB7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2022/23</a:t>
            </a:r>
          </a:p>
        </p:txBody>
      </p:sp>
      <p:sp>
        <p:nvSpPr>
          <p:cNvPr id="178" name="object 45">
            <a:extLst>
              <a:ext uri="{FF2B5EF4-FFF2-40B4-BE49-F238E27FC236}">
                <a16:creationId xmlns:a16="http://schemas.microsoft.com/office/drawing/2014/main" id="{27BEF17A-7B6B-79C5-0E3D-0AFA1E88FC7F}"/>
              </a:ext>
            </a:extLst>
          </p:cNvPr>
          <p:cNvSpPr txBox="1"/>
          <p:nvPr/>
        </p:nvSpPr>
        <p:spPr>
          <a:xfrm>
            <a:off x="1007935" y="5052218"/>
            <a:ext cx="77724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R="5715" algn="r">
              <a:lnSpc>
                <a:spcPct val="100000"/>
              </a:lnSpc>
              <a:spcBef>
                <a:spcPts val="95"/>
              </a:spcBef>
              <a:defRPr sz="1400" b="1">
                <a:solidFill>
                  <a:srgbClr val="FDB71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t>2020</a:t>
            </a:r>
          </a:p>
        </p:txBody>
      </p:sp>
      <p:grpSp>
        <p:nvGrpSpPr>
          <p:cNvPr id="179" name="object 53">
            <a:extLst>
              <a:ext uri="{FF2B5EF4-FFF2-40B4-BE49-F238E27FC236}">
                <a16:creationId xmlns:a16="http://schemas.microsoft.com/office/drawing/2014/main" id="{459357EF-1B93-63BF-87F8-0A285D11F9DA}"/>
              </a:ext>
            </a:extLst>
          </p:cNvPr>
          <p:cNvGrpSpPr/>
          <p:nvPr/>
        </p:nvGrpSpPr>
        <p:grpSpPr>
          <a:xfrm>
            <a:off x="3460265" y="3818552"/>
            <a:ext cx="821739" cy="273714"/>
            <a:chOff x="2906267" y="2802765"/>
            <a:chExt cx="612647" cy="245137"/>
          </a:xfrm>
        </p:grpSpPr>
        <p:sp>
          <p:nvSpPr>
            <p:cNvPr id="180" name="object 54">
              <a:extLst>
                <a:ext uri="{FF2B5EF4-FFF2-40B4-BE49-F238E27FC236}">
                  <a16:creationId xmlns:a16="http://schemas.microsoft.com/office/drawing/2014/main" id="{F9DA46B7-F4E2-65CE-952C-B884F00F9CF0}"/>
                </a:ext>
              </a:extLst>
            </p:cNvPr>
            <p:cNvSpPr/>
            <p:nvPr/>
          </p:nvSpPr>
          <p:spPr>
            <a:xfrm>
              <a:off x="3148583" y="2886804"/>
              <a:ext cx="370331" cy="1289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55">
              <a:extLst>
                <a:ext uri="{FF2B5EF4-FFF2-40B4-BE49-F238E27FC236}">
                  <a16:creationId xmlns:a16="http://schemas.microsoft.com/office/drawing/2014/main" id="{8945F9DD-5D33-C337-3A2A-CBEC37B57328}"/>
                </a:ext>
              </a:extLst>
            </p:cNvPr>
            <p:cNvSpPr/>
            <p:nvPr/>
          </p:nvSpPr>
          <p:spPr>
            <a:xfrm>
              <a:off x="2906267" y="2802765"/>
              <a:ext cx="207263" cy="2451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56">
            <a:extLst>
              <a:ext uri="{FF2B5EF4-FFF2-40B4-BE49-F238E27FC236}">
                <a16:creationId xmlns:a16="http://schemas.microsoft.com/office/drawing/2014/main" id="{0178A04E-0398-55A3-D571-5E71B866F14E}"/>
              </a:ext>
            </a:extLst>
          </p:cNvPr>
          <p:cNvSpPr/>
          <p:nvPr/>
        </p:nvSpPr>
        <p:spPr>
          <a:xfrm>
            <a:off x="2351970" y="3879267"/>
            <a:ext cx="301752" cy="212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57">
            <a:extLst>
              <a:ext uri="{FF2B5EF4-FFF2-40B4-BE49-F238E27FC236}">
                <a16:creationId xmlns:a16="http://schemas.microsoft.com/office/drawing/2014/main" id="{4D5F546A-F9C4-7A91-D1FF-0140035B7923}"/>
              </a:ext>
            </a:extLst>
          </p:cNvPr>
          <p:cNvSpPr/>
          <p:nvPr/>
        </p:nvSpPr>
        <p:spPr>
          <a:xfrm>
            <a:off x="2702604" y="3841865"/>
            <a:ext cx="470534" cy="2498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4" name="object 58">
            <a:extLst>
              <a:ext uri="{FF2B5EF4-FFF2-40B4-BE49-F238E27FC236}">
                <a16:creationId xmlns:a16="http://schemas.microsoft.com/office/drawing/2014/main" id="{BDB6D586-5E4D-65A3-3DAF-8E17763295E7}"/>
              </a:ext>
            </a:extLst>
          </p:cNvPr>
          <p:cNvGrpSpPr/>
          <p:nvPr/>
        </p:nvGrpSpPr>
        <p:grpSpPr>
          <a:xfrm>
            <a:off x="2989313" y="4314766"/>
            <a:ext cx="477043" cy="388795"/>
            <a:chOff x="2435319" y="3270329"/>
            <a:chExt cx="477043" cy="388795"/>
          </a:xfrm>
        </p:grpSpPr>
        <p:sp>
          <p:nvSpPr>
            <p:cNvPr id="185" name="object 59">
              <a:extLst>
                <a:ext uri="{FF2B5EF4-FFF2-40B4-BE49-F238E27FC236}">
                  <a16:creationId xmlns:a16="http://schemas.microsoft.com/office/drawing/2014/main" id="{6889DB64-8006-8677-3B9D-9DE30997FD2F}"/>
                </a:ext>
              </a:extLst>
            </p:cNvPr>
            <p:cNvSpPr/>
            <p:nvPr/>
          </p:nvSpPr>
          <p:spPr>
            <a:xfrm>
              <a:off x="2435319" y="3270329"/>
              <a:ext cx="248606" cy="19829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60">
              <a:extLst>
                <a:ext uri="{FF2B5EF4-FFF2-40B4-BE49-F238E27FC236}">
                  <a16:creationId xmlns:a16="http://schemas.microsoft.com/office/drawing/2014/main" id="{327C0E17-4977-E76F-897F-586A62A0EFE3}"/>
                </a:ext>
              </a:extLst>
            </p:cNvPr>
            <p:cNvSpPr/>
            <p:nvPr/>
          </p:nvSpPr>
          <p:spPr>
            <a:xfrm>
              <a:off x="2595371" y="3480816"/>
              <a:ext cx="316991" cy="17830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61">
            <a:extLst>
              <a:ext uri="{FF2B5EF4-FFF2-40B4-BE49-F238E27FC236}">
                <a16:creationId xmlns:a16="http://schemas.microsoft.com/office/drawing/2014/main" id="{76A8E546-E3BB-65DB-C868-B3723E54B79F}"/>
              </a:ext>
            </a:extLst>
          </p:cNvPr>
          <p:cNvGrpSpPr/>
          <p:nvPr/>
        </p:nvGrpSpPr>
        <p:grpSpPr>
          <a:xfrm>
            <a:off x="2280686" y="4307948"/>
            <a:ext cx="623316" cy="403232"/>
            <a:chOff x="1726692" y="3263511"/>
            <a:chExt cx="623316" cy="403232"/>
          </a:xfrm>
        </p:grpSpPr>
        <p:sp>
          <p:nvSpPr>
            <p:cNvPr id="188" name="object 62">
              <a:extLst>
                <a:ext uri="{FF2B5EF4-FFF2-40B4-BE49-F238E27FC236}">
                  <a16:creationId xmlns:a16="http://schemas.microsoft.com/office/drawing/2014/main" id="{C80C9305-6AF6-F584-69FA-7D0BEC22BAB9}"/>
                </a:ext>
              </a:extLst>
            </p:cNvPr>
            <p:cNvSpPr/>
            <p:nvPr/>
          </p:nvSpPr>
          <p:spPr>
            <a:xfrm>
              <a:off x="2136648" y="3493064"/>
              <a:ext cx="213360" cy="1538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63">
              <a:extLst>
                <a:ext uri="{FF2B5EF4-FFF2-40B4-BE49-F238E27FC236}">
                  <a16:creationId xmlns:a16="http://schemas.microsoft.com/office/drawing/2014/main" id="{611A84AF-D6C2-2B10-AE28-BBC7FEE86BF3}"/>
                </a:ext>
              </a:extLst>
            </p:cNvPr>
            <p:cNvSpPr/>
            <p:nvPr/>
          </p:nvSpPr>
          <p:spPr>
            <a:xfrm>
              <a:off x="1726692" y="3473196"/>
              <a:ext cx="192024" cy="19354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64">
              <a:extLst>
                <a:ext uri="{FF2B5EF4-FFF2-40B4-BE49-F238E27FC236}">
                  <a16:creationId xmlns:a16="http://schemas.microsoft.com/office/drawing/2014/main" id="{2DFF5B58-E7C8-6211-B4CC-2F7266F8770C}"/>
                </a:ext>
              </a:extLst>
            </p:cNvPr>
            <p:cNvSpPr/>
            <p:nvPr/>
          </p:nvSpPr>
          <p:spPr>
            <a:xfrm>
              <a:off x="1941575" y="3379004"/>
              <a:ext cx="266564" cy="848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65">
              <a:extLst>
                <a:ext uri="{FF2B5EF4-FFF2-40B4-BE49-F238E27FC236}">
                  <a16:creationId xmlns:a16="http://schemas.microsoft.com/office/drawing/2014/main" id="{6619B7D9-4509-DD83-9AE7-35A4DFD4E53C}"/>
                </a:ext>
              </a:extLst>
            </p:cNvPr>
            <p:cNvSpPr/>
            <p:nvPr/>
          </p:nvSpPr>
          <p:spPr>
            <a:xfrm>
              <a:off x="1955493" y="3263511"/>
              <a:ext cx="264974" cy="8461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2" name="object 66">
            <a:extLst>
              <a:ext uri="{FF2B5EF4-FFF2-40B4-BE49-F238E27FC236}">
                <a16:creationId xmlns:a16="http://schemas.microsoft.com/office/drawing/2014/main" id="{4C9D710A-2BC3-671B-1622-8E492B7A33BB}"/>
              </a:ext>
            </a:extLst>
          </p:cNvPr>
          <p:cNvGrpSpPr/>
          <p:nvPr/>
        </p:nvGrpSpPr>
        <p:grpSpPr>
          <a:xfrm>
            <a:off x="3521224" y="4229530"/>
            <a:ext cx="804953" cy="447918"/>
            <a:chOff x="2967227" y="3308603"/>
            <a:chExt cx="675132" cy="324612"/>
          </a:xfrm>
        </p:grpSpPr>
        <p:sp>
          <p:nvSpPr>
            <p:cNvPr id="193" name="object 67">
              <a:extLst>
                <a:ext uri="{FF2B5EF4-FFF2-40B4-BE49-F238E27FC236}">
                  <a16:creationId xmlns:a16="http://schemas.microsoft.com/office/drawing/2014/main" id="{09C441E0-5C92-58C7-EA89-0AFFD670185F}"/>
                </a:ext>
              </a:extLst>
            </p:cNvPr>
            <p:cNvSpPr/>
            <p:nvPr/>
          </p:nvSpPr>
          <p:spPr>
            <a:xfrm>
              <a:off x="3177539" y="3506723"/>
              <a:ext cx="464820" cy="12649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68">
              <a:extLst>
                <a:ext uri="{FF2B5EF4-FFF2-40B4-BE49-F238E27FC236}">
                  <a16:creationId xmlns:a16="http://schemas.microsoft.com/office/drawing/2014/main" id="{29287A8B-41C0-3460-0A6C-F0615D010157}"/>
                </a:ext>
              </a:extLst>
            </p:cNvPr>
            <p:cNvSpPr/>
            <p:nvPr/>
          </p:nvSpPr>
          <p:spPr>
            <a:xfrm>
              <a:off x="2967227" y="3308603"/>
              <a:ext cx="411479" cy="1584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5" name="object 69">
            <a:extLst>
              <a:ext uri="{FF2B5EF4-FFF2-40B4-BE49-F238E27FC236}">
                <a16:creationId xmlns:a16="http://schemas.microsoft.com/office/drawing/2014/main" id="{82486ADE-A5B1-5FA1-85B4-EFA16BFB5491}"/>
              </a:ext>
            </a:extLst>
          </p:cNvPr>
          <p:cNvSpPr/>
          <p:nvPr/>
        </p:nvSpPr>
        <p:spPr>
          <a:xfrm>
            <a:off x="2836945" y="4898670"/>
            <a:ext cx="472439" cy="2269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70">
            <a:extLst>
              <a:ext uri="{FF2B5EF4-FFF2-40B4-BE49-F238E27FC236}">
                <a16:creationId xmlns:a16="http://schemas.microsoft.com/office/drawing/2014/main" id="{31F6AAEC-1E78-C9E2-DF5D-F8CED99FE894}"/>
              </a:ext>
            </a:extLst>
          </p:cNvPr>
          <p:cNvSpPr/>
          <p:nvPr/>
        </p:nvSpPr>
        <p:spPr>
          <a:xfrm>
            <a:off x="2306594" y="4915396"/>
            <a:ext cx="438912" cy="2011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71">
            <a:extLst>
              <a:ext uri="{FF2B5EF4-FFF2-40B4-BE49-F238E27FC236}">
                <a16:creationId xmlns:a16="http://schemas.microsoft.com/office/drawing/2014/main" id="{0D35011E-D735-FA49-A045-487F1DC139A3}"/>
              </a:ext>
            </a:extLst>
          </p:cNvPr>
          <p:cNvSpPr/>
          <p:nvPr/>
        </p:nvSpPr>
        <p:spPr>
          <a:xfrm>
            <a:off x="3818402" y="4883392"/>
            <a:ext cx="464820" cy="2712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72">
            <a:extLst>
              <a:ext uri="{FF2B5EF4-FFF2-40B4-BE49-F238E27FC236}">
                <a16:creationId xmlns:a16="http://schemas.microsoft.com/office/drawing/2014/main" id="{1B40E7BC-333F-51E0-21AA-BCB63454EB41}"/>
              </a:ext>
            </a:extLst>
          </p:cNvPr>
          <p:cNvSpPr/>
          <p:nvPr/>
        </p:nvSpPr>
        <p:spPr>
          <a:xfrm>
            <a:off x="2294401" y="5255248"/>
            <a:ext cx="469392" cy="1859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73">
            <a:extLst>
              <a:ext uri="{FF2B5EF4-FFF2-40B4-BE49-F238E27FC236}">
                <a16:creationId xmlns:a16="http://schemas.microsoft.com/office/drawing/2014/main" id="{FCEDC64F-E92D-91A2-C512-018B9ECF730D}"/>
              </a:ext>
            </a:extLst>
          </p:cNvPr>
          <p:cNvSpPr/>
          <p:nvPr/>
        </p:nvSpPr>
        <p:spPr>
          <a:xfrm>
            <a:off x="2907049" y="5262869"/>
            <a:ext cx="658368" cy="16916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74">
            <a:extLst>
              <a:ext uri="{FF2B5EF4-FFF2-40B4-BE49-F238E27FC236}">
                <a16:creationId xmlns:a16="http://schemas.microsoft.com/office/drawing/2014/main" id="{254A6455-258C-1FD3-FAED-19CF5DAACE1C}"/>
              </a:ext>
            </a:extLst>
          </p:cNvPr>
          <p:cNvSpPr/>
          <p:nvPr/>
        </p:nvSpPr>
        <p:spPr>
          <a:xfrm>
            <a:off x="3400826" y="4855960"/>
            <a:ext cx="326136" cy="3261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75">
            <a:extLst>
              <a:ext uri="{FF2B5EF4-FFF2-40B4-BE49-F238E27FC236}">
                <a16:creationId xmlns:a16="http://schemas.microsoft.com/office/drawing/2014/main" id="{2B578F82-36B7-42CB-61E0-D5072DAC5D65}"/>
              </a:ext>
            </a:extLst>
          </p:cNvPr>
          <p:cNvSpPr/>
          <p:nvPr/>
        </p:nvSpPr>
        <p:spPr>
          <a:xfrm>
            <a:off x="3806209" y="5254616"/>
            <a:ext cx="438912" cy="1751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2" name="object 76">
            <a:extLst>
              <a:ext uri="{FF2B5EF4-FFF2-40B4-BE49-F238E27FC236}">
                <a16:creationId xmlns:a16="http://schemas.microsoft.com/office/drawing/2014/main" id="{051923EC-129B-3248-69B7-3A2B64544CC6}"/>
              </a:ext>
            </a:extLst>
          </p:cNvPr>
          <p:cNvGrpSpPr/>
          <p:nvPr/>
        </p:nvGrpSpPr>
        <p:grpSpPr>
          <a:xfrm>
            <a:off x="2722918" y="5679992"/>
            <a:ext cx="1047068" cy="395638"/>
            <a:chOff x="2168923" y="4687823"/>
            <a:chExt cx="981185" cy="257556"/>
          </a:xfrm>
        </p:grpSpPr>
        <p:sp>
          <p:nvSpPr>
            <p:cNvPr id="203" name="object 77">
              <a:extLst>
                <a:ext uri="{FF2B5EF4-FFF2-40B4-BE49-F238E27FC236}">
                  <a16:creationId xmlns:a16="http://schemas.microsoft.com/office/drawing/2014/main" id="{288A539D-222E-F97A-1F79-D83A34131E3A}"/>
                </a:ext>
              </a:extLst>
            </p:cNvPr>
            <p:cNvSpPr/>
            <p:nvPr/>
          </p:nvSpPr>
          <p:spPr>
            <a:xfrm>
              <a:off x="2583180" y="4716736"/>
              <a:ext cx="566928" cy="19973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78">
              <a:extLst>
                <a:ext uri="{FF2B5EF4-FFF2-40B4-BE49-F238E27FC236}">
                  <a16:creationId xmlns:a16="http://schemas.microsoft.com/office/drawing/2014/main" id="{0582AABF-02CD-02A1-9D29-2821EA2495B3}"/>
                </a:ext>
              </a:extLst>
            </p:cNvPr>
            <p:cNvSpPr/>
            <p:nvPr/>
          </p:nvSpPr>
          <p:spPr>
            <a:xfrm>
              <a:off x="2168923" y="4687823"/>
              <a:ext cx="380728" cy="25755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79">
            <a:extLst>
              <a:ext uri="{FF2B5EF4-FFF2-40B4-BE49-F238E27FC236}">
                <a16:creationId xmlns:a16="http://schemas.microsoft.com/office/drawing/2014/main" id="{A497AC1F-B37A-B26D-FDE4-2238541D10FA}"/>
              </a:ext>
            </a:extLst>
          </p:cNvPr>
          <p:cNvSpPr/>
          <p:nvPr/>
        </p:nvSpPr>
        <p:spPr>
          <a:xfrm>
            <a:off x="2179837" y="5671301"/>
            <a:ext cx="423142" cy="40042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80">
            <a:extLst>
              <a:ext uri="{FF2B5EF4-FFF2-40B4-BE49-F238E27FC236}">
                <a16:creationId xmlns:a16="http://schemas.microsoft.com/office/drawing/2014/main" id="{E9A84843-9DFB-54CF-150B-7B929781164C}"/>
              </a:ext>
            </a:extLst>
          </p:cNvPr>
          <p:cNvSpPr/>
          <p:nvPr/>
        </p:nvSpPr>
        <p:spPr>
          <a:xfrm>
            <a:off x="3812358" y="5753655"/>
            <a:ext cx="593035" cy="2641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85">
            <a:extLst>
              <a:ext uri="{FF2B5EF4-FFF2-40B4-BE49-F238E27FC236}">
                <a16:creationId xmlns:a16="http://schemas.microsoft.com/office/drawing/2014/main" id="{CDA8C921-27EB-331F-7AC6-5492C8429137}"/>
              </a:ext>
            </a:extLst>
          </p:cNvPr>
          <p:cNvSpPr/>
          <p:nvPr/>
        </p:nvSpPr>
        <p:spPr>
          <a:xfrm>
            <a:off x="2856058" y="6275374"/>
            <a:ext cx="597658" cy="2745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8">
            <a:extLst>
              <a:ext uri="{FF2B5EF4-FFF2-40B4-BE49-F238E27FC236}">
                <a16:creationId xmlns:a16="http://schemas.microsoft.com/office/drawing/2014/main" id="{38AF5A45-CE68-6724-A0E8-507CAE58D334}"/>
              </a:ext>
            </a:extLst>
          </p:cNvPr>
          <p:cNvSpPr txBox="1"/>
          <p:nvPr/>
        </p:nvSpPr>
        <p:spPr>
          <a:xfrm>
            <a:off x="1165322" y="3295085"/>
            <a:ext cx="470534" cy="1317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sz="1400" b="1" dirty="0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endParaRPr sz="1400" b="1" dirty="0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ctr">
              <a:lnSpc>
                <a:spcPct val="100000"/>
              </a:lnSpc>
            </a:pPr>
            <a:r>
              <a:rPr sz="1400" b="1" dirty="0">
                <a:solidFill>
                  <a:srgbClr val="FDB7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algn="ctr">
              <a:lnSpc>
                <a:spcPct val="100000"/>
              </a:lnSpc>
            </a:pPr>
            <a:endParaRPr sz="1400" b="1" dirty="0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endParaRPr sz="1400" b="1" dirty="0">
              <a:solidFill>
                <a:srgbClr val="FDB7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ctr">
              <a:lnSpc>
                <a:spcPct val="100000"/>
              </a:lnSpc>
            </a:pPr>
            <a:r>
              <a:rPr sz="1400" b="1" dirty="0">
                <a:solidFill>
                  <a:srgbClr val="FDB7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09" name="object 88">
            <a:extLst>
              <a:ext uri="{FF2B5EF4-FFF2-40B4-BE49-F238E27FC236}">
                <a16:creationId xmlns:a16="http://schemas.microsoft.com/office/drawing/2014/main" id="{DA574C10-7453-203B-3D87-3747009FCC69}"/>
              </a:ext>
            </a:extLst>
          </p:cNvPr>
          <p:cNvSpPr/>
          <p:nvPr/>
        </p:nvSpPr>
        <p:spPr>
          <a:xfrm>
            <a:off x="1729927" y="4171425"/>
            <a:ext cx="6466913" cy="178308"/>
          </a:xfrm>
          <a:custGeom>
            <a:avLst/>
            <a:gdLst/>
            <a:ahLst/>
            <a:cxnLst/>
            <a:rect l="l" t="t" r="r" b="b"/>
            <a:pathLst>
              <a:path w="4523105">
                <a:moveTo>
                  <a:pt x="0" y="0"/>
                </a:moveTo>
                <a:lnTo>
                  <a:pt x="4522851" y="0"/>
                </a:lnTo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88">
            <a:extLst>
              <a:ext uri="{FF2B5EF4-FFF2-40B4-BE49-F238E27FC236}">
                <a16:creationId xmlns:a16="http://schemas.microsoft.com/office/drawing/2014/main" id="{70E33ABC-4308-9814-6911-5D2C610312B5}"/>
              </a:ext>
            </a:extLst>
          </p:cNvPr>
          <p:cNvSpPr/>
          <p:nvPr/>
        </p:nvSpPr>
        <p:spPr>
          <a:xfrm flipV="1">
            <a:off x="1729927" y="4748653"/>
            <a:ext cx="6466913" cy="45719"/>
          </a:xfrm>
          <a:custGeom>
            <a:avLst/>
            <a:gdLst/>
            <a:ahLst/>
            <a:cxnLst/>
            <a:rect l="l" t="t" r="r" b="b"/>
            <a:pathLst>
              <a:path w="4523105">
                <a:moveTo>
                  <a:pt x="0" y="0"/>
                </a:moveTo>
                <a:lnTo>
                  <a:pt x="4522851" y="0"/>
                </a:lnTo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88">
            <a:extLst>
              <a:ext uri="{FF2B5EF4-FFF2-40B4-BE49-F238E27FC236}">
                <a16:creationId xmlns:a16="http://schemas.microsoft.com/office/drawing/2014/main" id="{1D672641-6F0F-B624-00B9-0AEA8033DB36}"/>
              </a:ext>
            </a:extLst>
          </p:cNvPr>
          <p:cNvSpPr/>
          <p:nvPr/>
        </p:nvSpPr>
        <p:spPr>
          <a:xfrm>
            <a:off x="1729926" y="5560909"/>
            <a:ext cx="6466913" cy="196343"/>
          </a:xfrm>
          <a:custGeom>
            <a:avLst/>
            <a:gdLst/>
            <a:ahLst/>
            <a:cxnLst/>
            <a:rect l="l" t="t" r="r" b="b"/>
            <a:pathLst>
              <a:path w="4523105">
                <a:moveTo>
                  <a:pt x="0" y="0"/>
                </a:moveTo>
                <a:lnTo>
                  <a:pt x="4522851" y="0"/>
                </a:lnTo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88">
            <a:extLst>
              <a:ext uri="{FF2B5EF4-FFF2-40B4-BE49-F238E27FC236}">
                <a16:creationId xmlns:a16="http://schemas.microsoft.com/office/drawing/2014/main" id="{5C305834-9E27-2D03-E42C-7987A96A73D6}"/>
              </a:ext>
            </a:extLst>
          </p:cNvPr>
          <p:cNvSpPr/>
          <p:nvPr/>
        </p:nvSpPr>
        <p:spPr>
          <a:xfrm>
            <a:off x="1729925" y="6222949"/>
            <a:ext cx="6466913" cy="165767"/>
          </a:xfrm>
          <a:custGeom>
            <a:avLst/>
            <a:gdLst/>
            <a:ahLst/>
            <a:cxnLst/>
            <a:rect l="l" t="t" r="r" b="b"/>
            <a:pathLst>
              <a:path w="4523105">
                <a:moveTo>
                  <a:pt x="0" y="0"/>
                </a:moveTo>
                <a:lnTo>
                  <a:pt x="4522851" y="0"/>
                </a:lnTo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11">
            <a:extLst>
              <a:ext uri="{FF2B5EF4-FFF2-40B4-BE49-F238E27FC236}">
                <a16:creationId xmlns:a16="http://schemas.microsoft.com/office/drawing/2014/main" id="{B4720B01-ABF3-C3F5-0BD1-E7C8E5875999}"/>
              </a:ext>
            </a:extLst>
          </p:cNvPr>
          <p:cNvSpPr/>
          <p:nvPr/>
        </p:nvSpPr>
        <p:spPr>
          <a:xfrm>
            <a:off x="5742331" y="3811489"/>
            <a:ext cx="953814" cy="3324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4" name="object 18">
            <a:extLst>
              <a:ext uri="{FF2B5EF4-FFF2-40B4-BE49-F238E27FC236}">
                <a16:creationId xmlns:a16="http://schemas.microsoft.com/office/drawing/2014/main" id="{1E347601-CB4F-BCE1-E68A-087531BF7FA3}"/>
              </a:ext>
            </a:extLst>
          </p:cNvPr>
          <p:cNvGrpSpPr/>
          <p:nvPr/>
        </p:nvGrpSpPr>
        <p:grpSpPr>
          <a:xfrm>
            <a:off x="7198626" y="4174080"/>
            <a:ext cx="590201" cy="607998"/>
            <a:chOff x="5547359" y="3208020"/>
            <a:chExt cx="460248" cy="451104"/>
          </a:xfrm>
        </p:grpSpPr>
        <p:sp>
          <p:nvSpPr>
            <p:cNvPr id="215" name="object 19">
              <a:extLst>
                <a:ext uri="{FF2B5EF4-FFF2-40B4-BE49-F238E27FC236}">
                  <a16:creationId xmlns:a16="http://schemas.microsoft.com/office/drawing/2014/main" id="{FEB2312F-F6B5-C1A0-1728-1D6A38005AC7}"/>
                </a:ext>
              </a:extLst>
            </p:cNvPr>
            <p:cNvSpPr/>
            <p:nvPr/>
          </p:nvSpPr>
          <p:spPr>
            <a:xfrm>
              <a:off x="5696711" y="3208020"/>
              <a:ext cx="310896" cy="240791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0">
              <a:extLst>
                <a:ext uri="{FF2B5EF4-FFF2-40B4-BE49-F238E27FC236}">
                  <a16:creationId xmlns:a16="http://schemas.microsoft.com/office/drawing/2014/main" id="{9376DC35-64FA-88F1-ECBD-F73C13C98DF2}"/>
                </a:ext>
              </a:extLst>
            </p:cNvPr>
            <p:cNvSpPr/>
            <p:nvPr/>
          </p:nvSpPr>
          <p:spPr>
            <a:xfrm>
              <a:off x="5547359" y="3464052"/>
              <a:ext cx="460248" cy="19507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" name="object 21">
            <a:extLst>
              <a:ext uri="{FF2B5EF4-FFF2-40B4-BE49-F238E27FC236}">
                <a16:creationId xmlns:a16="http://schemas.microsoft.com/office/drawing/2014/main" id="{3A392735-B8FD-5930-3C3A-5C2B6FABD13C}"/>
              </a:ext>
            </a:extLst>
          </p:cNvPr>
          <p:cNvSpPr/>
          <p:nvPr/>
        </p:nvSpPr>
        <p:spPr>
          <a:xfrm>
            <a:off x="6871845" y="3878269"/>
            <a:ext cx="631582" cy="18475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2">
            <a:extLst>
              <a:ext uri="{FF2B5EF4-FFF2-40B4-BE49-F238E27FC236}">
                <a16:creationId xmlns:a16="http://schemas.microsoft.com/office/drawing/2014/main" id="{BBFEAFAE-2F3B-D775-45DA-0D133B4FF6BC}"/>
              </a:ext>
            </a:extLst>
          </p:cNvPr>
          <p:cNvSpPr/>
          <p:nvPr/>
        </p:nvSpPr>
        <p:spPr>
          <a:xfrm>
            <a:off x="6541345" y="4268132"/>
            <a:ext cx="411479" cy="20114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3">
            <a:extLst>
              <a:ext uri="{FF2B5EF4-FFF2-40B4-BE49-F238E27FC236}">
                <a16:creationId xmlns:a16="http://schemas.microsoft.com/office/drawing/2014/main" id="{F021AC09-73D7-6433-9558-577DEB3ABB4E}"/>
              </a:ext>
            </a:extLst>
          </p:cNvPr>
          <p:cNvSpPr/>
          <p:nvPr/>
        </p:nvSpPr>
        <p:spPr>
          <a:xfrm>
            <a:off x="5675140" y="4509036"/>
            <a:ext cx="590364" cy="19507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0" name="object 24">
            <a:extLst>
              <a:ext uri="{FF2B5EF4-FFF2-40B4-BE49-F238E27FC236}">
                <a16:creationId xmlns:a16="http://schemas.microsoft.com/office/drawing/2014/main" id="{03C03F34-F041-340C-4F8F-84853FC98E08}"/>
              </a:ext>
            </a:extLst>
          </p:cNvPr>
          <p:cNvGrpSpPr/>
          <p:nvPr/>
        </p:nvGrpSpPr>
        <p:grpSpPr>
          <a:xfrm>
            <a:off x="5998804" y="4867500"/>
            <a:ext cx="266700" cy="559307"/>
            <a:chOff x="4308347" y="3810000"/>
            <a:chExt cx="266700" cy="559307"/>
          </a:xfrm>
        </p:grpSpPr>
        <p:sp>
          <p:nvSpPr>
            <p:cNvPr id="221" name="object 25">
              <a:extLst>
                <a:ext uri="{FF2B5EF4-FFF2-40B4-BE49-F238E27FC236}">
                  <a16:creationId xmlns:a16="http://schemas.microsoft.com/office/drawing/2014/main" id="{66DAF117-EE57-CD32-ACEF-6E763EC9A98B}"/>
                </a:ext>
              </a:extLst>
            </p:cNvPr>
            <p:cNvSpPr/>
            <p:nvPr/>
          </p:nvSpPr>
          <p:spPr>
            <a:xfrm>
              <a:off x="4308347" y="3810000"/>
              <a:ext cx="266700" cy="26060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6">
              <a:extLst>
                <a:ext uri="{FF2B5EF4-FFF2-40B4-BE49-F238E27FC236}">
                  <a16:creationId xmlns:a16="http://schemas.microsoft.com/office/drawing/2014/main" id="{93399D41-CB32-B562-A4D2-76372CD4A270}"/>
                </a:ext>
              </a:extLst>
            </p:cNvPr>
            <p:cNvSpPr/>
            <p:nvPr/>
          </p:nvSpPr>
          <p:spPr>
            <a:xfrm>
              <a:off x="4323587" y="4099559"/>
              <a:ext cx="236220" cy="26974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" name="object 27">
            <a:extLst>
              <a:ext uri="{FF2B5EF4-FFF2-40B4-BE49-F238E27FC236}">
                <a16:creationId xmlns:a16="http://schemas.microsoft.com/office/drawing/2014/main" id="{915BC3A7-E4BD-3451-911F-A5808A1A9C0C}"/>
              </a:ext>
            </a:extLst>
          </p:cNvPr>
          <p:cNvSpPr/>
          <p:nvPr/>
        </p:nvSpPr>
        <p:spPr>
          <a:xfrm>
            <a:off x="6577731" y="4496598"/>
            <a:ext cx="418850" cy="18105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4" name="object 28">
            <a:extLst>
              <a:ext uri="{FF2B5EF4-FFF2-40B4-BE49-F238E27FC236}">
                <a16:creationId xmlns:a16="http://schemas.microsoft.com/office/drawing/2014/main" id="{ADFA3065-F086-710D-D2CC-3073DC859DC6}"/>
              </a:ext>
            </a:extLst>
          </p:cNvPr>
          <p:cNvGrpSpPr/>
          <p:nvPr/>
        </p:nvGrpSpPr>
        <p:grpSpPr>
          <a:xfrm>
            <a:off x="6442289" y="4910260"/>
            <a:ext cx="327659" cy="519812"/>
            <a:chOff x="4751832" y="3826634"/>
            <a:chExt cx="327659" cy="519812"/>
          </a:xfrm>
        </p:grpSpPr>
        <p:sp>
          <p:nvSpPr>
            <p:cNvPr id="225" name="object 29">
              <a:extLst>
                <a:ext uri="{FF2B5EF4-FFF2-40B4-BE49-F238E27FC236}">
                  <a16:creationId xmlns:a16="http://schemas.microsoft.com/office/drawing/2014/main" id="{BF7C3B19-8BCA-96C0-21AE-DA5BF54C32CC}"/>
                </a:ext>
              </a:extLst>
            </p:cNvPr>
            <p:cNvSpPr/>
            <p:nvPr/>
          </p:nvSpPr>
          <p:spPr>
            <a:xfrm>
              <a:off x="4764969" y="3826634"/>
              <a:ext cx="314522" cy="23842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30">
              <a:extLst>
                <a:ext uri="{FF2B5EF4-FFF2-40B4-BE49-F238E27FC236}">
                  <a16:creationId xmlns:a16="http://schemas.microsoft.com/office/drawing/2014/main" id="{24DAE660-F3C4-3576-D0A6-6EF5AE237946}"/>
                </a:ext>
              </a:extLst>
            </p:cNvPr>
            <p:cNvSpPr/>
            <p:nvPr/>
          </p:nvSpPr>
          <p:spPr>
            <a:xfrm>
              <a:off x="4751832" y="4102607"/>
              <a:ext cx="254508" cy="24383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31">
            <a:extLst>
              <a:ext uri="{FF2B5EF4-FFF2-40B4-BE49-F238E27FC236}">
                <a16:creationId xmlns:a16="http://schemas.microsoft.com/office/drawing/2014/main" id="{44D98064-1316-45D2-5C0D-D45CE3696603}"/>
              </a:ext>
            </a:extLst>
          </p:cNvPr>
          <p:cNvGrpSpPr/>
          <p:nvPr/>
        </p:nvGrpSpPr>
        <p:grpSpPr>
          <a:xfrm>
            <a:off x="6888821" y="4902770"/>
            <a:ext cx="413003" cy="495299"/>
            <a:chOff x="5198364" y="3819144"/>
            <a:chExt cx="413003" cy="495299"/>
          </a:xfrm>
        </p:grpSpPr>
        <p:sp>
          <p:nvSpPr>
            <p:cNvPr id="228" name="object 32">
              <a:extLst>
                <a:ext uri="{FF2B5EF4-FFF2-40B4-BE49-F238E27FC236}">
                  <a16:creationId xmlns:a16="http://schemas.microsoft.com/office/drawing/2014/main" id="{A64D4A9B-08C3-D571-3BAD-C64F08F3EB01}"/>
                </a:ext>
              </a:extLst>
            </p:cNvPr>
            <p:cNvSpPr/>
            <p:nvPr/>
          </p:nvSpPr>
          <p:spPr>
            <a:xfrm>
              <a:off x="5263896" y="3819144"/>
              <a:ext cx="266700" cy="27736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33">
              <a:extLst>
                <a:ext uri="{FF2B5EF4-FFF2-40B4-BE49-F238E27FC236}">
                  <a16:creationId xmlns:a16="http://schemas.microsoft.com/office/drawing/2014/main" id="{0E86C1EF-7F76-4DB2-9A83-402C8D4BA73C}"/>
                </a:ext>
              </a:extLst>
            </p:cNvPr>
            <p:cNvSpPr/>
            <p:nvPr/>
          </p:nvSpPr>
          <p:spPr>
            <a:xfrm>
              <a:off x="5198364" y="4137660"/>
              <a:ext cx="413003" cy="176783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0" name="object 34">
            <a:extLst>
              <a:ext uri="{FF2B5EF4-FFF2-40B4-BE49-F238E27FC236}">
                <a16:creationId xmlns:a16="http://schemas.microsoft.com/office/drawing/2014/main" id="{6498CDFC-6437-307F-9F52-7A6A9C6E100F}"/>
              </a:ext>
            </a:extLst>
          </p:cNvPr>
          <p:cNvSpPr/>
          <p:nvPr/>
        </p:nvSpPr>
        <p:spPr>
          <a:xfrm>
            <a:off x="7405457" y="4936733"/>
            <a:ext cx="394715" cy="16154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36">
            <a:extLst>
              <a:ext uri="{FF2B5EF4-FFF2-40B4-BE49-F238E27FC236}">
                <a16:creationId xmlns:a16="http://schemas.microsoft.com/office/drawing/2014/main" id="{20987179-F731-813E-6759-86E541F7650E}"/>
              </a:ext>
            </a:extLst>
          </p:cNvPr>
          <p:cNvSpPr/>
          <p:nvPr/>
        </p:nvSpPr>
        <p:spPr>
          <a:xfrm>
            <a:off x="6420929" y="5757464"/>
            <a:ext cx="388688" cy="11350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37">
            <a:extLst>
              <a:ext uri="{FF2B5EF4-FFF2-40B4-BE49-F238E27FC236}">
                <a16:creationId xmlns:a16="http://schemas.microsoft.com/office/drawing/2014/main" id="{A1056860-33FF-046C-9CAF-1B65B8F9F6EF}"/>
              </a:ext>
            </a:extLst>
          </p:cNvPr>
          <p:cNvSpPr/>
          <p:nvPr/>
        </p:nvSpPr>
        <p:spPr>
          <a:xfrm>
            <a:off x="6974135" y="5684799"/>
            <a:ext cx="309456" cy="24688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38">
            <a:extLst>
              <a:ext uri="{FF2B5EF4-FFF2-40B4-BE49-F238E27FC236}">
                <a16:creationId xmlns:a16="http://schemas.microsoft.com/office/drawing/2014/main" id="{C660BF57-8946-D2E0-839D-C4B64BE802E2}"/>
              </a:ext>
            </a:extLst>
          </p:cNvPr>
          <p:cNvSpPr/>
          <p:nvPr/>
        </p:nvSpPr>
        <p:spPr>
          <a:xfrm>
            <a:off x="5739781" y="6080624"/>
            <a:ext cx="618573" cy="783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39">
            <a:extLst>
              <a:ext uri="{FF2B5EF4-FFF2-40B4-BE49-F238E27FC236}">
                <a16:creationId xmlns:a16="http://schemas.microsoft.com/office/drawing/2014/main" id="{A512E17E-AB39-FF82-071D-690FBD42503D}"/>
              </a:ext>
            </a:extLst>
          </p:cNvPr>
          <p:cNvSpPr/>
          <p:nvPr/>
        </p:nvSpPr>
        <p:spPr>
          <a:xfrm>
            <a:off x="5735802" y="4248321"/>
            <a:ext cx="453937" cy="17830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40">
            <a:extLst>
              <a:ext uri="{FF2B5EF4-FFF2-40B4-BE49-F238E27FC236}">
                <a16:creationId xmlns:a16="http://schemas.microsoft.com/office/drawing/2014/main" id="{AA23C3BD-86DD-0DBA-F0FE-EA1D6C87F241}"/>
              </a:ext>
            </a:extLst>
          </p:cNvPr>
          <p:cNvSpPr/>
          <p:nvPr/>
        </p:nvSpPr>
        <p:spPr>
          <a:xfrm>
            <a:off x="7492228" y="5193718"/>
            <a:ext cx="281818" cy="21480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6" name="object 41">
            <a:extLst>
              <a:ext uri="{FF2B5EF4-FFF2-40B4-BE49-F238E27FC236}">
                <a16:creationId xmlns:a16="http://schemas.microsoft.com/office/drawing/2014/main" id="{B1A95E69-AB2F-E8A9-62A1-463688013120}"/>
              </a:ext>
            </a:extLst>
          </p:cNvPr>
          <p:cNvGrpSpPr/>
          <p:nvPr/>
        </p:nvGrpSpPr>
        <p:grpSpPr>
          <a:xfrm>
            <a:off x="7019883" y="5661940"/>
            <a:ext cx="688848" cy="509200"/>
            <a:chOff x="5420867" y="4552188"/>
            <a:chExt cx="688848" cy="509200"/>
          </a:xfrm>
        </p:grpSpPr>
        <p:sp>
          <p:nvSpPr>
            <p:cNvPr id="237" name="object 42">
              <a:extLst>
                <a:ext uri="{FF2B5EF4-FFF2-40B4-BE49-F238E27FC236}">
                  <a16:creationId xmlns:a16="http://schemas.microsoft.com/office/drawing/2014/main" id="{269214F3-E9E4-2E41-A9C8-41AA9C11A4E1}"/>
                </a:ext>
              </a:extLst>
            </p:cNvPr>
            <p:cNvSpPr/>
            <p:nvPr/>
          </p:nvSpPr>
          <p:spPr>
            <a:xfrm>
              <a:off x="5420867" y="4876800"/>
              <a:ext cx="387096" cy="17830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43">
              <a:extLst>
                <a:ext uri="{FF2B5EF4-FFF2-40B4-BE49-F238E27FC236}">
                  <a16:creationId xmlns:a16="http://schemas.microsoft.com/office/drawing/2014/main" id="{5E1F3A5D-2F0E-D636-6A6E-47CF78A09FFA}"/>
                </a:ext>
              </a:extLst>
            </p:cNvPr>
            <p:cNvSpPr/>
            <p:nvPr/>
          </p:nvSpPr>
          <p:spPr>
            <a:xfrm>
              <a:off x="5843015" y="4552188"/>
              <a:ext cx="266700" cy="29260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44">
              <a:extLst>
                <a:ext uri="{FF2B5EF4-FFF2-40B4-BE49-F238E27FC236}">
                  <a16:creationId xmlns:a16="http://schemas.microsoft.com/office/drawing/2014/main" id="{8A8C64B3-55A9-D1BC-1FDD-8764160C9615}"/>
                </a:ext>
              </a:extLst>
            </p:cNvPr>
            <p:cNvSpPr/>
            <p:nvPr/>
          </p:nvSpPr>
          <p:spPr>
            <a:xfrm>
              <a:off x="5890259" y="4899290"/>
              <a:ext cx="201168" cy="16209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0" name="object 46">
            <a:extLst>
              <a:ext uri="{FF2B5EF4-FFF2-40B4-BE49-F238E27FC236}">
                <a16:creationId xmlns:a16="http://schemas.microsoft.com/office/drawing/2014/main" id="{83A273F6-EB85-61D9-270E-CDE5161E3418}"/>
              </a:ext>
            </a:extLst>
          </p:cNvPr>
          <p:cNvSpPr/>
          <p:nvPr/>
        </p:nvSpPr>
        <p:spPr>
          <a:xfrm>
            <a:off x="5832811" y="5747284"/>
            <a:ext cx="435740" cy="13411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47">
            <a:extLst>
              <a:ext uri="{FF2B5EF4-FFF2-40B4-BE49-F238E27FC236}">
                <a16:creationId xmlns:a16="http://schemas.microsoft.com/office/drawing/2014/main" id="{416F8294-3245-46C7-4B9F-4B74D88C1149}"/>
              </a:ext>
            </a:extLst>
          </p:cNvPr>
          <p:cNvSpPr/>
          <p:nvPr/>
        </p:nvSpPr>
        <p:spPr>
          <a:xfrm>
            <a:off x="6374471" y="6408954"/>
            <a:ext cx="390144" cy="1996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48">
            <a:extLst>
              <a:ext uri="{FF2B5EF4-FFF2-40B4-BE49-F238E27FC236}">
                <a16:creationId xmlns:a16="http://schemas.microsoft.com/office/drawing/2014/main" id="{C2A5D0E2-0F66-6C89-61A1-5B2A917A16A7}"/>
              </a:ext>
            </a:extLst>
          </p:cNvPr>
          <p:cNvSpPr/>
          <p:nvPr/>
        </p:nvSpPr>
        <p:spPr>
          <a:xfrm>
            <a:off x="6501842" y="6014201"/>
            <a:ext cx="409758" cy="16576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49">
            <a:extLst>
              <a:ext uri="{FF2B5EF4-FFF2-40B4-BE49-F238E27FC236}">
                <a16:creationId xmlns:a16="http://schemas.microsoft.com/office/drawing/2014/main" id="{DBDC2587-0AAD-6FBF-E7A7-CF83B68ED09A}"/>
              </a:ext>
            </a:extLst>
          </p:cNvPr>
          <p:cNvSpPr/>
          <p:nvPr/>
        </p:nvSpPr>
        <p:spPr>
          <a:xfrm>
            <a:off x="7198627" y="6445601"/>
            <a:ext cx="231648" cy="2086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4" name="object 81">
            <a:extLst>
              <a:ext uri="{FF2B5EF4-FFF2-40B4-BE49-F238E27FC236}">
                <a16:creationId xmlns:a16="http://schemas.microsoft.com/office/drawing/2014/main" id="{EE8D7D51-F1DA-53B0-0E07-06022051E11F}"/>
              </a:ext>
            </a:extLst>
          </p:cNvPr>
          <p:cNvGrpSpPr/>
          <p:nvPr/>
        </p:nvGrpSpPr>
        <p:grpSpPr>
          <a:xfrm>
            <a:off x="1785181" y="3245342"/>
            <a:ext cx="1681128" cy="464498"/>
            <a:chOff x="2024126" y="1860804"/>
            <a:chExt cx="1178052" cy="269875"/>
          </a:xfrm>
        </p:grpSpPr>
        <p:sp>
          <p:nvSpPr>
            <p:cNvPr id="245" name="object 82">
              <a:extLst>
                <a:ext uri="{FF2B5EF4-FFF2-40B4-BE49-F238E27FC236}">
                  <a16:creationId xmlns:a16="http://schemas.microsoft.com/office/drawing/2014/main" id="{87DE4677-8C6E-5C68-93E4-EAD3C6E29AA3}"/>
                </a:ext>
              </a:extLst>
            </p:cNvPr>
            <p:cNvSpPr/>
            <p:nvPr/>
          </p:nvSpPr>
          <p:spPr>
            <a:xfrm>
              <a:off x="2334768" y="1891284"/>
              <a:ext cx="867410" cy="239395"/>
            </a:xfrm>
            <a:custGeom>
              <a:avLst/>
              <a:gdLst/>
              <a:ahLst/>
              <a:cxnLst/>
              <a:rect l="l" t="t" r="r" b="b"/>
              <a:pathLst>
                <a:path w="867410" h="239394">
                  <a:moveTo>
                    <a:pt x="794257" y="54482"/>
                  </a:moveTo>
                  <a:lnTo>
                    <a:pt x="755316" y="73358"/>
                  </a:lnTo>
                  <a:lnTo>
                    <a:pt x="738758" y="121665"/>
                  </a:lnTo>
                  <a:lnTo>
                    <a:pt x="736726" y="138302"/>
                  </a:lnTo>
                  <a:lnTo>
                    <a:pt x="736726" y="146685"/>
                  </a:lnTo>
                  <a:lnTo>
                    <a:pt x="739165" y="166856"/>
                  </a:lnTo>
                  <a:lnTo>
                    <a:pt x="746617" y="182133"/>
                  </a:lnTo>
                  <a:lnTo>
                    <a:pt x="759283" y="191815"/>
                  </a:lnTo>
                  <a:lnTo>
                    <a:pt x="777367" y="195199"/>
                  </a:lnTo>
                  <a:lnTo>
                    <a:pt x="787479" y="194004"/>
                  </a:lnTo>
                  <a:lnTo>
                    <a:pt x="797020" y="190690"/>
                  </a:lnTo>
                  <a:lnTo>
                    <a:pt x="805370" y="185662"/>
                  </a:lnTo>
                  <a:lnTo>
                    <a:pt x="811911" y="179324"/>
                  </a:lnTo>
                  <a:lnTo>
                    <a:pt x="848994" y="179324"/>
                  </a:lnTo>
                  <a:lnTo>
                    <a:pt x="850963" y="166242"/>
                  </a:lnTo>
                  <a:lnTo>
                    <a:pt x="793114" y="166242"/>
                  </a:lnTo>
                  <a:lnTo>
                    <a:pt x="784691" y="164867"/>
                  </a:lnTo>
                  <a:lnTo>
                    <a:pt x="779160" y="160766"/>
                  </a:lnTo>
                  <a:lnTo>
                    <a:pt x="776130" y="153973"/>
                  </a:lnTo>
                  <a:lnTo>
                    <a:pt x="775207" y="144525"/>
                  </a:lnTo>
                  <a:lnTo>
                    <a:pt x="775289" y="138302"/>
                  </a:lnTo>
                  <a:lnTo>
                    <a:pt x="787939" y="91535"/>
                  </a:lnTo>
                  <a:lnTo>
                    <a:pt x="805433" y="83692"/>
                  </a:lnTo>
                  <a:lnTo>
                    <a:pt x="863389" y="83692"/>
                  </a:lnTo>
                  <a:lnTo>
                    <a:pt x="865186" y="71754"/>
                  </a:lnTo>
                  <a:lnTo>
                    <a:pt x="826007" y="71754"/>
                  </a:lnTo>
                  <a:lnTo>
                    <a:pt x="820546" y="64930"/>
                  </a:lnTo>
                  <a:lnTo>
                    <a:pt x="813085" y="59451"/>
                  </a:lnTo>
                  <a:lnTo>
                    <a:pt x="804148" y="55806"/>
                  </a:lnTo>
                  <a:lnTo>
                    <a:pt x="794257" y="54482"/>
                  </a:lnTo>
                  <a:close/>
                </a:path>
                <a:path w="867410" h="239394">
                  <a:moveTo>
                    <a:pt x="848994" y="179324"/>
                  </a:moveTo>
                  <a:lnTo>
                    <a:pt x="811911" y="179324"/>
                  </a:lnTo>
                  <a:lnTo>
                    <a:pt x="813943" y="187705"/>
                  </a:lnTo>
                  <a:lnTo>
                    <a:pt x="821689" y="192912"/>
                  </a:lnTo>
                  <a:lnTo>
                    <a:pt x="836168" y="192912"/>
                  </a:lnTo>
                  <a:lnTo>
                    <a:pt x="842390" y="192404"/>
                  </a:lnTo>
                  <a:lnTo>
                    <a:pt x="847217" y="191135"/>
                  </a:lnTo>
                  <a:lnTo>
                    <a:pt x="848994" y="179324"/>
                  </a:lnTo>
                  <a:close/>
                </a:path>
                <a:path w="867410" h="239394">
                  <a:moveTo>
                    <a:pt x="863389" y="83692"/>
                  </a:moveTo>
                  <a:lnTo>
                    <a:pt x="805433" y="83692"/>
                  </a:lnTo>
                  <a:lnTo>
                    <a:pt x="813347" y="85568"/>
                  </a:lnTo>
                  <a:lnTo>
                    <a:pt x="818737" y="90598"/>
                  </a:lnTo>
                  <a:lnTo>
                    <a:pt x="821507" y="97891"/>
                  </a:lnTo>
                  <a:lnTo>
                    <a:pt x="821563" y="106552"/>
                  </a:lnTo>
                  <a:lnTo>
                    <a:pt x="816101" y="143510"/>
                  </a:lnTo>
                  <a:lnTo>
                    <a:pt x="813278" y="152794"/>
                  </a:lnTo>
                  <a:lnTo>
                    <a:pt x="808180" y="159972"/>
                  </a:lnTo>
                  <a:lnTo>
                    <a:pt x="801296" y="164601"/>
                  </a:lnTo>
                  <a:lnTo>
                    <a:pt x="793114" y="166242"/>
                  </a:lnTo>
                  <a:lnTo>
                    <a:pt x="850963" y="166242"/>
                  </a:lnTo>
                  <a:lnTo>
                    <a:pt x="863389" y="83692"/>
                  </a:lnTo>
                  <a:close/>
                </a:path>
                <a:path w="867410" h="239394">
                  <a:moveTo>
                    <a:pt x="855090" y="56768"/>
                  </a:moveTo>
                  <a:lnTo>
                    <a:pt x="848994" y="56768"/>
                  </a:lnTo>
                  <a:lnTo>
                    <a:pt x="841063" y="57913"/>
                  </a:lnTo>
                  <a:lnTo>
                    <a:pt x="834596" y="60848"/>
                  </a:lnTo>
                  <a:lnTo>
                    <a:pt x="829581" y="65522"/>
                  </a:lnTo>
                  <a:lnTo>
                    <a:pt x="826007" y="71754"/>
                  </a:lnTo>
                  <a:lnTo>
                    <a:pt x="865186" y="71754"/>
                  </a:lnTo>
                  <a:lnTo>
                    <a:pt x="867156" y="58674"/>
                  </a:lnTo>
                  <a:lnTo>
                    <a:pt x="861821" y="57530"/>
                  </a:lnTo>
                  <a:lnTo>
                    <a:pt x="855090" y="56768"/>
                  </a:lnTo>
                  <a:close/>
                </a:path>
                <a:path w="867410" h="239394">
                  <a:moveTo>
                    <a:pt x="656717" y="54482"/>
                  </a:moveTo>
                  <a:lnTo>
                    <a:pt x="617839" y="73358"/>
                  </a:lnTo>
                  <a:lnTo>
                    <a:pt x="601344" y="121665"/>
                  </a:lnTo>
                  <a:lnTo>
                    <a:pt x="599313" y="138302"/>
                  </a:lnTo>
                  <a:lnTo>
                    <a:pt x="599313" y="146685"/>
                  </a:lnTo>
                  <a:lnTo>
                    <a:pt x="601733" y="166802"/>
                  </a:lnTo>
                  <a:lnTo>
                    <a:pt x="609155" y="182086"/>
                  </a:lnTo>
                  <a:lnTo>
                    <a:pt x="621815" y="191797"/>
                  </a:lnTo>
                  <a:lnTo>
                    <a:pt x="639952" y="195199"/>
                  </a:lnTo>
                  <a:lnTo>
                    <a:pt x="650063" y="194002"/>
                  </a:lnTo>
                  <a:lnTo>
                    <a:pt x="659590" y="190674"/>
                  </a:lnTo>
                  <a:lnTo>
                    <a:pt x="667902" y="185608"/>
                  </a:lnTo>
                  <a:lnTo>
                    <a:pt x="674369" y="179196"/>
                  </a:lnTo>
                  <a:lnTo>
                    <a:pt x="711454" y="179196"/>
                  </a:lnTo>
                  <a:lnTo>
                    <a:pt x="713404" y="166242"/>
                  </a:lnTo>
                  <a:lnTo>
                    <a:pt x="655574" y="166242"/>
                  </a:lnTo>
                  <a:lnTo>
                    <a:pt x="647150" y="164847"/>
                  </a:lnTo>
                  <a:lnTo>
                    <a:pt x="641619" y="160702"/>
                  </a:lnTo>
                  <a:lnTo>
                    <a:pt x="638589" y="153866"/>
                  </a:lnTo>
                  <a:lnTo>
                    <a:pt x="637667" y="144399"/>
                  </a:lnTo>
                  <a:lnTo>
                    <a:pt x="637746" y="138302"/>
                  </a:lnTo>
                  <a:lnTo>
                    <a:pt x="650398" y="91535"/>
                  </a:lnTo>
                  <a:lnTo>
                    <a:pt x="667893" y="83692"/>
                  </a:lnTo>
                  <a:lnTo>
                    <a:pt x="725834" y="83692"/>
                  </a:lnTo>
                  <a:lnTo>
                    <a:pt x="727727" y="71119"/>
                  </a:lnTo>
                  <a:lnTo>
                    <a:pt x="689482" y="71119"/>
                  </a:lnTo>
                  <a:lnTo>
                    <a:pt x="684274" y="64502"/>
                  </a:lnTo>
                  <a:lnTo>
                    <a:pt x="676862" y="59229"/>
                  </a:lnTo>
                  <a:lnTo>
                    <a:pt x="667569" y="55743"/>
                  </a:lnTo>
                  <a:lnTo>
                    <a:pt x="656717" y="54482"/>
                  </a:lnTo>
                  <a:close/>
                </a:path>
                <a:path w="867410" h="239394">
                  <a:moveTo>
                    <a:pt x="431673" y="56895"/>
                  </a:moveTo>
                  <a:lnTo>
                    <a:pt x="423544" y="56895"/>
                  </a:lnTo>
                  <a:lnTo>
                    <a:pt x="415925" y="57912"/>
                  </a:lnTo>
                  <a:lnTo>
                    <a:pt x="410971" y="58674"/>
                  </a:lnTo>
                  <a:lnTo>
                    <a:pt x="433069" y="190880"/>
                  </a:lnTo>
                  <a:lnTo>
                    <a:pt x="438912" y="192150"/>
                  </a:lnTo>
                  <a:lnTo>
                    <a:pt x="447548" y="193166"/>
                  </a:lnTo>
                  <a:lnTo>
                    <a:pt x="467994" y="193166"/>
                  </a:lnTo>
                  <a:lnTo>
                    <a:pt x="477519" y="192150"/>
                  </a:lnTo>
                  <a:lnTo>
                    <a:pt x="482345" y="190880"/>
                  </a:lnTo>
                  <a:lnTo>
                    <a:pt x="497767" y="157225"/>
                  </a:lnTo>
                  <a:lnTo>
                    <a:pt x="462406" y="157225"/>
                  </a:lnTo>
                  <a:lnTo>
                    <a:pt x="461565" y="142228"/>
                  </a:lnTo>
                  <a:lnTo>
                    <a:pt x="455421" y="93471"/>
                  </a:lnTo>
                  <a:lnTo>
                    <a:pt x="439894" y="58001"/>
                  </a:lnTo>
                  <a:lnTo>
                    <a:pt x="431673" y="56895"/>
                  </a:lnTo>
                  <a:close/>
                </a:path>
                <a:path w="867410" h="239394">
                  <a:moveTo>
                    <a:pt x="584073" y="56768"/>
                  </a:moveTo>
                  <a:lnTo>
                    <a:pt x="562356" y="56768"/>
                  </a:lnTo>
                  <a:lnTo>
                    <a:pt x="555879" y="58419"/>
                  </a:lnTo>
                  <a:lnTo>
                    <a:pt x="554101" y="58674"/>
                  </a:lnTo>
                  <a:lnTo>
                    <a:pt x="534162" y="191135"/>
                  </a:lnTo>
                  <a:lnTo>
                    <a:pt x="535939" y="191642"/>
                  </a:lnTo>
                  <a:lnTo>
                    <a:pt x="542163" y="192912"/>
                  </a:lnTo>
                  <a:lnTo>
                    <a:pt x="563626" y="192912"/>
                  </a:lnTo>
                  <a:lnTo>
                    <a:pt x="570738" y="191388"/>
                  </a:lnTo>
                  <a:lnTo>
                    <a:pt x="572769" y="191135"/>
                  </a:lnTo>
                  <a:lnTo>
                    <a:pt x="592708" y="58674"/>
                  </a:lnTo>
                  <a:lnTo>
                    <a:pt x="584073" y="56768"/>
                  </a:lnTo>
                  <a:close/>
                </a:path>
                <a:path w="867410" h="239394">
                  <a:moveTo>
                    <a:pt x="711454" y="179196"/>
                  </a:moveTo>
                  <a:lnTo>
                    <a:pt x="674369" y="179196"/>
                  </a:lnTo>
                  <a:lnTo>
                    <a:pt x="676529" y="187705"/>
                  </a:lnTo>
                  <a:lnTo>
                    <a:pt x="684149" y="192786"/>
                  </a:lnTo>
                  <a:lnTo>
                    <a:pt x="698754" y="192786"/>
                  </a:lnTo>
                  <a:lnTo>
                    <a:pt x="704850" y="192404"/>
                  </a:lnTo>
                  <a:lnTo>
                    <a:pt x="709676" y="191007"/>
                  </a:lnTo>
                  <a:lnTo>
                    <a:pt x="711454" y="179196"/>
                  </a:lnTo>
                  <a:close/>
                </a:path>
                <a:path w="867410" h="239394">
                  <a:moveTo>
                    <a:pt x="725834" y="83692"/>
                  </a:moveTo>
                  <a:lnTo>
                    <a:pt x="667893" y="83692"/>
                  </a:lnTo>
                  <a:lnTo>
                    <a:pt x="675806" y="85568"/>
                  </a:lnTo>
                  <a:lnTo>
                    <a:pt x="681196" y="90598"/>
                  </a:lnTo>
                  <a:lnTo>
                    <a:pt x="683966" y="97891"/>
                  </a:lnTo>
                  <a:lnTo>
                    <a:pt x="684021" y="106552"/>
                  </a:lnTo>
                  <a:lnTo>
                    <a:pt x="678561" y="143382"/>
                  </a:lnTo>
                  <a:lnTo>
                    <a:pt x="675737" y="152687"/>
                  </a:lnTo>
                  <a:lnTo>
                    <a:pt x="670639" y="159908"/>
                  </a:lnTo>
                  <a:lnTo>
                    <a:pt x="663755" y="164582"/>
                  </a:lnTo>
                  <a:lnTo>
                    <a:pt x="655574" y="166242"/>
                  </a:lnTo>
                  <a:lnTo>
                    <a:pt x="713404" y="166242"/>
                  </a:lnTo>
                  <a:lnTo>
                    <a:pt x="725834" y="83692"/>
                  </a:lnTo>
                  <a:close/>
                </a:path>
                <a:path w="867410" h="239394">
                  <a:moveTo>
                    <a:pt x="524763" y="56768"/>
                  </a:moveTo>
                  <a:lnTo>
                    <a:pt x="513842" y="56768"/>
                  </a:lnTo>
                  <a:lnTo>
                    <a:pt x="505587" y="58419"/>
                  </a:lnTo>
                  <a:lnTo>
                    <a:pt x="503555" y="58800"/>
                  </a:lnTo>
                  <a:lnTo>
                    <a:pt x="484124" y="102996"/>
                  </a:lnTo>
                  <a:lnTo>
                    <a:pt x="472900" y="127158"/>
                  </a:lnTo>
                  <a:lnTo>
                    <a:pt x="467782" y="140323"/>
                  </a:lnTo>
                  <a:lnTo>
                    <a:pt x="462914" y="157225"/>
                  </a:lnTo>
                  <a:lnTo>
                    <a:pt x="497767" y="157225"/>
                  </a:lnTo>
                  <a:lnTo>
                    <a:pt x="542925" y="58674"/>
                  </a:lnTo>
                  <a:lnTo>
                    <a:pt x="540893" y="58165"/>
                  </a:lnTo>
                  <a:lnTo>
                    <a:pt x="534288" y="56895"/>
                  </a:lnTo>
                  <a:lnTo>
                    <a:pt x="524763" y="56895"/>
                  </a:lnTo>
                  <a:close/>
                </a:path>
                <a:path w="867410" h="239394">
                  <a:moveTo>
                    <a:pt x="724534" y="10413"/>
                  </a:moveTo>
                  <a:lnTo>
                    <a:pt x="718438" y="10413"/>
                  </a:lnTo>
                  <a:lnTo>
                    <a:pt x="708939" y="11439"/>
                  </a:lnTo>
                  <a:lnTo>
                    <a:pt x="702357" y="14811"/>
                  </a:lnTo>
                  <a:lnTo>
                    <a:pt x="698132" y="20968"/>
                  </a:lnTo>
                  <a:lnTo>
                    <a:pt x="695706" y="30352"/>
                  </a:lnTo>
                  <a:lnTo>
                    <a:pt x="689482" y="71119"/>
                  </a:lnTo>
                  <a:lnTo>
                    <a:pt x="727727" y="71119"/>
                  </a:lnTo>
                  <a:lnTo>
                    <a:pt x="736600" y="12191"/>
                  </a:lnTo>
                  <a:lnTo>
                    <a:pt x="731138" y="11175"/>
                  </a:lnTo>
                  <a:lnTo>
                    <a:pt x="724534" y="10413"/>
                  </a:lnTo>
                  <a:close/>
                </a:path>
                <a:path w="867410" h="239394">
                  <a:moveTo>
                    <a:pt x="581279" y="0"/>
                  </a:moveTo>
                  <a:lnTo>
                    <a:pt x="581151" y="0"/>
                  </a:lnTo>
                  <a:lnTo>
                    <a:pt x="572329" y="1676"/>
                  </a:lnTo>
                  <a:lnTo>
                    <a:pt x="564959" y="6270"/>
                  </a:lnTo>
                  <a:lnTo>
                    <a:pt x="559685" y="13126"/>
                  </a:lnTo>
                  <a:lnTo>
                    <a:pt x="557149" y="21589"/>
                  </a:lnTo>
                  <a:lnTo>
                    <a:pt x="557970" y="30166"/>
                  </a:lnTo>
                  <a:lnTo>
                    <a:pt x="561911" y="37147"/>
                  </a:lnTo>
                  <a:lnTo>
                    <a:pt x="568328" y="41842"/>
                  </a:lnTo>
                  <a:lnTo>
                    <a:pt x="576580" y="43561"/>
                  </a:lnTo>
                  <a:lnTo>
                    <a:pt x="585202" y="41842"/>
                  </a:lnTo>
                  <a:lnTo>
                    <a:pt x="592502" y="37147"/>
                  </a:lnTo>
                  <a:lnTo>
                    <a:pt x="597779" y="30166"/>
                  </a:lnTo>
                  <a:lnTo>
                    <a:pt x="600329" y="21589"/>
                  </a:lnTo>
                  <a:lnTo>
                    <a:pt x="599584" y="13126"/>
                  </a:lnTo>
                  <a:lnTo>
                    <a:pt x="595709" y="6270"/>
                  </a:lnTo>
                  <a:lnTo>
                    <a:pt x="589381" y="1676"/>
                  </a:lnTo>
                  <a:lnTo>
                    <a:pt x="581279" y="0"/>
                  </a:lnTo>
                  <a:close/>
                </a:path>
                <a:path w="867410" h="239394">
                  <a:moveTo>
                    <a:pt x="315721" y="56768"/>
                  </a:moveTo>
                  <a:lnTo>
                    <a:pt x="301117" y="56768"/>
                  </a:lnTo>
                  <a:lnTo>
                    <a:pt x="295020" y="57276"/>
                  </a:lnTo>
                  <a:lnTo>
                    <a:pt x="290068" y="58674"/>
                  </a:lnTo>
                  <a:lnTo>
                    <a:pt x="263270" y="237489"/>
                  </a:lnTo>
                  <a:lnTo>
                    <a:pt x="268731" y="238505"/>
                  </a:lnTo>
                  <a:lnTo>
                    <a:pt x="275336" y="239267"/>
                  </a:lnTo>
                  <a:lnTo>
                    <a:pt x="281431" y="239267"/>
                  </a:lnTo>
                  <a:lnTo>
                    <a:pt x="310388" y="178562"/>
                  </a:lnTo>
                  <a:lnTo>
                    <a:pt x="379434" y="178562"/>
                  </a:lnTo>
                  <a:lnTo>
                    <a:pt x="382015" y="176323"/>
                  </a:lnTo>
                  <a:lnTo>
                    <a:pt x="387077" y="165988"/>
                  </a:lnTo>
                  <a:lnTo>
                    <a:pt x="331724" y="165988"/>
                  </a:lnTo>
                  <a:lnTo>
                    <a:pt x="323756" y="164113"/>
                  </a:lnTo>
                  <a:lnTo>
                    <a:pt x="318373" y="159083"/>
                  </a:lnTo>
                  <a:lnTo>
                    <a:pt x="315632" y="151790"/>
                  </a:lnTo>
                  <a:lnTo>
                    <a:pt x="315594" y="143128"/>
                  </a:lnTo>
                  <a:lnTo>
                    <a:pt x="320929" y="106299"/>
                  </a:lnTo>
                  <a:lnTo>
                    <a:pt x="323824" y="96994"/>
                  </a:lnTo>
                  <a:lnTo>
                    <a:pt x="328945" y="89773"/>
                  </a:lnTo>
                  <a:lnTo>
                    <a:pt x="335805" y="85099"/>
                  </a:lnTo>
                  <a:lnTo>
                    <a:pt x="343915" y="83438"/>
                  </a:lnTo>
                  <a:lnTo>
                    <a:pt x="398193" y="83438"/>
                  </a:lnTo>
                  <a:lnTo>
                    <a:pt x="398119" y="82825"/>
                  </a:lnTo>
                  <a:lnTo>
                    <a:pt x="392038" y="70357"/>
                  </a:lnTo>
                  <a:lnTo>
                    <a:pt x="325374" y="70357"/>
                  </a:lnTo>
                  <a:lnTo>
                    <a:pt x="323342" y="61975"/>
                  </a:lnTo>
                  <a:lnTo>
                    <a:pt x="315721" y="56768"/>
                  </a:lnTo>
                  <a:close/>
                </a:path>
                <a:path w="867410" h="239394">
                  <a:moveTo>
                    <a:pt x="195833" y="54482"/>
                  </a:moveTo>
                  <a:lnTo>
                    <a:pt x="156844" y="73358"/>
                  </a:lnTo>
                  <a:lnTo>
                    <a:pt x="140334" y="121665"/>
                  </a:lnTo>
                  <a:lnTo>
                    <a:pt x="138302" y="138302"/>
                  </a:lnTo>
                  <a:lnTo>
                    <a:pt x="138302" y="146685"/>
                  </a:lnTo>
                  <a:lnTo>
                    <a:pt x="140723" y="166802"/>
                  </a:lnTo>
                  <a:lnTo>
                    <a:pt x="148145" y="182086"/>
                  </a:lnTo>
                  <a:lnTo>
                    <a:pt x="160805" y="191797"/>
                  </a:lnTo>
                  <a:lnTo>
                    <a:pt x="178943" y="195199"/>
                  </a:lnTo>
                  <a:lnTo>
                    <a:pt x="189055" y="194002"/>
                  </a:lnTo>
                  <a:lnTo>
                    <a:pt x="198596" y="190674"/>
                  </a:lnTo>
                  <a:lnTo>
                    <a:pt x="206946" y="185608"/>
                  </a:lnTo>
                  <a:lnTo>
                    <a:pt x="213487" y="179196"/>
                  </a:lnTo>
                  <a:lnTo>
                    <a:pt x="250455" y="179196"/>
                  </a:lnTo>
                  <a:lnTo>
                    <a:pt x="252417" y="166242"/>
                  </a:lnTo>
                  <a:lnTo>
                    <a:pt x="194690" y="166242"/>
                  </a:lnTo>
                  <a:lnTo>
                    <a:pt x="186267" y="164847"/>
                  </a:lnTo>
                  <a:lnTo>
                    <a:pt x="180736" y="160702"/>
                  </a:lnTo>
                  <a:lnTo>
                    <a:pt x="177706" y="153866"/>
                  </a:lnTo>
                  <a:lnTo>
                    <a:pt x="176883" y="145414"/>
                  </a:lnTo>
                  <a:lnTo>
                    <a:pt x="176863" y="138302"/>
                  </a:lnTo>
                  <a:lnTo>
                    <a:pt x="177292" y="132841"/>
                  </a:lnTo>
                  <a:lnTo>
                    <a:pt x="189452" y="91535"/>
                  </a:lnTo>
                  <a:lnTo>
                    <a:pt x="206882" y="83692"/>
                  </a:lnTo>
                  <a:lnTo>
                    <a:pt x="264922" y="83692"/>
                  </a:lnTo>
                  <a:lnTo>
                    <a:pt x="266750" y="71627"/>
                  </a:lnTo>
                  <a:lnTo>
                    <a:pt x="227456" y="71627"/>
                  </a:lnTo>
                  <a:lnTo>
                    <a:pt x="222051" y="64877"/>
                  </a:lnTo>
                  <a:lnTo>
                    <a:pt x="214598" y="59435"/>
                  </a:lnTo>
                  <a:lnTo>
                    <a:pt x="205668" y="55804"/>
                  </a:lnTo>
                  <a:lnTo>
                    <a:pt x="195833" y="54482"/>
                  </a:lnTo>
                  <a:close/>
                </a:path>
                <a:path w="867410" h="239394">
                  <a:moveTo>
                    <a:pt x="379434" y="178562"/>
                  </a:moveTo>
                  <a:lnTo>
                    <a:pt x="310388" y="178562"/>
                  </a:lnTo>
                  <a:lnTo>
                    <a:pt x="315594" y="185179"/>
                  </a:lnTo>
                  <a:lnTo>
                    <a:pt x="322992" y="190452"/>
                  </a:lnTo>
                  <a:lnTo>
                    <a:pt x="332247" y="193938"/>
                  </a:lnTo>
                  <a:lnTo>
                    <a:pt x="343026" y="195199"/>
                  </a:lnTo>
                  <a:lnTo>
                    <a:pt x="365986" y="190220"/>
                  </a:lnTo>
                  <a:lnTo>
                    <a:pt x="379434" y="178562"/>
                  </a:lnTo>
                  <a:close/>
                </a:path>
                <a:path w="867410" h="239394">
                  <a:moveTo>
                    <a:pt x="250455" y="179196"/>
                  </a:moveTo>
                  <a:lnTo>
                    <a:pt x="213487" y="179196"/>
                  </a:lnTo>
                  <a:lnTo>
                    <a:pt x="215519" y="187705"/>
                  </a:lnTo>
                  <a:lnTo>
                    <a:pt x="223138" y="192786"/>
                  </a:lnTo>
                  <a:lnTo>
                    <a:pt x="237744" y="192786"/>
                  </a:lnTo>
                  <a:lnTo>
                    <a:pt x="243839" y="192404"/>
                  </a:lnTo>
                  <a:lnTo>
                    <a:pt x="248665" y="191007"/>
                  </a:lnTo>
                  <a:lnTo>
                    <a:pt x="250455" y="179196"/>
                  </a:lnTo>
                  <a:close/>
                </a:path>
                <a:path w="867410" h="239394">
                  <a:moveTo>
                    <a:pt x="264922" y="83692"/>
                  </a:moveTo>
                  <a:lnTo>
                    <a:pt x="206882" y="83692"/>
                  </a:lnTo>
                  <a:lnTo>
                    <a:pt x="214850" y="85566"/>
                  </a:lnTo>
                  <a:lnTo>
                    <a:pt x="220233" y="90582"/>
                  </a:lnTo>
                  <a:lnTo>
                    <a:pt x="222974" y="97837"/>
                  </a:lnTo>
                  <a:lnTo>
                    <a:pt x="223012" y="106552"/>
                  </a:lnTo>
                  <a:lnTo>
                    <a:pt x="217677" y="143382"/>
                  </a:lnTo>
                  <a:lnTo>
                    <a:pt x="214836" y="152687"/>
                  </a:lnTo>
                  <a:lnTo>
                    <a:pt x="209708" y="159908"/>
                  </a:lnTo>
                  <a:lnTo>
                    <a:pt x="202819" y="164582"/>
                  </a:lnTo>
                  <a:lnTo>
                    <a:pt x="194690" y="166242"/>
                  </a:lnTo>
                  <a:lnTo>
                    <a:pt x="252417" y="166242"/>
                  </a:lnTo>
                  <a:lnTo>
                    <a:pt x="264922" y="83692"/>
                  </a:lnTo>
                  <a:close/>
                </a:path>
                <a:path w="867410" h="239394">
                  <a:moveTo>
                    <a:pt x="398193" y="83438"/>
                  </a:moveTo>
                  <a:lnTo>
                    <a:pt x="343915" y="83438"/>
                  </a:lnTo>
                  <a:lnTo>
                    <a:pt x="352339" y="84834"/>
                  </a:lnTo>
                  <a:lnTo>
                    <a:pt x="357870" y="88979"/>
                  </a:lnTo>
                  <a:lnTo>
                    <a:pt x="360900" y="95815"/>
                  </a:lnTo>
                  <a:lnTo>
                    <a:pt x="361723" y="104266"/>
                  </a:lnTo>
                  <a:lnTo>
                    <a:pt x="361743" y="111378"/>
                  </a:lnTo>
                  <a:lnTo>
                    <a:pt x="361314" y="116839"/>
                  </a:lnTo>
                  <a:lnTo>
                    <a:pt x="349202" y="158146"/>
                  </a:lnTo>
                  <a:lnTo>
                    <a:pt x="331724" y="165988"/>
                  </a:lnTo>
                  <a:lnTo>
                    <a:pt x="387077" y="165988"/>
                  </a:lnTo>
                  <a:lnTo>
                    <a:pt x="392426" y="155068"/>
                  </a:lnTo>
                  <a:lnTo>
                    <a:pt x="398525" y="128015"/>
                  </a:lnTo>
                  <a:lnTo>
                    <a:pt x="399795" y="120141"/>
                  </a:lnTo>
                  <a:lnTo>
                    <a:pt x="400557" y="111378"/>
                  </a:lnTo>
                  <a:lnTo>
                    <a:pt x="400557" y="102996"/>
                  </a:lnTo>
                  <a:lnTo>
                    <a:pt x="398193" y="83438"/>
                  </a:lnTo>
                  <a:close/>
                </a:path>
                <a:path w="867410" h="239394">
                  <a:moveTo>
                    <a:pt x="256667" y="56768"/>
                  </a:moveTo>
                  <a:lnTo>
                    <a:pt x="250444" y="56768"/>
                  </a:lnTo>
                  <a:lnTo>
                    <a:pt x="242566" y="57804"/>
                  </a:lnTo>
                  <a:lnTo>
                    <a:pt x="236093" y="60769"/>
                  </a:lnTo>
                  <a:lnTo>
                    <a:pt x="231048" y="65448"/>
                  </a:lnTo>
                  <a:lnTo>
                    <a:pt x="227456" y="71627"/>
                  </a:lnTo>
                  <a:lnTo>
                    <a:pt x="266750" y="71627"/>
                  </a:lnTo>
                  <a:lnTo>
                    <a:pt x="268731" y="58546"/>
                  </a:lnTo>
                  <a:lnTo>
                    <a:pt x="263270" y="57530"/>
                  </a:lnTo>
                  <a:lnTo>
                    <a:pt x="256667" y="56768"/>
                  </a:lnTo>
                  <a:close/>
                </a:path>
                <a:path w="867410" h="239394">
                  <a:moveTo>
                    <a:pt x="359918" y="54482"/>
                  </a:moveTo>
                  <a:lnTo>
                    <a:pt x="349805" y="55677"/>
                  </a:lnTo>
                  <a:lnTo>
                    <a:pt x="340264" y="58991"/>
                  </a:lnTo>
                  <a:lnTo>
                    <a:pt x="331914" y="64019"/>
                  </a:lnTo>
                  <a:lnTo>
                    <a:pt x="325374" y="70357"/>
                  </a:lnTo>
                  <a:lnTo>
                    <a:pt x="392038" y="70357"/>
                  </a:lnTo>
                  <a:lnTo>
                    <a:pt x="390667" y="67548"/>
                  </a:lnTo>
                  <a:lnTo>
                    <a:pt x="378001" y="57866"/>
                  </a:lnTo>
                  <a:lnTo>
                    <a:pt x="359918" y="54482"/>
                  </a:lnTo>
                  <a:close/>
                </a:path>
                <a:path w="867410" h="239394">
                  <a:moveTo>
                    <a:pt x="46481" y="10413"/>
                  </a:moveTo>
                  <a:lnTo>
                    <a:pt x="39877" y="10413"/>
                  </a:lnTo>
                  <a:lnTo>
                    <a:pt x="32765" y="11175"/>
                  </a:lnTo>
                  <a:lnTo>
                    <a:pt x="26796" y="12191"/>
                  </a:lnTo>
                  <a:lnTo>
                    <a:pt x="0" y="191135"/>
                  </a:lnTo>
                  <a:lnTo>
                    <a:pt x="4571" y="192150"/>
                  </a:lnTo>
                  <a:lnTo>
                    <a:pt x="11302" y="192912"/>
                  </a:lnTo>
                  <a:lnTo>
                    <a:pt x="26288" y="192912"/>
                  </a:lnTo>
                  <a:lnTo>
                    <a:pt x="33527" y="192150"/>
                  </a:lnTo>
                  <a:lnTo>
                    <a:pt x="38100" y="191135"/>
                  </a:lnTo>
                  <a:lnTo>
                    <a:pt x="50418" y="108585"/>
                  </a:lnTo>
                  <a:lnTo>
                    <a:pt x="53389" y="98506"/>
                  </a:lnTo>
                  <a:lnTo>
                    <a:pt x="58562" y="90820"/>
                  </a:lnTo>
                  <a:lnTo>
                    <a:pt x="65474" y="85921"/>
                  </a:lnTo>
                  <a:lnTo>
                    <a:pt x="73659" y="84200"/>
                  </a:lnTo>
                  <a:lnTo>
                    <a:pt x="126659" y="84200"/>
                  </a:lnTo>
                  <a:lnTo>
                    <a:pt x="126618" y="78700"/>
                  </a:lnTo>
                  <a:lnTo>
                    <a:pt x="122096" y="68579"/>
                  </a:lnTo>
                  <a:lnTo>
                    <a:pt x="56514" y="68579"/>
                  </a:lnTo>
                  <a:lnTo>
                    <a:pt x="62102" y="31114"/>
                  </a:lnTo>
                  <a:lnTo>
                    <a:pt x="62108" y="22629"/>
                  </a:lnTo>
                  <a:lnTo>
                    <a:pt x="59293" y="16097"/>
                  </a:lnTo>
                  <a:lnTo>
                    <a:pt x="53976" y="11898"/>
                  </a:lnTo>
                  <a:lnTo>
                    <a:pt x="46481" y="10413"/>
                  </a:lnTo>
                  <a:close/>
                </a:path>
                <a:path w="867410" h="239394">
                  <a:moveTo>
                    <a:pt x="126659" y="84200"/>
                  </a:moveTo>
                  <a:lnTo>
                    <a:pt x="73659" y="84200"/>
                  </a:lnTo>
                  <a:lnTo>
                    <a:pt x="80932" y="85453"/>
                  </a:lnTo>
                  <a:lnTo>
                    <a:pt x="85645" y="89074"/>
                  </a:lnTo>
                  <a:lnTo>
                    <a:pt x="87858" y="94863"/>
                  </a:lnTo>
                  <a:lnTo>
                    <a:pt x="87630" y="102615"/>
                  </a:lnTo>
                  <a:lnTo>
                    <a:pt x="74421" y="191007"/>
                  </a:lnTo>
                  <a:lnTo>
                    <a:pt x="78993" y="192150"/>
                  </a:lnTo>
                  <a:lnTo>
                    <a:pt x="85851" y="192786"/>
                  </a:lnTo>
                  <a:lnTo>
                    <a:pt x="101218" y="192786"/>
                  </a:lnTo>
                  <a:lnTo>
                    <a:pt x="108584" y="192150"/>
                  </a:lnTo>
                  <a:lnTo>
                    <a:pt x="112521" y="191007"/>
                  </a:lnTo>
                  <a:lnTo>
                    <a:pt x="126745" y="96012"/>
                  </a:lnTo>
                  <a:lnTo>
                    <a:pt x="126659" y="84200"/>
                  </a:lnTo>
                  <a:close/>
                </a:path>
                <a:path w="867410" h="239394">
                  <a:moveTo>
                    <a:pt x="94614" y="54482"/>
                  </a:moveTo>
                  <a:lnTo>
                    <a:pt x="83357" y="55310"/>
                  </a:lnTo>
                  <a:lnTo>
                    <a:pt x="73326" y="57864"/>
                  </a:lnTo>
                  <a:lnTo>
                    <a:pt x="64414" y="62251"/>
                  </a:lnTo>
                  <a:lnTo>
                    <a:pt x="56514" y="68579"/>
                  </a:lnTo>
                  <a:lnTo>
                    <a:pt x="122096" y="68579"/>
                  </a:lnTo>
                  <a:lnTo>
                    <a:pt x="120776" y="65627"/>
                  </a:lnTo>
                  <a:lnTo>
                    <a:pt x="109886" y="57364"/>
                  </a:lnTo>
                  <a:lnTo>
                    <a:pt x="94614" y="54482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83">
              <a:extLst>
                <a:ext uri="{FF2B5EF4-FFF2-40B4-BE49-F238E27FC236}">
                  <a16:creationId xmlns:a16="http://schemas.microsoft.com/office/drawing/2014/main" id="{3DD93D9E-ED53-BC59-CDB0-5F87B4DD2291}"/>
                </a:ext>
              </a:extLst>
            </p:cNvPr>
            <p:cNvSpPr/>
            <p:nvPr/>
          </p:nvSpPr>
          <p:spPr>
            <a:xfrm>
              <a:off x="2024126" y="1860804"/>
              <a:ext cx="269224" cy="268224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7" name="object 84">
            <a:extLst>
              <a:ext uri="{FF2B5EF4-FFF2-40B4-BE49-F238E27FC236}">
                <a16:creationId xmlns:a16="http://schemas.microsoft.com/office/drawing/2014/main" id="{0488BBC3-93A5-B0E5-4697-58EB829A3B92}"/>
              </a:ext>
            </a:extLst>
          </p:cNvPr>
          <p:cNvSpPr/>
          <p:nvPr/>
        </p:nvSpPr>
        <p:spPr>
          <a:xfrm>
            <a:off x="5832811" y="3311693"/>
            <a:ext cx="1310528" cy="41039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95">
            <a:extLst>
              <a:ext uri="{FF2B5EF4-FFF2-40B4-BE49-F238E27FC236}">
                <a16:creationId xmlns:a16="http://schemas.microsoft.com/office/drawing/2014/main" id="{A48BF4AC-54CB-1AC9-26B8-6567FFA7EEB7}"/>
              </a:ext>
            </a:extLst>
          </p:cNvPr>
          <p:cNvSpPr txBox="1"/>
          <p:nvPr/>
        </p:nvSpPr>
        <p:spPr>
          <a:xfrm>
            <a:off x="6241620" y="6953088"/>
            <a:ext cx="1914013" cy="87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rgbClr val="F582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aquisições</a:t>
            </a:r>
          </a:p>
          <a:p>
            <a:pPr marL="12700">
              <a:spcBef>
                <a:spcPts val="105"/>
              </a:spcBef>
            </a:pPr>
            <a:r>
              <a:rPr lang="pt-BR" b="1" dirty="0">
                <a:solidFill>
                  <a:srgbClr val="0054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 milhões vidas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b="1" dirty="0">
                <a:solidFill>
                  <a:srgbClr val="F582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3.800 leitos</a:t>
            </a:r>
          </a:p>
        </p:txBody>
      </p:sp>
      <p:grpSp>
        <p:nvGrpSpPr>
          <p:cNvPr id="249" name="object 89">
            <a:extLst>
              <a:ext uri="{FF2B5EF4-FFF2-40B4-BE49-F238E27FC236}">
                <a16:creationId xmlns:a16="http://schemas.microsoft.com/office/drawing/2014/main" id="{7F1D7D56-D84B-CABB-77C8-0DA90B851594}"/>
              </a:ext>
            </a:extLst>
          </p:cNvPr>
          <p:cNvGrpSpPr/>
          <p:nvPr/>
        </p:nvGrpSpPr>
        <p:grpSpPr>
          <a:xfrm>
            <a:off x="10284232" y="2646958"/>
            <a:ext cx="6679850" cy="6887852"/>
            <a:chOff x="6788277" y="1871852"/>
            <a:chExt cx="4141470" cy="4194810"/>
          </a:xfrm>
        </p:grpSpPr>
        <p:sp>
          <p:nvSpPr>
            <p:cNvPr id="250" name="object 90">
              <a:extLst>
                <a:ext uri="{FF2B5EF4-FFF2-40B4-BE49-F238E27FC236}">
                  <a16:creationId xmlns:a16="http://schemas.microsoft.com/office/drawing/2014/main" id="{20F883D8-82A9-A465-3502-EF7EEC7AE0B5}"/>
                </a:ext>
              </a:extLst>
            </p:cNvPr>
            <p:cNvSpPr/>
            <p:nvPr/>
          </p:nvSpPr>
          <p:spPr>
            <a:xfrm>
              <a:off x="6788277" y="1871852"/>
              <a:ext cx="4141470" cy="4194810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91">
              <a:extLst>
                <a:ext uri="{FF2B5EF4-FFF2-40B4-BE49-F238E27FC236}">
                  <a16:creationId xmlns:a16="http://schemas.microsoft.com/office/drawing/2014/main" id="{CC87A1A0-7B03-F92E-3F9A-0E802325BA35}"/>
                </a:ext>
              </a:extLst>
            </p:cNvPr>
            <p:cNvSpPr/>
            <p:nvPr/>
          </p:nvSpPr>
          <p:spPr>
            <a:xfrm>
              <a:off x="8106156" y="2912110"/>
              <a:ext cx="2408555" cy="94615"/>
            </a:xfrm>
            <a:custGeom>
              <a:avLst/>
              <a:gdLst/>
              <a:ahLst/>
              <a:cxnLst/>
              <a:rect l="l" t="t" r="r" b="b"/>
              <a:pathLst>
                <a:path w="2408554" h="94614">
                  <a:moveTo>
                    <a:pt x="75311" y="18034"/>
                  </a:moveTo>
                  <a:lnTo>
                    <a:pt x="0" y="57657"/>
                  </a:lnTo>
                  <a:lnTo>
                    <a:pt x="76962" y="94106"/>
                  </a:lnTo>
                  <a:lnTo>
                    <a:pt x="76281" y="62737"/>
                  </a:lnTo>
                  <a:lnTo>
                    <a:pt x="63626" y="62737"/>
                  </a:lnTo>
                  <a:lnTo>
                    <a:pt x="63373" y="50037"/>
                  </a:lnTo>
                  <a:lnTo>
                    <a:pt x="75999" y="49768"/>
                  </a:lnTo>
                  <a:lnTo>
                    <a:pt x="75311" y="18034"/>
                  </a:lnTo>
                  <a:close/>
                </a:path>
                <a:path w="2408554" h="94614">
                  <a:moveTo>
                    <a:pt x="75999" y="49768"/>
                  </a:moveTo>
                  <a:lnTo>
                    <a:pt x="63373" y="50037"/>
                  </a:lnTo>
                  <a:lnTo>
                    <a:pt x="63626" y="62737"/>
                  </a:lnTo>
                  <a:lnTo>
                    <a:pt x="76275" y="62468"/>
                  </a:lnTo>
                  <a:lnTo>
                    <a:pt x="75999" y="49768"/>
                  </a:lnTo>
                  <a:close/>
                </a:path>
                <a:path w="2408554" h="94614">
                  <a:moveTo>
                    <a:pt x="76275" y="62468"/>
                  </a:moveTo>
                  <a:lnTo>
                    <a:pt x="63626" y="62737"/>
                  </a:lnTo>
                  <a:lnTo>
                    <a:pt x="76281" y="62737"/>
                  </a:lnTo>
                  <a:lnTo>
                    <a:pt x="76275" y="62468"/>
                  </a:lnTo>
                  <a:close/>
                </a:path>
                <a:path w="2408554" h="94614">
                  <a:moveTo>
                    <a:pt x="2407793" y="0"/>
                  </a:moveTo>
                  <a:lnTo>
                    <a:pt x="75999" y="49768"/>
                  </a:lnTo>
                  <a:lnTo>
                    <a:pt x="76275" y="62468"/>
                  </a:lnTo>
                  <a:lnTo>
                    <a:pt x="2408047" y="12700"/>
                  </a:lnTo>
                  <a:lnTo>
                    <a:pt x="2407793" y="0"/>
                  </a:lnTo>
                  <a:close/>
                </a:path>
              </a:pathLst>
            </a:custGeom>
            <a:solidFill>
              <a:srgbClr val="1228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92">
              <a:extLst>
                <a:ext uri="{FF2B5EF4-FFF2-40B4-BE49-F238E27FC236}">
                  <a16:creationId xmlns:a16="http://schemas.microsoft.com/office/drawing/2014/main" id="{4294FF1C-249C-8DDF-AA47-F6870D671CCE}"/>
                </a:ext>
              </a:extLst>
            </p:cNvPr>
            <p:cNvSpPr/>
            <p:nvPr/>
          </p:nvSpPr>
          <p:spPr>
            <a:xfrm>
              <a:off x="9469882" y="4939029"/>
              <a:ext cx="82803" cy="82803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93">
              <a:extLst>
                <a:ext uri="{FF2B5EF4-FFF2-40B4-BE49-F238E27FC236}">
                  <a16:creationId xmlns:a16="http://schemas.microsoft.com/office/drawing/2014/main" id="{F9DA29E8-364E-15BE-6D76-8FBE086D45E7}"/>
                </a:ext>
              </a:extLst>
            </p:cNvPr>
            <p:cNvSpPr/>
            <p:nvPr/>
          </p:nvSpPr>
          <p:spPr>
            <a:xfrm>
              <a:off x="10463530" y="2881630"/>
              <a:ext cx="82803" cy="81280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437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75343" y="3018831"/>
            <a:ext cx="3664945" cy="3534819"/>
          </a:xfrm>
          <a:prstGeom prst="rect">
            <a:avLst/>
          </a:prstGeom>
        </p:spPr>
        <p:txBody>
          <a:bodyPr vert="horz" wrap="square" lIns="0" tIns="84650" rIns="0" bIns="0" rtlCol="0">
            <a:spAutoFit/>
          </a:bodyPr>
          <a:lstStyle/>
          <a:p>
            <a:pPr marL="16124" marR="1735740">
              <a:lnSpc>
                <a:spcPts val="2476"/>
              </a:lnSpc>
              <a:spcBef>
                <a:spcPts val="667"/>
              </a:spcBef>
            </a:pPr>
            <a:r>
              <a:rPr sz="2476" b="1" spc="-25">
                <a:solidFill>
                  <a:srgbClr val="383838"/>
                </a:solidFill>
                <a:latin typeface="Trebuchet MS"/>
                <a:cs typeface="Trebuchet MS"/>
              </a:rPr>
              <a:t>NORDESTE  </a:t>
            </a:r>
            <a:r>
              <a:rPr sz="2476" b="1" spc="-133">
                <a:solidFill>
                  <a:srgbClr val="D78030"/>
                </a:solidFill>
                <a:latin typeface="Trebuchet MS"/>
                <a:cs typeface="Trebuchet MS"/>
              </a:rPr>
              <a:t>24</a:t>
            </a:r>
            <a:r>
              <a:rPr sz="2476" b="1" spc="-375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2476" b="1" spc="-6">
                <a:solidFill>
                  <a:srgbClr val="D78030"/>
                </a:solidFill>
                <a:latin typeface="Trebuchet MS"/>
                <a:cs typeface="Trebuchet MS"/>
              </a:rPr>
              <a:t>HOSPITAIS</a:t>
            </a:r>
            <a:endParaRPr sz="2476">
              <a:latin typeface="Trebuchet MS"/>
              <a:cs typeface="Trebuchet MS"/>
            </a:endParaRPr>
          </a:p>
          <a:p>
            <a:pPr marL="16124">
              <a:spcBef>
                <a:spcPts val="133"/>
              </a:spcBef>
            </a:pPr>
            <a:r>
              <a:rPr sz="1841" b="1" spc="-108">
                <a:solidFill>
                  <a:srgbClr val="383838"/>
                </a:solidFill>
                <a:latin typeface="Trebuchet MS"/>
                <a:cs typeface="Trebuchet MS"/>
              </a:rPr>
              <a:t>AL: </a:t>
            </a:r>
            <a:r>
              <a:rPr sz="1841" spc="-184">
                <a:solidFill>
                  <a:srgbClr val="383838"/>
                </a:solidFill>
                <a:latin typeface="Verdana"/>
                <a:cs typeface="Verdana"/>
              </a:rPr>
              <a:t>Alagoas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1</a:t>
            </a:r>
            <a:r>
              <a:rPr sz="1841" b="1" spc="-108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Hospital</a:t>
            </a:r>
            <a:endParaRPr sz="1841">
              <a:latin typeface="Trebuchet MS"/>
              <a:cs typeface="Trebuchet MS"/>
            </a:endParaRPr>
          </a:p>
          <a:p>
            <a:pPr marL="16124" marR="1073047">
              <a:lnSpc>
                <a:spcPct val="112000"/>
              </a:lnSpc>
            </a:pPr>
            <a:r>
              <a:rPr sz="1841" b="1" spc="-83">
                <a:solidFill>
                  <a:srgbClr val="383838"/>
                </a:solidFill>
                <a:latin typeface="Trebuchet MS"/>
                <a:cs typeface="Trebuchet MS"/>
              </a:rPr>
              <a:t>BA: </a:t>
            </a:r>
            <a:r>
              <a:rPr sz="1841" spc="-165">
                <a:solidFill>
                  <a:srgbClr val="383838"/>
                </a:solidFill>
                <a:latin typeface="Verdana"/>
                <a:cs typeface="Verdana"/>
              </a:rPr>
              <a:t>Bahia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5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Hospitais  </a:t>
            </a:r>
            <a:r>
              <a:rPr sz="1841" b="1" spc="-83">
                <a:solidFill>
                  <a:srgbClr val="383838"/>
                </a:solidFill>
                <a:latin typeface="Trebuchet MS"/>
                <a:cs typeface="Trebuchet MS"/>
              </a:rPr>
              <a:t>CE: </a:t>
            </a:r>
            <a:r>
              <a:rPr sz="1841" spc="-197">
                <a:solidFill>
                  <a:srgbClr val="383838"/>
                </a:solidFill>
                <a:latin typeface="Verdana"/>
                <a:cs typeface="Verdana"/>
              </a:rPr>
              <a:t>Ceará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6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Hospitais  </a:t>
            </a:r>
            <a:r>
              <a:rPr sz="1841" b="1" spc="-76">
                <a:solidFill>
                  <a:srgbClr val="383838"/>
                </a:solidFill>
                <a:latin typeface="Trebuchet MS"/>
                <a:cs typeface="Trebuchet MS"/>
              </a:rPr>
              <a:t>MA:</a:t>
            </a:r>
            <a:r>
              <a:rPr sz="1841" b="1" spc="-451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84">
                <a:solidFill>
                  <a:srgbClr val="383838"/>
                </a:solidFill>
                <a:latin typeface="Verdana"/>
                <a:cs typeface="Verdana"/>
              </a:rPr>
              <a:t>Maranhão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1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Hospital  </a:t>
            </a:r>
            <a:r>
              <a:rPr sz="1841" b="1" spc="-38">
                <a:solidFill>
                  <a:srgbClr val="383838"/>
                </a:solidFill>
                <a:latin typeface="Trebuchet MS"/>
                <a:cs typeface="Trebuchet MS"/>
              </a:rPr>
              <a:t>PB:</a:t>
            </a:r>
            <a:r>
              <a:rPr sz="1841" b="1" spc="-235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45">
                <a:solidFill>
                  <a:srgbClr val="383838"/>
                </a:solidFill>
                <a:latin typeface="Verdana"/>
                <a:cs typeface="Verdana"/>
              </a:rPr>
              <a:t>Paraíba</a:t>
            </a:r>
            <a:r>
              <a:rPr sz="1841" spc="-322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1</a:t>
            </a:r>
            <a:r>
              <a:rPr sz="1841" b="1" spc="-235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Hospital</a:t>
            </a:r>
            <a:endParaRPr sz="1841">
              <a:latin typeface="Trebuchet MS"/>
              <a:cs typeface="Trebuchet MS"/>
            </a:endParaRPr>
          </a:p>
          <a:p>
            <a:pPr marL="16124" marR="748150">
              <a:lnSpc>
                <a:spcPct val="112000"/>
              </a:lnSpc>
            </a:pPr>
            <a:r>
              <a:rPr sz="1841" b="1" spc="-57">
                <a:solidFill>
                  <a:srgbClr val="383838"/>
                </a:solidFill>
                <a:latin typeface="Trebuchet MS"/>
                <a:cs typeface="Trebuchet MS"/>
              </a:rPr>
              <a:t>PE:</a:t>
            </a:r>
            <a:r>
              <a:rPr sz="1841" b="1" spc="-248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65">
                <a:solidFill>
                  <a:srgbClr val="383838"/>
                </a:solidFill>
                <a:latin typeface="Verdana"/>
                <a:cs typeface="Verdana"/>
              </a:rPr>
              <a:t>Pernambuco</a:t>
            </a:r>
            <a:r>
              <a:rPr sz="1841" spc="-330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36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6</a:t>
            </a:r>
            <a:r>
              <a:rPr sz="1841" b="1" spc="-241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Hospitais  </a:t>
            </a:r>
            <a:r>
              <a:rPr sz="1841" b="1" spc="-32">
                <a:solidFill>
                  <a:srgbClr val="383838"/>
                </a:solidFill>
                <a:latin typeface="Trebuchet MS"/>
                <a:cs typeface="Trebuchet MS"/>
              </a:rPr>
              <a:t>PI:</a:t>
            </a:r>
            <a:r>
              <a:rPr sz="1841" b="1" spc="-229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14">
                <a:solidFill>
                  <a:srgbClr val="383838"/>
                </a:solidFill>
                <a:latin typeface="Verdana"/>
                <a:cs typeface="Verdana"/>
              </a:rPr>
              <a:t>Piauí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1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1</a:t>
            </a:r>
            <a:r>
              <a:rPr sz="1841" b="1" spc="-229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Hospital</a:t>
            </a:r>
            <a:endParaRPr sz="1841">
              <a:latin typeface="Trebuchet MS"/>
              <a:cs typeface="Trebuchet MS"/>
            </a:endParaRPr>
          </a:p>
          <a:p>
            <a:pPr marL="16124" marR="6450">
              <a:lnSpc>
                <a:spcPct val="112000"/>
              </a:lnSpc>
            </a:pPr>
            <a:r>
              <a:rPr sz="1841" b="1" spc="-51">
                <a:solidFill>
                  <a:srgbClr val="383838"/>
                </a:solidFill>
                <a:latin typeface="Trebuchet MS"/>
                <a:cs typeface="Trebuchet MS"/>
              </a:rPr>
              <a:t>RN:</a:t>
            </a:r>
            <a:r>
              <a:rPr sz="1841" b="1" spc="-235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45">
                <a:solidFill>
                  <a:srgbClr val="383838"/>
                </a:solidFill>
                <a:latin typeface="Verdana"/>
                <a:cs typeface="Verdana"/>
              </a:rPr>
              <a:t>Rio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97">
                <a:solidFill>
                  <a:srgbClr val="383838"/>
                </a:solidFill>
                <a:latin typeface="Verdana"/>
                <a:cs typeface="Verdana"/>
              </a:rPr>
              <a:t>Grande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27">
                <a:solidFill>
                  <a:srgbClr val="383838"/>
                </a:solidFill>
                <a:latin typeface="Verdana"/>
                <a:cs typeface="Verdana"/>
              </a:rPr>
              <a:t>do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59">
                <a:solidFill>
                  <a:srgbClr val="383838"/>
                </a:solidFill>
                <a:latin typeface="Verdana"/>
                <a:cs typeface="Verdana"/>
              </a:rPr>
              <a:t>Norte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2</a:t>
            </a:r>
            <a:r>
              <a:rPr sz="1841" b="1" spc="-229">
                <a:solidFill>
                  <a:srgbClr val="D780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Hospitais  </a:t>
            </a:r>
            <a:r>
              <a:rPr sz="1841" b="1" spc="-38">
                <a:solidFill>
                  <a:srgbClr val="383838"/>
                </a:solidFill>
                <a:latin typeface="Trebuchet MS"/>
                <a:cs typeface="Trebuchet MS"/>
              </a:rPr>
              <a:t>SE: </a:t>
            </a:r>
            <a:r>
              <a:rPr sz="1841" spc="-184">
                <a:solidFill>
                  <a:srgbClr val="383838"/>
                </a:solidFill>
                <a:latin typeface="Verdana"/>
                <a:cs typeface="Verdana"/>
              </a:rPr>
              <a:t>Sergipe</a:t>
            </a:r>
            <a:r>
              <a:rPr sz="1841" spc="-546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78030"/>
                </a:solidFill>
                <a:latin typeface="Trebuchet MS"/>
                <a:cs typeface="Trebuchet MS"/>
              </a:rPr>
              <a:t>1 </a:t>
            </a:r>
            <a:r>
              <a:rPr sz="1841" b="1" spc="-32">
                <a:solidFill>
                  <a:srgbClr val="D78030"/>
                </a:solidFill>
                <a:latin typeface="Trebuchet MS"/>
                <a:cs typeface="Trebuchet MS"/>
              </a:rPr>
              <a:t>Hospital</a:t>
            </a:r>
            <a:endParaRPr sz="1841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68252" y="2385062"/>
            <a:ext cx="8117490" cy="6124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85"/>
          </a:p>
        </p:txBody>
      </p:sp>
      <p:sp>
        <p:nvSpPr>
          <p:cNvPr id="4" name="object 4"/>
          <p:cNvSpPr txBox="1"/>
          <p:nvPr/>
        </p:nvSpPr>
        <p:spPr>
          <a:xfrm>
            <a:off x="11839952" y="4859472"/>
            <a:ext cx="145114" cy="143239"/>
          </a:xfrm>
          <a:prstGeom prst="rect">
            <a:avLst/>
          </a:prstGeom>
        </p:spPr>
        <p:txBody>
          <a:bodyPr vert="horz" wrap="square" lIns="0" tIns="16124" rIns="0" bIns="0" rtlCol="0">
            <a:spAutoFit/>
          </a:bodyPr>
          <a:lstStyle/>
          <a:p>
            <a:pPr marL="16124">
              <a:spcBef>
                <a:spcPts val="127"/>
              </a:spcBef>
            </a:pPr>
            <a:r>
              <a:rPr sz="825" b="1" spc="-57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66172" y="4994657"/>
            <a:ext cx="146727" cy="143239"/>
          </a:xfrm>
          <a:prstGeom prst="rect">
            <a:avLst/>
          </a:prstGeom>
        </p:spPr>
        <p:txBody>
          <a:bodyPr vert="horz" wrap="square" lIns="0" tIns="16124" rIns="0" bIns="0" rtlCol="0">
            <a:spAutoFit/>
          </a:bodyPr>
          <a:lstStyle/>
          <a:p>
            <a:pPr marL="16124">
              <a:spcBef>
                <a:spcPts val="127"/>
              </a:spcBef>
            </a:pPr>
            <a:r>
              <a:rPr sz="825" b="1" spc="-6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30116" y="6084494"/>
            <a:ext cx="219284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13">
                <a:solidFill>
                  <a:srgbClr val="FFFFFF"/>
                </a:solidFill>
                <a:latin typeface="Trebuchet MS"/>
                <a:cs typeface="Trebuchet MS"/>
              </a:rPr>
              <a:t>MG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42549" y="6790751"/>
            <a:ext cx="148338" cy="143239"/>
          </a:xfrm>
          <a:prstGeom prst="rect">
            <a:avLst/>
          </a:prstGeom>
        </p:spPr>
        <p:txBody>
          <a:bodyPr vert="horz" wrap="square" lIns="0" tIns="16124" rIns="0" bIns="0" rtlCol="0">
            <a:spAutoFit/>
          </a:bodyPr>
          <a:lstStyle/>
          <a:p>
            <a:pPr marL="16124">
              <a:spcBef>
                <a:spcPts val="127"/>
              </a:spcBef>
            </a:pPr>
            <a:r>
              <a:rPr sz="825" b="1" spc="-25">
                <a:solidFill>
                  <a:srgbClr val="FFFFFF"/>
                </a:solidFill>
                <a:latin typeface="Trebuchet MS"/>
                <a:cs typeface="Trebuchet MS"/>
              </a:rPr>
              <a:t>RJ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12091" y="6663871"/>
            <a:ext cx="186230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38">
                <a:solidFill>
                  <a:srgbClr val="FFFFFF"/>
                </a:solidFill>
                <a:latin typeface="Trebuchet MS"/>
                <a:cs typeface="Trebuchet MS"/>
              </a:rPr>
              <a:t>SP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9326" y="7011445"/>
            <a:ext cx="193486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19">
                <a:solidFill>
                  <a:srgbClr val="FFFFFF"/>
                </a:solidFill>
                <a:latin typeface="Trebuchet MS"/>
                <a:cs typeface="Trebuchet MS"/>
              </a:rPr>
              <a:t>PR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22512" y="7455679"/>
            <a:ext cx="183812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19">
                <a:solidFill>
                  <a:srgbClr val="FFFFFF"/>
                </a:solidFill>
                <a:latin typeface="Trebuchet MS"/>
                <a:cs typeface="Trebuchet MS"/>
              </a:rPr>
              <a:t>SC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416" y="7764725"/>
            <a:ext cx="188649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38">
                <a:solidFill>
                  <a:srgbClr val="FFFFFF"/>
                </a:solidFill>
                <a:latin typeface="Trebuchet MS"/>
                <a:cs typeface="Trebuchet MS"/>
              </a:rPr>
              <a:t>RS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04558" y="6296966"/>
            <a:ext cx="207997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51">
                <a:solidFill>
                  <a:srgbClr val="FFFFFF"/>
                </a:solidFill>
                <a:latin typeface="Trebuchet MS"/>
                <a:cs typeface="Trebuchet MS"/>
              </a:rPr>
              <a:t>MS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46697" y="5196111"/>
            <a:ext cx="207997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6">
                <a:solidFill>
                  <a:srgbClr val="FFFFFF"/>
                </a:solidFill>
                <a:latin typeface="Trebuchet MS"/>
                <a:cs typeface="Trebuchet MS"/>
              </a:rPr>
              <a:t>MT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90931" y="3940735"/>
            <a:ext cx="188649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13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52792" y="3805545"/>
            <a:ext cx="210416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6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641" y="5794733"/>
            <a:ext cx="208804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13">
                <a:solidFill>
                  <a:srgbClr val="FFFFFF"/>
                </a:solidFill>
                <a:latin typeface="Trebuchet MS"/>
                <a:cs typeface="Trebuchet MS"/>
              </a:rPr>
              <a:t>GO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85905" y="5651280"/>
            <a:ext cx="152369" cy="143239"/>
          </a:xfrm>
          <a:prstGeom prst="rect">
            <a:avLst/>
          </a:prstGeom>
        </p:spPr>
        <p:txBody>
          <a:bodyPr vert="horz" wrap="square" lIns="0" tIns="16124" rIns="0" bIns="0" rtlCol="0">
            <a:spAutoFit/>
          </a:bodyPr>
          <a:lstStyle/>
          <a:p>
            <a:pPr marL="16124">
              <a:spcBef>
                <a:spcPts val="127"/>
              </a:spcBef>
            </a:pPr>
            <a:r>
              <a:rPr sz="825" b="1" spc="-44">
                <a:solidFill>
                  <a:srgbClr val="FFFFFF"/>
                </a:solidFill>
                <a:latin typeface="Trebuchet MS"/>
                <a:cs typeface="Trebuchet MS"/>
              </a:rPr>
              <a:t>DF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12929" y="5157487"/>
            <a:ext cx="189455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13">
                <a:solidFill>
                  <a:srgbClr val="FFFFFF"/>
                </a:solidFill>
                <a:latin typeface="Trebuchet MS"/>
                <a:cs typeface="Trebuchet MS"/>
              </a:rPr>
              <a:t>BA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54932" y="4500868"/>
            <a:ext cx="151564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25">
                <a:solidFill>
                  <a:srgbClr val="FFFFFF"/>
                </a:solidFill>
                <a:latin typeface="Trebuchet MS"/>
                <a:cs typeface="Trebuchet MS"/>
              </a:rPr>
              <a:t>PI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26555" y="4018103"/>
            <a:ext cx="210416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6">
                <a:solidFill>
                  <a:srgbClr val="FFFFFF"/>
                </a:solidFill>
                <a:latin typeface="Trebuchet MS"/>
                <a:cs typeface="Trebuchet MS"/>
              </a:rPr>
              <a:t>MA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6361" y="4095297"/>
            <a:ext cx="183005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-13">
                <a:solidFill>
                  <a:srgbClr val="FFFFFF"/>
                </a:solidFill>
                <a:latin typeface="Trebuchet MS"/>
                <a:cs typeface="Trebuchet MS"/>
              </a:rPr>
              <a:t>CE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39928" y="4141667"/>
            <a:ext cx="270074" cy="454901"/>
          </a:xfrm>
          <a:prstGeom prst="rect">
            <a:avLst/>
          </a:prstGeom>
        </p:spPr>
        <p:txBody>
          <a:bodyPr vert="horz" wrap="square" lIns="0" tIns="14511" rIns="0" bIns="0" rtlCol="0">
            <a:spAutoFit/>
          </a:bodyPr>
          <a:lstStyle/>
          <a:p>
            <a:pPr marL="92713" marR="6450" indent="-77395">
              <a:lnSpc>
                <a:spcPct val="149700"/>
              </a:lnSpc>
              <a:spcBef>
                <a:spcPts val="114"/>
              </a:spcBef>
            </a:pPr>
            <a:r>
              <a:rPr sz="1016" b="1" spc="13">
                <a:solidFill>
                  <a:srgbClr val="FFFFFF"/>
                </a:solidFill>
                <a:latin typeface="Trebuchet MS"/>
                <a:cs typeface="Trebuchet MS"/>
              </a:rPr>
              <a:t>RN  </a:t>
            </a:r>
            <a:r>
              <a:rPr sz="1016" b="1" spc="25">
                <a:solidFill>
                  <a:srgbClr val="FFFFFF"/>
                </a:solidFill>
                <a:latin typeface="Trebuchet MS"/>
                <a:cs typeface="Trebuchet MS"/>
              </a:rPr>
              <a:t>PB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88744" y="4597394"/>
            <a:ext cx="184618" cy="178304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spcBef>
                <a:spcPts val="171"/>
              </a:spcBef>
            </a:pPr>
            <a:r>
              <a:rPr sz="1016" b="1" spc="6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endParaRPr sz="1016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270087" y="7365991"/>
            <a:ext cx="3046597" cy="1619020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lnSpc>
                <a:spcPts val="2723"/>
              </a:lnSpc>
              <a:spcBef>
                <a:spcPts val="171"/>
              </a:spcBef>
            </a:pPr>
            <a:r>
              <a:rPr sz="2476" b="1" spc="-13">
                <a:solidFill>
                  <a:srgbClr val="383838"/>
                </a:solidFill>
                <a:latin typeface="Trebuchet MS"/>
                <a:cs typeface="Trebuchet MS"/>
              </a:rPr>
              <a:t>SUDESTE</a:t>
            </a:r>
            <a:endParaRPr sz="2476">
              <a:latin typeface="Trebuchet MS"/>
              <a:cs typeface="Trebuchet MS"/>
            </a:endParaRPr>
          </a:p>
          <a:p>
            <a:pPr marL="16124">
              <a:lnSpc>
                <a:spcPts val="2723"/>
              </a:lnSpc>
            </a:pPr>
            <a:r>
              <a:rPr sz="2476" b="1" spc="-133">
                <a:solidFill>
                  <a:srgbClr val="D46430"/>
                </a:solidFill>
                <a:latin typeface="Trebuchet MS"/>
                <a:cs typeface="Trebuchet MS"/>
              </a:rPr>
              <a:t>42</a:t>
            </a:r>
            <a:r>
              <a:rPr sz="2476" b="1" spc="-298">
                <a:solidFill>
                  <a:srgbClr val="D46430"/>
                </a:solidFill>
                <a:latin typeface="Trebuchet MS"/>
                <a:cs typeface="Trebuchet MS"/>
              </a:rPr>
              <a:t> </a:t>
            </a:r>
            <a:r>
              <a:rPr sz="2476" b="1" spc="-6">
                <a:solidFill>
                  <a:srgbClr val="D46430"/>
                </a:solidFill>
                <a:latin typeface="Trebuchet MS"/>
                <a:cs typeface="Trebuchet MS"/>
              </a:rPr>
              <a:t>HOSPITAIS</a:t>
            </a:r>
            <a:endParaRPr sz="2476">
              <a:latin typeface="Trebuchet MS"/>
              <a:cs typeface="Trebuchet MS"/>
            </a:endParaRPr>
          </a:p>
          <a:p>
            <a:pPr marL="16124">
              <a:spcBef>
                <a:spcPts val="133"/>
              </a:spcBef>
            </a:pPr>
            <a:r>
              <a:rPr sz="1841" b="1" spc="-63">
                <a:solidFill>
                  <a:srgbClr val="383838"/>
                </a:solidFill>
                <a:latin typeface="Trebuchet MS"/>
                <a:cs typeface="Trebuchet MS"/>
              </a:rPr>
              <a:t>MG:</a:t>
            </a:r>
            <a:r>
              <a:rPr sz="1841" b="1" spc="-229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71">
                <a:solidFill>
                  <a:srgbClr val="383838"/>
                </a:solidFill>
                <a:latin typeface="Verdana"/>
                <a:cs typeface="Verdana"/>
              </a:rPr>
              <a:t>Minas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90">
                <a:solidFill>
                  <a:srgbClr val="383838"/>
                </a:solidFill>
                <a:latin typeface="Verdana"/>
                <a:cs typeface="Verdana"/>
              </a:rPr>
              <a:t>Gerais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1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46430"/>
                </a:solidFill>
                <a:latin typeface="Trebuchet MS"/>
                <a:cs typeface="Trebuchet MS"/>
              </a:rPr>
              <a:t>9</a:t>
            </a:r>
            <a:r>
              <a:rPr sz="1841" b="1" spc="-229">
                <a:solidFill>
                  <a:srgbClr val="D464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46430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  <a:p>
            <a:pPr marL="16124" marR="6450">
              <a:lnSpc>
                <a:spcPct val="112000"/>
              </a:lnSpc>
            </a:pPr>
            <a:r>
              <a:rPr sz="1841" b="1" spc="-63">
                <a:solidFill>
                  <a:srgbClr val="383838"/>
                </a:solidFill>
                <a:latin typeface="Trebuchet MS"/>
                <a:cs typeface="Trebuchet MS"/>
              </a:rPr>
              <a:t>RJ:</a:t>
            </a:r>
            <a:r>
              <a:rPr sz="1841" b="1" spc="-235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45">
                <a:solidFill>
                  <a:srgbClr val="383838"/>
                </a:solidFill>
                <a:latin typeface="Verdana"/>
                <a:cs typeface="Verdana"/>
              </a:rPr>
              <a:t>Rio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65">
                <a:solidFill>
                  <a:srgbClr val="383838"/>
                </a:solidFill>
                <a:latin typeface="Verdana"/>
                <a:cs typeface="Verdana"/>
              </a:rPr>
              <a:t>de</a:t>
            </a:r>
            <a:r>
              <a:rPr sz="1841" spc="-322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27">
                <a:solidFill>
                  <a:srgbClr val="383838"/>
                </a:solidFill>
                <a:latin typeface="Verdana"/>
                <a:cs typeface="Verdana"/>
              </a:rPr>
              <a:t>Janeiro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22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46430"/>
                </a:solidFill>
                <a:latin typeface="Trebuchet MS"/>
                <a:cs typeface="Trebuchet MS"/>
              </a:rPr>
              <a:t>4</a:t>
            </a:r>
            <a:r>
              <a:rPr sz="1841" b="1" spc="-229">
                <a:solidFill>
                  <a:srgbClr val="D464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46430"/>
                </a:solidFill>
                <a:latin typeface="Trebuchet MS"/>
                <a:cs typeface="Trebuchet MS"/>
              </a:rPr>
              <a:t>Hospitais  </a:t>
            </a:r>
            <a:r>
              <a:rPr sz="1841" b="1" spc="-19">
                <a:solidFill>
                  <a:srgbClr val="383838"/>
                </a:solidFill>
                <a:latin typeface="Trebuchet MS"/>
                <a:cs typeface="Trebuchet MS"/>
              </a:rPr>
              <a:t>SP:</a:t>
            </a:r>
            <a:r>
              <a:rPr sz="1841" b="1" spc="-229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203">
                <a:solidFill>
                  <a:srgbClr val="383838"/>
                </a:solidFill>
                <a:latin typeface="Verdana"/>
                <a:cs typeface="Verdana"/>
              </a:rPr>
              <a:t>São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27">
                <a:solidFill>
                  <a:srgbClr val="383838"/>
                </a:solidFill>
                <a:latin typeface="Verdana"/>
                <a:cs typeface="Verdana"/>
              </a:rPr>
              <a:t>Paulo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1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14">
                <a:solidFill>
                  <a:srgbClr val="D46430"/>
                </a:solidFill>
                <a:latin typeface="Trebuchet MS"/>
                <a:cs typeface="Trebuchet MS"/>
              </a:rPr>
              <a:t>29</a:t>
            </a:r>
            <a:r>
              <a:rPr sz="1841" b="1" spc="-229">
                <a:solidFill>
                  <a:srgbClr val="D464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46430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80603" y="7401529"/>
            <a:ext cx="3299741" cy="1619020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lnSpc>
                <a:spcPts val="2723"/>
              </a:lnSpc>
              <a:spcBef>
                <a:spcPts val="171"/>
              </a:spcBef>
            </a:pPr>
            <a:r>
              <a:rPr sz="2476" b="1" spc="-6">
                <a:solidFill>
                  <a:srgbClr val="383838"/>
                </a:solidFill>
                <a:latin typeface="Trebuchet MS"/>
                <a:cs typeface="Trebuchet MS"/>
              </a:rPr>
              <a:t>SUL</a:t>
            </a:r>
            <a:endParaRPr sz="2476">
              <a:latin typeface="Trebuchet MS"/>
              <a:cs typeface="Trebuchet MS"/>
            </a:endParaRPr>
          </a:p>
          <a:p>
            <a:pPr marL="16124">
              <a:lnSpc>
                <a:spcPts val="2723"/>
              </a:lnSpc>
            </a:pPr>
            <a:r>
              <a:rPr sz="2476" b="1" spc="-121">
                <a:solidFill>
                  <a:srgbClr val="DF9730"/>
                </a:solidFill>
                <a:latin typeface="Trebuchet MS"/>
                <a:cs typeface="Trebuchet MS"/>
              </a:rPr>
              <a:t>9</a:t>
            </a:r>
            <a:r>
              <a:rPr sz="2476" b="1" spc="-298">
                <a:solidFill>
                  <a:srgbClr val="DF9730"/>
                </a:solidFill>
                <a:latin typeface="Trebuchet MS"/>
                <a:cs typeface="Trebuchet MS"/>
              </a:rPr>
              <a:t> </a:t>
            </a:r>
            <a:r>
              <a:rPr sz="2476" b="1" spc="-6">
                <a:solidFill>
                  <a:srgbClr val="DF9730"/>
                </a:solidFill>
                <a:latin typeface="Trebuchet MS"/>
                <a:cs typeface="Trebuchet MS"/>
              </a:rPr>
              <a:t>HOSPITAIS</a:t>
            </a:r>
            <a:endParaRPr sz="2476">
              <a:latin typeface="Trebuchet MS"/>
              <a:cs typeface="Trebuchet MS"/>
            </a:endParaRPr>
          </a:p>
          <a:p>
            <a:pPr marL="16124">
              <a:spcBef>
                <a:spcPts val="133"/>
              </a:spcBef>
            </a:pPr>
            <a:r>
              <a:rPr sz="1841" b="1" spc="-44">
                <a:solidFill>
                  <a:srgbClr val="383838"/>
                </a:solidFill>
                <a:latin typeface="Trebuchet MS"/>
                <a:cs typeface="Trebuchet MS"/>
              </a:rPr>
              <a:t>PR: </a:t>
            </a:r>
            <a:r>
              <a:rPr sz="1841" spc="-165">
                <a:solidFill>
                  <a:srgbClr val="383838"/>
                </a:solidFill>
                <a:latin typeface="Verdana"/>
                <a:cs typeface="Verdana"/>
              </a:rPr>
              <a:t>Paraná</a:t>
            </a:r>
            <a:r>
              <a:rPr sz="1841" spc="-540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F9730"/>
                </a:solidFill>
                <a:latin typeface="Trebuchet MS"/>
                <a:cs typeface="Trebuchet MS"/>
              </a:rPr>
              <a:t>6 </a:t>
            </a:r>
            <a:r>
              <a:rPr sz="1841" b="1" spc="-32">
                <a:solidFill>
                  <a:srgbClr val="DF9730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  <a:p>
            <a:pPr marL="16124" marR="6450">
              <a:lnSpc>
                <a:spcPct val="112000"/>
              </a:lnSpc>
            </a:pPr>
            <a:r>
              <a:rPr sz="1841" b="1" spc="-25">
                <a:solidFill>
                  <a:srgbClr val="383838"/>
                </a:solidFill>
                <a:latin typeface="Trebuchet MS"/>
                <a:cs typeface="Trebuchet MS"/>
              </a:rPr>
              <a:t>RS:</a:t>
            </a:r>
            <a:r>
              <a:rPr sz="1841" b="1" spc="-229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45">
                <a:solidFill>
                  <a:srgbClr val="383838"/>
                </a:solidFill>
                <a:latin typeface="Verdana"/>
                <a:cs typeface="Verdana"/>
              </a:rPr>
              <a:t>Rio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97">
                <a:solidFill>
                  <a:srgbClr val="383838"/>
                </a:solidFill>
                <a:latin typeface="Verdana"/>
                <a:cs typeface="Verdana"/>
              </a:rPr>
              <a:t>Grande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27">
                <a:solidFill>
                  <a:srgbClr val="383838"/>
                </a:solidFill>
                <a:latin typeface="Verdana"/>
                <a:cs typeface="Verdana"/>
              </a:rPr>
              <a:t>do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71">
                <a:solidFill>
                  <a:srgbClr val="383838"/>
                </a:solidFill>
                <a:latin typeface="Verdana"/>
                <a:cs typeface="Verdana"/>
              </a:rPr>
              <a:t>Sul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F9730"/>
                </a:solidFill>
                <a:latin typeface="Trebuchet MS"/>
                <a:cs typeface="Trebuchet MS"/>
              </a:rPr>
              <a:t>1</a:t>
            </a:r>
            <a:r>
              <a:rPr sz="1841" b="1" spc="-229">
                <a:solidFill>
                  <a:srgbClr val="DF97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F9730"/>
                </a:solidFill>
                <a:latin typeface="Trebuchet MS"/>
                <a:cs typeface="Trebuchet MS"/>
              </a:rPr>
              <a:t>Hospital  </a:t>
            </a:r>
            <a:r>
              <a:rPr sz="1841" b="1" spc="-44">
                <a:solidFill>
                  <a:srgbClr val="383838"/>
                </a:solidFill>
                <a:latin typeface="Trebuchet MS"/>
                <a:cs typeface="Trebuchet MS"/>
              </a:rPr>
              <a:t>SC:</a:t>
            </a:r>
            <a:r>
              <a:rPr sz="1841" b="1" spc="-229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90">
                <a:solidFill>
                  <a:srgbClr val="383838"/>
                </a:solidFill>
                <a:latin typeface="Verdana"/>
                <a:cs typeface="Verdana"/>
              </a:rPr>
              <a:t>Santa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71">
                <a:solidFill>
                  <a:srgbClr val="383838"/>
                </a:solidFill>
                <a:latin typeface="Verdana"/>
                <a:cs typeface="Verdana"/>
              </a:rPr>
              <a:t>Catarina</a:t>
            </a:r>
            <a:r>
              <a:rPr sz="1841" spc="-311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F9730"/>
                </a:solidFill>
                <a:latin typeface="Trebuchet MS"/>
                <a:cs typeface="Trebuchet MS"/>
              </a:rPr>
              <a:t>2</a:t>
            </a:r>
            <a:r>
              <a:rPr sz="1841" b="1" spc="-222">
                <a:solidFill>
                  <a:srgbClr val="DF9730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F9730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50726" y="3018831"/>
            <a:ext cx="2720089" cy="1332338"/>
          </a:xfrm>
          <a:prstGeom prst="rect">
            <a:avLst/>
          </a:prstGeom>
        </p:spPr>
        <p:txBody>
          <a:bodyPr vert="horz" wrap="square" lIns="0" tIns="21767" rIns="0" bIns="0" rtlCol="0">
            <a:spAutoFit/>
          </a:bodyPr>
          <a:lstStyle/>
          <a:p>
            <a:pPr marL="16124">
              <a:lnSpc>
                <a:spcPts val="2723"/>
              </a:lnSpc>
              <a:spcBef>
                <a:spcPts val="171"/>
              </a:spcBef>
            </a:pPr>
            <a:r>
              <a:rPr sz="2476" b="1" spc="-51">
                <a:solidFill>
                  <a:srgbClr val="383838"/>
                </a:solidFill>
                <a:latin typeface="Trebuchet MS"/>
                <a:cs typeface="Trebuchet MS"/>
              </a:rPr>
              <a:t>NORTE</a:t>
            </a:r>
            <a:endParaRPr sz="2476">
              <a:latin typeface="Trebuchet MS"/>
              <a:cs typeface="Trebuchet MS"/>
            </a:endParaRPr>
          </a:p>
          <a:p>
            <a:pPr marL="16124">
              <a:lnSpc>
                <a:spcPts val="2723"/>
              </a:lnSpc>
            </a:pPr>
            <a:r>
              <a:rPr sz="2476" b="1" spc="-121">
                <a:solidFill>
                  <a:srgbClr val="005396"/>
                </a:solidFill>
                <a:latin typeface="Trebuchet MS"/>
                <a:cs typeface="Trebuchet MS"/>
              </a:rPr>
              <a:t>7</a:t>
            </a:r>
            <a:r>
              <a:rPr sz="2476" b="1" spc="-298">
                <a:solidFill>
                  <a:srgbClr val="005396"/>
                </a:solidFill>
                <a:latin typeface="Trebuchet MS"/>
                <a:cs typeface="Trebuchet MS"/>
              </a:rPr>
              <a:t> </a:t>
            </a:r>
            <a:r>
              <a:rPr sz="2476" b="1" spc="-6">
                <a:solidFill>
                  <a:srgbClr val="005396"/>
                </a:solidFill>
                <a:latin typeface="Trebuchet MS"/>
                <a:cs typeface="Trebuchet MS"/>
              </a:rPr>
              <a:t>HOSPITAIS</a:t>
            </a:r>
            <a:endParaRPr sz="2476">
              <a:latin typeface="Trebuchet MS"/>
              <a:cs typeface="Trebuchet MS"/>
            </a:endParaRPr>
          </a:p>
          <a:p>
            <a:pPr marL="16124">
              <a:spcBef>
                <a:spcPts val="133"/>
              </a:spcBef>
            </a:pPr>
            <a:r>
              <a:rPr sz="1841" b="1" spc="-76">
                <a:solidFill>
                  <a:srgbClr val="383838"/>
                </a:solidFill>
                <a:latin typeface="Trebuchet MS"/>
                <a:cs typeface="Trebuchet MS"/>
              </a:rPr>
              <a:t>AM:</a:t>
            </a:r>
            <a:r>
              <a:rPr sz="1841" b="1" spc="-451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203">
                <a:solidFill>
                  <a:srgbClr val="383838"/>
                </a:solidFill>
                <a:latin typeface="Verdana"/>
                <a:cs typeface="Verdana"/>
              </a:rPr>
              <a:t>Amazonas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005396"/>
                </a:solidFill>
                <a:latin typeface="Trebuchet MS"/>
                <a:cs typeface="Trebuchet MS"/>
              </a:rPr>
              <a:t>5 </a:t>
            </a:r>
            <a:r>
              <a:rPr sz="1841" b="1" spc="-32">
                <a:solidFill>
                  <a:srgbClr val="005396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  <a:p>
            <a:pPr marL="16124">
              <a:spcBef>
                <a:spcPts val="267"/>
              </a:spcBef>
            </a:pPr>
            <a:r>
              <a:rPr sz="1841" b="1" spc="-83">
                <a:solidFill>
                  <a:srgbClr val="383838"/>
                </a:solidFill>
                <a:latin typeface="Trebuchet MS"/>
                <a:cs typeface="Trebuchet MS"/>
              </a:rPr>
              <a:t>PA: </a:t>
            </a:r>
            <a:r>
              <a:rPr sz="1841" spc="-152">
                <a:solidFill>
                  <a:srgbClr val="383838"/>
                </a:solidFill>
                <a:latin typeface="Verdana"/>
                <a:cs typeface="Verdana"/>
              </a:rPr>
              <a:t>Pará</a:t>
            </a:r>
            <a:r>
              <a:rPr sz="1841" spc="-514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005396"/>
                </a:solidFill>
                <a:latin typeface="Trebuchet MS"/>
                <a:cs typeface="Trebuchet MS"/>
              </a:rPr>
              <a:t>2 </a:t>
            </a:r>
            <a:r>
              <a:rPr sz="1841" b="1" spc="-32">
                <a:solidFill>
                  <a:srgbClr val="005396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28169" y="5290920"/>
            <a:ext cx="3061108" cy="1344539"/>
          </a:xfrm>
          <a:prstGeom prst="rect">
            <a:avLst/>
          </a:prstGeom>
        </p:spPr>
        <p:txBody>
          <a:bodyPr vert="horz" wrap="square" lIns="0" tIns="84650" rIns="0" bIns="0" rtlCol="0">
            <a:spAutoFit/>
          </a:bodyPr>
          <a:lstStyle/>
          <a:p>
            <a:pPr marL="16124" marR="870692">
              <a:lnSpc>
                <a:spcPts val="2476"/>
              </a:lnSpc>
              <a:spcBef>
                <a:spcPts val="667"/>
              </a:spcBef>
            </a:pPr>
            <a:r>
              <a:rPr sz="2476" b="1" spc="-51">
                <a:solidFill>
                  <a:srgbClr val="383838"/>
                </a:solidFill>
                <a:latin typeface="Trebuchet MS"/>
                <a:cs typeface="Trebuchet MS"/>
              </a:rPr>
              <a:t>CENTRO-OESTE  </a:t>
            </a:r>
            <a:r>
              <a:rPr sz="2476" b="1" spc="-121">
                <a:solidFill>
                  <a:srgbClr val="DF402E"/>
                </a:solidFill>
                <a:latin typeface="Trebuchet MS"/>
                <a:cs typeface="Trebuchet MS"/>
              </a:rPr>
              <a:t>5</a:t>
            </a:r>
            <a:r>
              <a:rPr sz="2476" b="1" spc="-305">
                <a:solidFill>
                  <a:srgbClr val="DF402E"/>
                </a:solidFill>
                <a:latin typeface="Trebuchet MS"/>
                <a:cs typeface="Trebuchet MS"/>
              </a:rPr>
              <a:t> </a:t>
            </a:r>
            <a:r>
              <a:rPr sz="2476" b="1" spc="-6">
                <a:solidFill>
                  <a:srgbClr val="DF402E"/>
                </a:solidFill>
                <a:latin typeface="Trebuchet MS"/>
                <a:cs typeface="Trebuchet MS"/>
              </a:rPr>
              <a:t>HOSPITAIS</a:t>
            </a:r>
            <a:endParaRPr sz="2476">
              <a:latin typeface="Trebuchet MS"/>
              <a:cs typeface="Trebuchet MS"/>
            </a:endParaRPr>
          </a:p>
          <a:p>
            <a:pPr marL="16124">
              <a:spcBef>
                <a:spcPts val="133"/>
              </a:spcBef>
            </a:pPr>
            <a:r>
              <a:rPr sz="1841" b="1" spc="-95">
                <a:solidFill>
                  <a:srgbClr val="383838"/>
                </a:solidFill>
                <a:latin typeface="Trebuchet MS"/>
                <a:cs typeface="Trebuchet MS"/>
              </a:rPr>
              <a:t>DF:</a:t>
            </a:r>
            <a:r>
              <a:rPr sz="1841" b="1" spc="-235">
                <a:solidFill>
                  <a:srgbClr val="383838"/>
                </a:solidFill>
                <a:latin typeface="Trebuchet MS"/>
                <a:cs typeface="Trebuchet MS"/>
              </a:rPr>
              <a:t> </a:t>
            </a:r>
            <a:r>
              <a:rPr sz="1841" spc="-145">
                <a:solidFill>
                  <a:srgbClr val="383838"/>
                </a:solidFill>
                <a:latin typeface="Verdana"/>
                <a:cs typeface="Verdana"/>
              </a:rPr>
              <a:t>Distrito</a:t>
            </a:r>
            <a:r>
              <a:rPr sz="1841" spc="-322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159">
                <a:solidFill>
                  <a:srgbClr val="383838"/>
                </a:solidFill>
                <a:latin typeface="Verdana"/>
                <a:cs typeface="Verdana"/>
              </a:rPr>
              <a:t>Federal</a:t>
            </a:r>
            <a:r>
              <a:rPr sz="1841" spc="-317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</a:t>
            </a:r>
            <a:r>
              <a:rPr sz="1841" spc="-322">
                <a:solidFill>
                  <a:srgbClr val="383838"/>
                </a:solidFill>
                <a:latin typeface="Verdana"/>
                <a:cs typeface="Verdana"/>
              </a:rPr>
              <a:t> </a:t>
            </a:r>
            <a:r>
              <a:rPr sz="1841" b="1" spc="-102">
                <a:solidFill>
                  <a:srgbClr val="DF402E"/>
                </a:solidFill>
                <a:latin typeface="Trebuchet MS"/>
                <a:cs typeface="Trebuchet MS"/>
              </a:rPr>
              <a:t>1</a:t>
            </a:r>
            <a:r>
              <a:rPr sz="1841" b="1" spc="-235">
                <a:solidFill>
                  <a:srgbClr val="DF402E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F402E"/>
                </a:solidFill>
                <a:latin typeface="Trebuchet MS"/>
                <a:cs typeface="Trebuchet MS"/>
              </a:rPr>
              <a:t>Hospital</a:t>
            </a:r>
            <a:endParaRPr sz="1841">
              <a:latin typeface="Trebuchet MS"/>
              <a:cs typeface="Trebuchet MS"/>
            </a:endParaRPr>
          </a:p>
          <a:p>
            <a:pPr marL="16124">
              <a:spcBef>
                <a:spcPts val="265"/>
              </a:spcBef>
            </a:pPr>
            <a:r>
              <a:rPr sz="1841" b="1" spc="-83">
                <a:solidFill>
                  <a:srgbClr val="383838"/>
                </a:solidFill>
                <a:latin typeface="Trebuchet MS"/>
                <a:cs typeface="Trebuchet MS"/>
              </a:rPr>
              <a:t>GO: </a:t>
            </a:r>
            <a:r>
              <a:rPr sz="1841" spc="-178">
                <a:solidFill>
                  <a:srgbClr val="383838"/>
                </a:solidFill>
                <a:latin typeface="Verdana"/>
                <a:cs typeface="Verdana"/>
              </a:rPr>
              <a:t>Goiás </a:t>
            </a:r>
            <a:r>
              <a:rPr sz="1841" spc="-394">
                <a:solidFill>
                  <a:srgbClr val="383838"/>
                </a:solidFill>
                <a:latin typeface="Verdana"/>
                <a:cs typeface="Verdana"/>
              </a:rPr>
              <a:t>| </a:t>
            </a:r>
            <a:r>
              <a:rPr sz="1841" b="1" spc="-102">
                <a:solidFill>
                  <a:srgbClr val="DF402E"/>
                </a:solidFill>
                <a:latin typeface="Trebuchet MS"/>
                <a:cs typeface="Trebuchet MS"/>
              </a:rPr>
              <a:t>4</a:t>
            </a:r>
            <a:r>
              <a:rPr sz="1841" b="1" spc="-432">
                <a:solidFill>
                  <a:srgbClr val="DF402E"/>
                </a:solidFill>
                <a:latin typeface="Trebuchet MS"/>
                <a:cs typeface="Trebuchet MS"/>
              </a:rPr>
              <a:t> </a:t>
            </a:r>
            <a:r>
              <a:rPr sz="1841" b="1" spc="-32">
                <a:solidFill>
                  <a:srgbClr val="DF402E"/>
                </a:solidFill>
                <a:latin typeface="Trebuchet MS"/>
                <a:cs typeface="Trebuchet MS"/>
              </a:rPr>
              <a:t>Hospitais</a:t>
            </a:r>
            <a:endParaRPr sz="1841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118642" y="831014"/>
            <a:ext cx="14049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0054B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Rede Própria com Abrangência Nacional</a:t>
            </a:r>
          </a:p>
        </p:txBody>
      </p:sp>
      <p:grpSp>
        <p:nvGrpSpPr>
          <p:cNvPr id="29" name="object 29"/>
          <p:cNvGrpSpPr/>
          <p:nvPr/>
        </p:nvGrpSpPr>
        <p:grpSpPr>
          <a:xfrm>
            <a:off x="15035750" y="324218"/>
            <a:ext cx="1489035" cy="341019"/>
            <a:chOff x="11841562" y="255371"/>
            <a:chExt cx="1172845" cy="268605"/>
          </a:xfrm>
        </p:grpSpPr>
        <p:sp>
          <p:nvSpPr>
            <p:cNvPr id="30" name="object 30"/>
            <p:cNvSpPr/>
            <p:nvPr/>
          </p:nvSpPr>
          <p:spPr>
            <a:xfrm>
              <a:off x="12150559" y="285825"/>
              <a:ext cx="864235" cy="238125"/>
            </a:xfrm>
            <a:custGeom>
              <a:avLst/>
              <a:gdLst/>
              <a:ahLst/>
              <a:cxnLst/>
              <a:rect l="l" t="t" r="r" b="b"/>
              <a:pathLst>
                <a:path w="864234" h="238125">
                  <a:moveTo>
                    <a:pt x="654138" y="54241"/>
                  </a:moveTo>
                  <a:lnTo>
                    <a:pt x="615348" y="72986"/>
                  </a:lnTo>
                  <a:lnTo>
                    <a:pt x="598893" y="120954"/>
                  </a:lnTo>
                  <a:lnTo>
                    <a:pt x="596849" y="137502"/>
                  </a:lnTo>
                  <a:lnTo>
                    <a:pt x="596849" y="145910"/>
                  </a:lnTo>
                  <a:lnTo>
                    <a:pt x="599273" y="165891"/>
                  </a:lnTo>
                  <a:lnTo>
                    <a:pt x="606686" y="181048"/>
                  </a:lnTo>
                  <a:lnTo>
                    <a:pt x="619303" y="190665"/>
                  </a:lnTo>
                  <a:lnTo>
                    <a:pt x="637336" y="194030"/>
                  </a:lnTo>
                  <a:lnTo>
                    <a:pt x="647401" y="192853"/>
                  </a:lnTo>
                  <a:lnTo>
                    <a:pt x="656917" y="189576"/>
                  </a:lnTo>
                  <a:lnTo>
                    <a:pt x="665236" y="184579"/>
                  </a:lnTo>
                  <a:lnTo>
                    <a:pt x="671715" y="178244"/>
                  </a:lnTo>
                  <a:lnTo>
                    <a:pt x="708617" y="178244"/>
                  </a:lnTo>
                  <a:lnTo>
                    <a:pt x="710570" y="165265"/>
                  </a:lnTo>
                  <a:lnTo>
                    <a:pt x="653122" y="165265"/>
                  </a:lnTo>
                  <a:lnTo>
                    <a:pt x="644755" y="163887"/>
                  </a:lnTo>
                  <a:lnTo>
                    <a:pt x="639251" y="159786"/>
                  </a:lnTo>
                  <a:lnTo>
                    <a:pt x="636227" y="153011"/>
                  </a:lnTo>
                  <a:lnTo>
                    <a:pt x="635304" y="143611"/>
                  </a:lnTo>
                  <a:lnTo>
                    <a:pt x="635385" y="137502"/>
                  </a:lnTo>
                  <a:lnTo>
                    <a:pt x="647938" y="91030"/>
                  </a:lnTo>
                  <a:lnTo>
                    <a:pt x="665352" y="83261"/>
                  </a:lnTo>
                  <a:lnTo>
                    <a:pt x="722905" y="83261"/>
                  </a:lnTo>
                  <a:lnTo>
                    <a:pt x="724781" y="70789"/>
                  </a:lnTo>
                  <a:lnTo>
                    <a:pt x="686739" y="70789"/>
                  </a:lnTo>
                  <a:lnTo>
                    <a:pt x="681540" y="64228"/>
                  </a:lnTo>
                  <a:lnTo>
                    <a:pt x="674168" y="58981"/>
                  </a:lnTo>
                  <a:lnTo>
                    <a:pt x="664931" y="55502"/>
                  </a:lnTo>
                  <a:lnTo>
                    <a:pt x="654138" y="54241"/>
                  </a:lnTo>
                  <a:close/>
                </a:path>
                <a:path w="864234" h="238125">
                  <a:moveTo>
                    <a:pt x="430072" y="56527"/>
                  </a:moveTo>
                  <a:lnTo>
                    <a:pt x="421919" y="56527"/>
                  </a:lnTo>
                  <a:lnTo>
                    <a:pt x="414286" y="57543"/>
                  </a:lnTo>
                  <a:lnTo>
                    <a:pt x="409447" y="58318"/>
                  </a:lnTo>
                  <a:lnTo>
                    <a:pt x="431342" y="189699"/>
                  </a:lnTo>
                  <a:lnTo>
                    <a:pt x="437197" y="190982"/>
                  </a:lnTo>
                  <a:lnTo>
                    <a:pt x="445858" y="191998"/>
                  </a:lnTo>
                  <a:lnTo>
                    <a:pt x="466229" y="191998"/>
                  </a:lnTo>
                  <a:lnTo>
                    <a:pt x="475653" y="190982"/>
                  </a:lnTo>
                  <a:lnTo>
                    <a:pt x="480491" y="189699"/>
                  </a:lnTo>
                  <a:lnTo>
                    <a:pt x="495811" y="156349"/>
                  </a:lnTo>
                  <a:lnTo>
                    <a:pt x="460628" y="156349"/>
                  </a:lnTo>
                  <a:lnTo>
                    <a:pt x="459805" y="141428"/>
                  </a:lnTo>
                  <a:lnTo>
                    <a:pt x="453758" y="92938"/>
                  </a:lnTo>
                  <a:lnTo>
                    <a:pt x="438239" y="57635"/>
                  </a:lnTo>
                  <a:lnTo>
                    <a:pt x="430072" y="56527"/>
                  </a:lnTo>
                  <a:close/>
                </a:path>
                <a:path w="864234" h="238125">
                  <a:moveTo>
                    <a:pt x="581837" y="56527"/>
                  </a:moveTo>
                  <a:lnTo>
                    <a:pt x="560184" y="56527"/>
                  </a:lnTo>
                  <a:lnTo>
                    <a:pt x="553821" y="58064"/>
                  </a:lnTo>
                  <a:lnTo>
                    <a:pt x="552043" y="58318"/>
                  </a:lnTo>
                  <a:lnTo>
                    <a:pt x="532180" y="189953"/>
                  </a:lnTo>
                  <a:lnTo>
                    <a:pt x="533958" y="190461"/>
                  </a:lnTo>
                  <a:lnTo>
                    <a:pt x="540067" y="191744"/>
                  </a:lnTo>
                  <a:lnTo>
                    <a:pt x="561466" y="191744"/>
                  </a:lnTo>
                  <a:lnTo>
                    <a:pt x="568591" y="190207"/>
                  </a:lnTo>
                  <a:lnTo>
                    <a:pt x="570623" y="189953"/>
                  </a:lnTo>
                  <a:lnTo>
                    <a:pt x="590486" y="58318"/>
                  </a:lnTo>
                  <a:lnTo>
                    <a:pt x="588200" y="57797"/>
                  </a:lnTo>
                  <a:lnTo>
                    <a:pt x="581837" y="56527"/>
                  </a:lnTo>
                  <a:close/>
                </a:path>
                <a:path w="864234" h="238125">
                  <a:moveTo>
                    <a:pt x="708617" y="178244"/>
                  </a:moveTo>
                  <a:lnTo>
                    <a:pt x="671715" y="178244"/>
                  </a:lnTo>
                  <a:lnTo>
                    <a:pt x="673760" y="186651"/>
                  </a:lnTo>
                  <a:lnTo>
                    <a:pt x="681393" y="191744"/>
                  </a:lnTo>
                  <a:lnTo>
                    <a:pt x="695909" y="191744"/>
                  </a:lnTo>
                  <a:lnTo>
                    <a:pt x="702017" y="191236"/>
                  </a:lnTo>
                  <a:lnTo>
                    <a:pt x="706856" y="189953"/>
                  </a:lnTo>
                  <a:lnTo>
                    <a:pt x="708617" y="178244"/>
                  </a:lnTo>
                  <a:close/>
                </a:path>
                <a:path w="864234" h="238125">
                  <a:moveTo>
                    <a:pt x="722905" y="83261"/>
                  </a:moveTo>
                  <a:lnTo>
                    <a:pt x="665352" y="83261"/>
                  </a:lnTo>
                  <a:lnTo>
                    <a:pt x="673263" y="85120"/>
                  </a:lnTo>
                  <a:lnTo>
                    <a:pt x="678621" y="90109"/>
                  </a:lnTo>
                  <a:lnTo>
                    <a:pt x="681354" y="97341"/>
                  </a:lnTo>
                  <a:lnTo>
                    <a:pt x="681393" y="105930"/>
                  </a:lnTo>
                  <a:lnTo>
                    <a:pt x="676046" y="142595"/>
                  </a:lnTo>
                  <a:lnTo>
                    <a:pt x="673220" y="151833"/>
                  </a:lnTo>
                  <a:lnTo>
                    <a:pt x="668123" y="158992"/>
                  </a:lnTo>
                  <a:lnTo>
                    <a:pt x="661257" y="163621"/>
                  </a:lnTo>
                  <a:lnTo>
                    <a:pt x="653122" y="165265"/>
                  </a:lnTo>
                  <a:lnTo>
                    <a:pt x="710570" y="165265"/>
                  </a:lnTo>
                  <a:lnTo>
                    <a:pt x="722905" y="83261"/>
                  </a:lnTo>
                  <a:close/>
                </a:path>
                <a:path w="864234" h="238125">
                  <a:moveTo>
                    <a:pt x="532180" y="56527"/>
                  </a:moveTo>
                  <a:lnTo>
                    <a:pt x="511809" y="56527"/>
                  </a:lnTo>
                  <a:lnTo>
                    <a:pt x="503656" y="58064"/>
                  </a:lnTo>
                  <a:lnTo>
                    <a:pt x="501624" y="58559"/>
                  </a:lnTo>
                  <a:lnTo>
                    <a:pt x="482269" y="102362"/>
                  </a:lnTo>
                  <a:lnTo>
                    <a:pt x="476529" y="114774"/>
                  </a:lnTo>
                  <a:lnTo>
                    <a:pt x="471127" y="126398"/>
                  </a:lnTo>
                  <a:lnTo>
                    <a:pt x="466012" y="139500"/>
                  </a:lnTo>
                  <a:lnTo>
                    <a:pt x="461136" y="156349"/>
                  </a:lnTo>
                  <a:lnTo>
                    <a:pt x="495811" y="156349"/>
                  </a:lnTo>
                  <a:lnTo>
                    <a:pt x="540842" y="58318"/>
                  </a:lnTo>
                  <a:lnTo>
                    <a:pt x="538797" y="57797"/>
                  </a:lnTo>
                  <a:lnTo>
                    <a:pt x="532180" y="56527"/>
                  </a:lnTo>
                  <a:close/>
                </a:path>
                <a:path w="864234" h="238125">
                  <a:moveTo>
                    <a:pt x="721626" y="10439"/>
                  </a:moveTo>
                  <a:lnTo>
                    <a:pt x="715517" y="10439"/>
                  </a:lnTo>
                  <a:lnTo>
                    <a:pt x="706068" y="11465"/>
                  </a:lnTo>
                  <a:lnTo>
                    <a:pt x="699506" y="14832"/>
                  </a:lnTo>
                  <a:lnTo>
                    <a:pt x="695283" y="20967"/>
                  </a:lnTo>
                  <a:lnTo>
                    <a:pt x="692848" y="30302"/>
                  </a:lnTo>
                  <a:lnTo>
                    <a:pt x="686739" y="70789"/>
                  </a:lnTo>
                  <a:lnTo>
                    <a:pt x="724781" y="70789"/>
                  </a:lnTo>
                  <a:lnTo>
                    <a:pt x="733590" y="12230"/>
                  </a:lnTo>
                  <a:lnTo>
                    <a:pt x="728243" y="11201"/>
                  </a:lnTo>
                  <a:lnTo>
                    <a:pt x="721626" y="10439"/>
                  </a:lnTo>
                  <a:close/>
                </a:path>
                <a:path w="864234" h="238125">
                  <a:moveTo>
                    <a:pt x="579031" y="0"/>
                  </a:moveTo>
                  <a:lnTo>
                    <a:pt x="570207" y="1659"/>
                  </a:lnTo>
                  <a:lnTo>
                    <a:pt x="562860" y="6207"/>
                  </a:lnTo>
                  <a:lnTo>
                    <a:pt x="557614" y="12998"/>
                  </a:lnTo>
                  <a:lnTo>
                    <a:pt x="555091" y="21386"/>
                  </a:lnTo>
                  <a:lnTo>
                    <a:pt x="555897" y="29967"/>
                  </a:lnTo>
                  <a:lnTo>
                    <a:pt x="559806" y="36920"/>
                  </a:lnTo>
                  <a:lnTo>
                    <a:pt x="566196" y="41580"/>
                  </a:lnTo>
                  <a:lnTo>
                    <a:pt x="574446" y="43281"/>
                  </a:lnTo>
                  <a:lnTo>
                    <a:pt x="583126" y="41580"/>
                  </a:lnTo>
                  <a:lnTo>
                    <a:pt x="590394" y="36920"/>
                  </a:lnTo>
                  <a:lnTo>
                    <a:pt x="595609" y="29967"/>
                  </a:lnTo>
                  <a:lnTo>
                    <a:pt x="598131" y="21386"/>
                  </a:lnTo>
                  <a:lnTo>
                    <a:pt x="597329" y="12998"/>
                  </a:lnTo>
                  <a:lnTo>
                    <a:pt x="593448" y="6207"/>
                  </a:lnTo>
                  <a:lnTo>
                    <a:pt x="587134" y="1659"/>
                  </a:lnTo>
                  <a:lnTo>
                    <a:pt x="579031" y="0"/>
                  </a:lnTo>
                  <a:close/>
                </a:path>
                <a:path w="864234" h="238125">
                  <a:moveTo>
                    <a:pt x="46342" y="10439"/>
                  </a:moveTo>
                  <a:lnTo>
                    <a:pt x="39712" y="10439"/>
                  </a:lnTo>
                  <a:lnTo>
                    <a:pt x="32588" y="11201"/>
                  </a:lnTo>
                  <a:lnTo>
                    <a:pt x="26733" y="12230"/>
                  </a:lnTo>
                  <a:lnTo>
                    <a:pt x="0" y="189953"/>
                  </a:lnTo>
                  <a:lnTo>
                    <a:pt x="4584" y="190982"/>
                  </a:lnTo>
                  <a:lnTo>
                    <a:pt x="11201" y="191744"/>
                  </a:lnTo>
                  <a:lnTo>
                    <a:pt x="26225" y="191744"/>
                  </a:lnTo>
                  <a:lnTo>
                    <a:pt x="33350" y="190982"/>
                  </a:lnTo>
                  <a:lnTo>
                    <a:pt x="37934" y="189953"/>
                  </a:lnTo>
                  <a:lnTo>
                    <a:pt x="50152" y="107962"/>
                  </a:lnTo>
                  <a:lnTo>
                    <a:pt x="53132" y="97953"/>
                  </a:lnTo>
                  <a:lnTo>
                    <a:pt x="58307" y="90333"/>
                  </a:lnTo>
                  <a:lnTo>
                    <a:pt x="65198" y="85483"/>
                  </a:lnTo>
                  <a:lnTo>
                    <a:pt x="73329" y="83781"/>
                  </a:lnTo>
                  <a:lnTo>
                    <a:pt x="126168" y="83781"/>
                  </a:lnTo>
                  <a:lnTo>
                    <a:pt x="126112" y="78303"/>
                  </a:lnTo>
                  <a:lnTo>
                    <a:pt x="121595" y="68249"/>
                  </a:lnTo>
                  <a:lnTo>
                    <a:pt x="56273" y="68249"/>
                  </a:lnTo>
                  <a:lnTo>
                    <a:pt x="61874" y="31064"/>
                  </a:lnTo>
                  <a:lnTo>
                    <a:pt x="61879" y="22580"/>
                  </a:lnTo>
                  <a:lnTo>
                    <a:pt x="59070" y="16075"/>
                  </a:lnTo>
                  <a:lnTo>
                    <a:pt x="53780" y="11908"/>
                  </a:lnTo>
                  <a:lnTo>
                    <a:pt x="46342" y="10439"/>
                  </a:lnTo>
                  <a:close/>
                </a:path>
                <a:path w="864234" h="238125">
                  <a:moveTo>
                    <a:pt x="126168" y="83781"/>
                  </a:moveTo>
                  <a:lnTo>
                    <a:pt x="84543" y="83781"/>
                  </a:lnTo>
                  <a:lnTo>
                    <a:pt x="89115" y="90652"/>
                  </a:lnTo>
                  <a:lnTo>
                    <a:pt x="87337" y="102107"/>
                  </a:lnTo>
                  <a:lnTo>
                    <a:pt x="74091" y="189953"/>
                  </a:lnTo>
                  <a:lnTo>
                    <a:pt x="78676" y="190982"/>
                  </a:lnTo>
                  <a:lnTo>
                    <a:pt x="85547" y="191744"/>
                  </a:lnTo>
                  <a:lnTo>
                    <a:pt x="100825" y="191744"/>
                  </a:lnTo>
                  <a:lnTo>
                    <a:pt x="108216" y="190982"/>
                  </a:lnTo>
                  <a:lnTo>
                    <a:pt x="112039" y="189953"/>
                  </a:lnTo>
                  <a:lnTo>
                    <a:pt x="126288" y="95491"/>
                  </a:lnTo>
                  <a:lnTo>
                    <a:pt x="126168" y="83781"/>
                  </a:lnTo>
                  <a:close/>
                </a:path>
                <a:path w="864234" h="238125">
                  <a:moveTo>
                    <a:pt x="94208" y="54241"/>
                  </a:moveTo>
                  <a:lnTo>
                    <a:pt x="83018" y="55067"/>
                  </a:lnTo>
                  <a:lnTo>
                    <a:pt x="73045" y="57611"/>
                  </a:lnTo>
                  <a:lnTo>
                    <a:pt x="64170" y="61973"/>
                  </a:lnTo>
                  <a:lnTo>
                    <a:pt x="56273" y="68249"/>
                  </a:lnTo>
                  <a:lnTo>
                    <a:pt x="121595" y="68249"/>
                  </a:lnTo>
                  <a:lnTo>
                    <a:pt x="120278" y="65317"/>
                  </a:lnTo>
                  <a:lnTo>
                    <a:pt x="109429" y="57106"/>
                  </a:lnTo>
                  <a:lnTo>
                    <a:pt x="94208" y="54241"/>
                  </a:lnTo>
                  <a:close/>
                </a:path>
                <a:path w="864234" h="238125">
                  <a:moveTo>
                    <a:pt x="314464" y="56527"/>
                  </a:moveTo>
                  <a:lnTo>
                    <a:pt x="299961" y="56527"/>
                  </a:lnTo>
                  <a:lnTo>
                    <a:pt x="293839" y="57035"/>
                  </a:lnTo>
                  <a:lnTo>
                    <a:pt x="289001" y="58318"/>
                  </a:lnTo>
                  <a:lnTo>
                    <a:pt x="262267" y="236042"/>
                  </a:lnTo>
                  <a:lnTo>
                    <a:pt x="267614" y="237070"/>
                  </a:lnTo>
                  <a:lnTo>
                    <a:pt x="274231" y="237832"/>
                  </a:lnTo>
                  <a:lnTo>
                    <a:pt x="280352" y="237832"/>
                  </a:lnTo>
                  <a:lnTo>
                    <a:pt x="309117" y="177482"/>
                  </a:lnTo>
                  <a:lnTo>
                    <a:pt x="377969" y="177482"/>
                  </a:lnTo>
                  <a:lnTo>
                    <a:pt x="380509" y="175285"/>
                  </a:lnTo>
                  <a:lnTo>
                    <a:pt x="385563" y="164998"/>
                  </a:lnTo>
                  <a:lnTo>
                    <a:pt x="330504" y="164998"/>
                  </a:lnTo>
                  <a:lnTo>
                    <a:pt x="322594" y="163140"/>
                  </a:lnTo>
                  <a:lnTo>
                    <a:pt x="317236" y="158156"/>
                  </a:lnTo>
                  <a:lnTo>
                    <a:pt x="314502" y="150928"/>
                  </a:lnTo>
                  <a:lnTo>
                    <a:pt x="314464" y="142341"/>
                  </a:lnTo>
                  <a:lnTo>
                    <a:pt x="319811" y="105676"/>
                  </a:lnTo>
                  <a:lnTo>
                    <a:pt x="322644" y="96439"/>
                  </a:lnTo>
                  <a:lnTo>
                    <a:pt x="327744" y="89279"/>
                  </a:lnTo>
                  <a:lnTo>
                    <a:pt x="334607" y="84650"/>
                  </a:lnTo>
                  <a:lnTo>
                    <a:pt x="342734" y="83007"/>
                  </a:lnTo>
                  <a:lnTo>
                    <a:pt x="396660" y="83007"/>
                  </a:lnTo>
                  <a:lnTo>
                    <a:pt x="396584" y="82386"/>
                  </a:lnTo>
                  <a:lnTo>
                    <a:pt x="390539" y="70027"/>
                  </a:lnTo>
                  <a:lnTo>
                    <a:pt x="324142" y="70027"/>
                  </a:lnTo>
                  <a:lnTo>
                    <a:pt x="322110" y="61620"/>
                  </a:lnTo>
                  <a:lnTo>
                    <a:pt x="314464" y="56527"/>
                  </a:lnTo>
                  <a:close/>
                </a:path>
                <a:path w="864234" h="238125">
                  <a:moveTo>
                    <a:pt x="195046" y="54241"/>
                  </a:moveTo>
                  <a:lnTo>
                    <a:pt x="156244" y="72986"/>
                  </a:lnTo>
                  <a:lnTo>
                    <a:pt x="139788" y="120954"/>
                  </a:lnTo>
                  <a:lnTo>
                    <a:pt x="137756" y="137502"/>
                  </a:lnTo>
                  <a:lnTo>
                    <a:pt x="137756" y="145910"/>
                  </a:lnTo>
                  <a:lnTo>
                    <a:pt x="140179" y="165891"/>
                  </a:lnTo>
                  <a:lnTo>
                    <a:pt x="147589" y="181048"/>
                  </a:lnTo>
                  <a:lnTo>
                    <a:pt x="160206" y="190665"/>
                  </a:lnTo>
                  <a:lnTo>
                    <a:pt x="178244" y="194030"/>
                  </a:lnTo>
                  <a:lnTo>
                    <a:pt x="188302" y="192853"/>
                  </a:lnTo>
                  <a:lnTo>
                    <a:pt x="197813" y="189576"/>
                  </a:lnTo>
                  <a:lnTo>
                    <a:pt x="206131" y="184579"/>
                  </a:lnTo>
                  <a:lnTo>
                    <a:pt x="212610" y="178244"/>
                  </a:lnTo>
                  <a:lnTo>
                    <a:pt x="249518" y="178244"/>
                  </a:lnTo>
                  <a:lnTo>
                    <a:pt x="251476" y="165265"/>
                  </a:lnTo>
                  <a:lnTo>
                    <a:pt x="194030" y="165265"/>
                  </a:lnTo>
                  <a:lnTo>
                    <a:pt x="185656" y="163887"/>
                  </a:lnTo>
                  <a:lnTo>
                    <a:pt x="180147" y="159786"/>
                  </a:lnTo>
                  <a:lnTo>
                    <a:pt x="177123" y="153011"/>
                  </a:lnTo>
                  <a:lnTo>
                    <a:pt x="176295" y="144590"/>
                  </a:lnTo>
                  <a:lnTo>
                    <a:pt x="176280" y="137502"/>
                  </a:lnTo>
                  <a:lnTo>
                    <a:pt x="176707" y="132156"/>
                  </a:lnTo>
                  <a:lnTo>
                    <a:pt x="188839" y="91030"/>
                  </a:lnTo>
                  <a:lnTo>
                    <a:pt x="206247" y="83261"/>
                  </a:lnTo>
                  <a:lnTo>
                    <a:pt x="263850" y="83261"/>
                  </a:lnTo>
                  <a:lnTo>
                    <a:pt x="265655" y="71297"/>
                  </a:lnTo>
                  <a:lnTo>
                    <a:pt x="226618" y="71297"/>
                  </a:lnTo>
                  <a:lnTo>
                    <a:pt x="221221" y="64550"/>
                  </a:lnTo>
                  <a:lnTo>
                    <a:pt x="213794" y="59140"/>
                  </a:lnTo>
                  <a:lnTo>
                    <a:pt x="204887" y="55545"/>
                  </a:lnTo>
                  <a:lnTo>
                    <a:pt x="195046" y="54241"/>
                  </a:lnTo>
                  <a:close/>
                </a:path>
                <a:path w="864234" h="238125">
                  <a:moveTo>
                    <a:pt x="377969" y="177482"/>
                  </a:moveTo>
                  <a:lnTo>
                    <a:pt x="309117" y="177482"/>
                  </a:lnTo>
                  <a:lnTo>
                    <a:pt x="314317" y="184043"/>
                  </a:lnTo>
                  <a:lnTo>
                    <a:pt x="321687" y="189290"/>
                  </a:lnTo>
                  <a:lnTo>
                    <a:pt x="330920" y="192770"/>
                  </a:lnTo>
                  <a:lnTo>
                    <a:pt x="341706" y="194030"/>
                  </a:lnTo>
                  <a:lnTo>
                    <a:pt x="364556" y="189085"/>
                  </a:lnTo>
                  <a:lnTo>
                    <a:pt x="377969" y="177482"/>
                  </a:lnTo>
                  <a:close/>
                </a:path>
                <a:path w="864234" h="238125">
                  <a:moveTo>
                    <a:pt x="249518" y="178244"/>
                  </a:moveTo>
                  <a:lnTo>
                    <a:pt x="212610" y="178244"/>
                  </a:lnTo>
                  <a:lnTo>
                    <a:pt x="214655" y="186651"/>
                  </a:lnTo>
                  <a:lnTo>
                    <a:pt x="222288" y="191744"/>
                  </a:lnTo>
                  <a:lnTo>
                    <a:pt x="236804" y="191744"/>
                  </a:lnTo>
                  <a:lnTo>
                    <a:pt x="242912" y="191236"/>
                  </a:lnTo>
                  <a:lnTo>
                    <a:pt x="247751" y="189953"/>
                  </a:lnTo>
                  <a:lnTo>
                    <a:pt x="249518" y="178244"/>
                  </a:lnTo>
                  <a:close/>
                </a:path>
                <a:path w="864234" h="238125">
                  <a:moveTo>
                    <a:pt x="263850" y="83261"/>
                  </a:moveTo>
                  <a:lnTo>
                    <a:pt x="206247" y="83261"/>
                  </a:lnTo>
                  <a:lnTo>
                    <a:pt x="214160" y="85120"/>
                  </a:lnTo>
                  <a:lnTo>
                    <a:pt x="219521" y="90109"/>
                  </a:lnTo>
                  <a:lnTo>
                    <a:pt x="222255" y="97341"/>
                  </a:lnTo>
                  <a:lnTo>
                    <a:pt x="222288" y="105930"/>
                  </a:lnTo>
                  <a:lnTo>
                    <a:pt x="216941" y="142595"/>
                  </a:lnTo>
                  <a:lnTo>
                    <a:pt x="214115" y="151833"/>
                  </a:lnTo>
                  <a:lnTo>
                    <a:pt x="209019" y="158992"/>
                  </a:lnTo>
                  <a:lnTo>
                    <a:pt x="202157" y="163621"/>
                  </a:lnTo>
                  <a:lnTo>
                    <a:pt x="194030" y="165265"/>
                  </a:lnTo>
                  <a:lnTo>
                    <a:pt x="251476" y="165265"/>
                  </a:lnTo>
                  <a:lnTo>
                    <a:pt x="263850" y="83261"/>
                  </a:lnTo>
                  <a:close/>
                </a:path>
                <a:path w="864234" h="238125">
                  <a:moveTo>
                    <a:pt x="396660" y="83007"/>
                  </a:moveTo>
                  <a:lnTo>
                    <a:pt x="342734" y="83007"/>
                  </a:lnTo>
                  <a:lnTo>
                    <a:pt x="351101" y="84384"/>
                  </a:lnTo>
                  <a:lnTo>
                    <a:pt x="356606" y="88485"/>
                  </a:lnTo>
                  <a:lnTo>
                    <a:pt x="359629" y="95260"/>
                  </a:lnTo>
                  <a:lnTo>
                    <a:pt x="360456" y="103674"/>
                  </a:lnTo>
                  <a:lnTo>
                    <a:pt x="360471" y="110769"/>
                  </a:lnTo>
                  <a:lnTo>
                    <a:pt x="360044" y="116116"/>
                  </a:lnTo>
                  <a:lnTo>
                    <a:pt x="347919" y="157233"/>
                  </a:lnTo>
                  <a:lnTo>
                    <a:pt x="330504" y="164998"/>
                  </a:lnTo>
                  <a:lnTo>
                    <a:pt x="385563" y="164998"/>
                  </a:lnTo>
                  <a:lnTo>
                    <a:pt x="390878" y="154179"/>
                  </a:lnTo>
                  <a:lnTo>
                    <a:pt x="396976" y="127317"/>
                  </a:lnTo>
                  <a:lnTo>
                    <a:pt x="398246" y="119430"/>
                  </a:lnTo>
                  <a:lnTo>
                    <a:pt x="399008" y="110769"/>
                  </a:lnTo>
                  <a:lnTo>
                    <a:pt x="399008" y="102362"/>
                  </a:lnTo>
                  <a:lnTo>
                    <a:pt x="396660" y="83007"/>
                  </a:lnTo>
                  <a:close/>
                </a:path>
                <a:path w="864234" h="238125">
                  <a:moveTo>
                    <a:pt x="255650" y="56527"/>
                  </a:moveTo>
                  <a:lnTo>
                    <a:pt x="249542" y="56527"/>
                  </a:lnTo>
                  <a:lnTo>
                    <a:pt x="241659" y="57546"/>
                  </a:lnTo>
                  <a:lnTo>
                    <a:pt x="235213" y="60474"/>
                  </a:lnTo>
                  <a:lnTo>
                    <a:pt x="230200" y="65121"/>
                  </a:lnTo>
                  <a:lnTo>
                    <a:pt x="226618" y="71297"/>
                  </a:lnTo>
                  <a:lnTo>
                    <a:pt x="265655" y="71297"/>
                  </a:lnTo>
                  <a:lnTo>
                    <a:pt x="267614" y="58318"/>
                  </a:lnTo>
                  <a:lnTo>
                    <a:pt x="262267" y="57289"/>
                  </a:lnTo>
                  <a:lnTo>
                    <a:pt x="255650" y="56527"/>
                  </a:lnTo>
                  <a:close/>
                </a:path>
                <a:path w="864234" h="238125">
                  <a:moveTo>
                    <a:pt x="358520" y="54241"/>
                  </a:moveTo>
                  <a:lnTo>
                    <a:pt x="348457" y="55418"/>
                  </a:lnTo>
                  <a:lnTo>
                    <a:pt x="338945" y="58696"/>
                  </a:lnTo>
                  <a:lnTo>
                    <a:pt x="330626" y="63692"/>
                  </a:lnTo>
                  <a:lnTo>
                    <a:pt x="324142" y="70027"/>
                  </a:lnTo>
                  <a:lnTo>
                    <a:pt x="390539" y="70027"/>
                  </a:lnTo>
                  <a:lnTo>
                    <a:pt x="389170" y="67229"/>
                  </a:lnTo>
                  <a:lnTo>
                    <a:pt x="376554" y="57608"/>
                  </a:lnTo>
                  <a:lnTo>
                    <a:pt x="358520" y="54241"/>
                  </a:lnTo>
                  <a:close/>
                </a:path>
                <a:path w="864234" h="238125">
                  <a:moveTo>
                    <a:pt x="791133" y="54241"/>
                  </a:moveTo>
                  <a:lnTo>
                    <a:pt x="752343" y="72986"/>
                  </a:lnTo>
                  <a:lnTo>
                    <a:pt x="735888" y="120954"/>
                  </a:lnTo>
                  <a:lnTo>
                    <a:pt x="733856" y="137502"/>
                  </a:lnTo>
                  <a:lnTo>
                    <a:pt x="733856" y="145910"/>
                  </a:lnTo>
                  <a:lnTo>
                    <a:pt x="736278" y="165891"/>
                  </a:lnTo>
                  <a:lnTo>
                    <a:pt x="743688" y="181048"/>
                  </a:lnTo>
                  <a:lnTo>
                    <a:pt x="756300" y="190665"/>
                  </a:lnTo>
                  <a:lnTo>
                    <a:pt x="774331" y="194030"/>
                  </a:lnTo>
                  <a:lnTo>
                    <a:pt x="784395" y="192853"/>
                  </a:lnTo>
                  <a:lnTo>
                    <a:pt x="793907" y="189576"/>
                  </a:lnTo>
                  <a:lnTo>
                    <a:pt x="802226" y="184579"/>
                  </a:lnTo>
                  <a:lnTo>
                    <a:pt x="808710" y="178244"/>
                  </a:lnTo>
                  <a:lnTo>
                    <a:pt x="845618" y="178244"/>
                  </a:lnTo>
                  <a:lnTo>
                    <a:pt x="847576" y="165265"/>
                  </a:lnTo>
                  <a:lnTo>
                    <a:pt x="790117" y="165265"/>
                  </a:lnTo>
                  <a:lnTo>
                    <a:pt x="781750" y="163887"/>
                  </a:lnTo>
                  <a:lnTo>
                    <a:pt x="776246" y="159786"/>
                  </a:lnTo>
                  <a:lnTo>
                    <a:pt x="773222" y="153011"/>
                  </a:lnTo>
                  <a:lnTo>
                    <a:pt x="772299" y="143611"/>
                  </a:lnTo>
                  <a:lnTo>
                    <a:pt x="772380" y="137502"/>
                  </a:lnTo>
                  <a:lnTo>
                    <a:pt x="784933" y="91030"/>
                  </a:lnTo>
                  <a:lnTo>
                    <a:pt x="802347" y="83261"/>
                  </a:lnTo>
                  <a:lnTo>
                    <a:pt x="859950" y="83261"/>
                  </a:lnTo>
                  <a:lnTo>
                    <a:pt x="861755" y="71297"/>
                  </a:lnTo>
                  <a:lnTo>
                    <a:pt x="822718" y="71297"/>
                  </a:lnTo>
                  <a:lnTo>
                    <a:pt x="817319" y="64550"/>
                  </a:lnTo>
                  <a:lnTo>
                    <a:pt x="809888" y="59140"/>
                  </a:lnTo>
                  <a:lnTo>
                    <a:pt x="800976" y="55545"/>
                  </a:lnTo>
                  <a:lnTo>
                    <a:pt x="791133" y="54241"/>
                  </a:lnTo>
                  <a:close/>
                </a:path>
                <a:path w="864234" h="238125">
                  <a:moveTo>
                    <a:pt x="845618" y="178244"/>
                  </a:moveTo>
                  <a:lnTo>
                    <a:pt x="808710" y="178244"/>
                  </a:lnTo>
                  <a:lnTo>
                    <a:pt x="810742" y="186651"/>
                  </a:lnTo>
                  <a:lnTo>
                    <a:pt x="818387" y="191744"/>
                  </a:lnTo>
                  <a:lnTo>
                    <a:pt x="832904" y="191744"/>
                  </a:lnTo>
                  <a:lnTo>
                    <a:pt x="839012" y="191236"/>
                  </a:lnTo>
                  <a:lnTo>
                    <a:pt x="843851" y="189953"/>
                  </a:lnTo>
                  <a:lnTo>
                    <a:pt x="845618" y="178244"/>
                  </a:lnTo>
                  <a:close/>
                </a:path>
                <a:path w="864234" h="238125">
                  <a:moveTo>
                    <a:pt x="859950" y="83261"/>
                  </a:moveTo>
                  <a:lnTo>
                    <a:pt x="802347" y="83261"/>
                  </a:lnTo>
                  <a:lnTo>
                    <a:pt x="810258" y="85120"/>
                  </a:lnTo>
                  <a:lnTo>
                    <a:pt x="815616" y="90109"/>
                  </a:lnTo>
                  <a:lnTo>
                    <a:pt x="818349" y="97341"/>
                  </a:lnTo>
                  <a:lnTo>
                    <a:pt x="818387" y="105930"/>
                  </a:lnTo>
                  <a:lnTo>
                    <a:pt x="813041" y="142595"/>
                  </a:lnTo>
                  <a:lnTo>
                    <a:pt x="810207" y="151833"/>
                  </a:lnTo>
                  <a:lnTo>
                    <a:pt x="805108" y="158992"/>
                  </a:lnTo>
                  <a:lnTo>
                    <a:pt x="798244" y="163621"/>
                  </a:lnTo>
                  <a:lnTo>
                    <a:pt x="790117" y="165265"/>
                  </a:lnTo>
                  <a:lnTo>
                    <a:pt x="847576" y="165265"/>
                  </a:lnTo>
                  <a:lnTo>
                    <a:pt x="859950" y="83261"/>
                  </a:lnTo>
                  <a:close/>
                </a:path>
                <a:path w="864234" h="238125">
                  <a:moveTo>
                    <a:pt x="851738" y="56527"/>
                  </a:moveTo>
                  <a:lnTo>
                    <a:pt x="845629" y="56527"/>
                  </a:lnTo>
                  <a:lnTo>
                    <a:pt x="837752" y="57546"/>
                  </a:lnTo>
                  <a:lnTo>
                    <a:pt x="831307" y="60474"/>
                  </a:lnTo>
                  <a:lnTo>
                    <a:pt x="826294" y="65121"/>
                  </a:lnTo>
                  <a:lnTo>
                    <a:pt x="822718" y="71297"/>
                  </a:lnTo>
                  <a:lnTo>
                    <a:pt x="861755" y="71297"/>
                  </a:lnTo>
                  <a:lnTo>
                    <a:pt x="863714" y="58318"/>
                  </a:lnTo>
                  <a:lnTo>
                    <a:pt x="858367" y="57289"/>
                  </a:lnTo>
                  <a:lnTo>
                    <a:pt x="851738" y="56527"/>
                  </a:lnTo>
                  <a:close/>
                </a:path>
              </a:pathLst>
            </a:custGeom>
            <a:solidFill>
              <a:srgbClr val="0053A9"/>
            </a:solidFill>
          </p:spPr>
          <p:txBody>
            <a:bodyPr wrap="square" lIns="0" tIns="0" rIns="0" bIns="0" rtlCol="0"/>
            <a:lstStyle/>
            <a:p>
              <a:endParaRPr sz="2285"/>
            </a:p>
          </p:txBody>
        </p:sp>
        <p:sp>
          <p:nvSpPr>
            <p:cNvPr id="31" name="object 31"/>
            <p:cNvSpPr/>
            <p:nvPr/>
          </p:nvSpPr>
          <p:spPr>
            <a:xfrm>
              <a:off x="11841562" y="255371"/>
              <a:ext cx="267582" cy="2681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85"/>
            </a:p>
          </p:txBody>
        </p:sp>
      </p:grpSp>
      <p:sp>
        <p:nvSpPr>
          <p:cNvPr id="32" name="object 32"/>
          <p:cNvSpPr/>
          <p:nvPr/>
        </p:nvSpPr>
        <p:spPr>
          <a:xfrm>
            <a:off x="16750576" y="295226"/>
            <a:ext cx="1356868" cy="397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85"/>
          </a:p>
        </p:txBody>
      </p:sp>
      <p:sp>
        <p:nvSpPr>
          <p:cNvPr id="33" name="Espaço Reservado para Número de Slide 32">
            <a:extLst>
              <a:ext uri="{FF2B5EF4-FFF2-40B4-BE49-F238E27FC236}">
                <a16:creationId xmlns:a16="http://schemas.microsoft.com/office/drawing/2014/main" id="{A347C3B9-19A4-548F-E4E0-9CE18452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E9380-5583-B9C5-7AD0-67472AB93C14}"/>
              </a:ext>
            </a:extLst>
          </p:cNvPr>
          <p:cNvSpPr txBox="1"/>
          <p:nvPr/>
        </p:nvSpPr>
        <p:spPr>
          <a:xfrm>
            <a:off x="1753995" y="926852"/>
            <a:ext cx="14780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i="0" dirty="0">
                <a:solidFill>
                  <a:srgbClr val="0054B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Hapvida + NotreDame Intermédica </a:t>
            </a:r>
            <a:r>
              <a:rPr lang="pt-BR" sz="4400" b="1" dirty="0">
                <a:solidFill>
                  <a:srgbClr val="0054B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pt-BR" sz="4400" b="1" i="0" dirty="0">
                <a:solidFill>
                  <a:srgbClr val="0054B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ferecem: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D28E77-E986-44F9-271F-5086A02C6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708" y="2476500"/>
            <a:ext cx="2487668" cy="24238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E3E5A6-60A1-8D24-8D31-EF9C6C89D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490" y="2536516"/>
            <a:ext cx="2240510" cy="23311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52BB0C2-12F9-B979-C71C-2DEF4BC95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153" y="2646245"/>
            <a:ext cx="1836947" cy="21611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7EF873A-0975-2F54-1EF3-A704BE487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984" y="2625392"/>
            <a:ext cx="1836947" cy="217023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33F4D60-87D5-D966-13A4-18FB44702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3815" y="2532490"/>
            <a:ext cx="1767585" cy="225039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95805C3-A7DE-842A-3A21-D2AF6297D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6312" y="2637126"/>
            <a:ext cx="1803323" cy="217023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F4B4558-103D-A29C-7AA1-F20883980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0626" y="5371325"/>
            <a:ext cx="1730060" cy="20581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66F8C78-CC2B-8E1D-976F-557E9499BD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1521" y="5371325"/>
            <a:ext cx="1502038" cy="199785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131A8B0-C365-7133-8010-8C17480E4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11842" y="5341553"/>
            <a:ext cx="1668940" cy="20574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57B2039-2897-E304-F315-19547EDA9727}"/>
              </a:ext>
            </a:extLst>
          </p:cNvPr>
          <p:cNvSpPr txBox="1"/>
          <p:nvPr/>
        </p:nvSpPr>
        <p:spPr>
          <a:xfrm>
            <a:off x="6607178" y="8272135"/>
            <a:ext cx="522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i="0">
                <a:solidFill>
                  <a:srgbClr val="4E4E4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764 Unidades integradas</a:t>
            </a:r>
          </a:p>
        </p:txBody>
      </p:sp>
    </p:spTree>
    <p:extLst>
      <p:ext uri="{BB962C8B-B14F-4D97-AF65-F5344CB8AC3E}">
        <p14:creationId xmlns:p14="http://schemas.microsoft.com/office/powerpoint/2010/main" val="367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0808" y="9401713"/>
            <a:ext cx="15058875" cy="1330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AE6C7A4-6B52-8462-555A-66095B7A4E25}"/>
              </a:ext>
            </a:extLst>
          </p:cNvPr>
          <p:cNvGrpSpPr/>
          <p:nvPr/>
        </p:nvGrpSpPr>
        <p:grpSpPr>
          <a:xfrm>
            <a:off x="3047106" y="7427432"/>
            <a:ext cx="12597706" cy="2099892"/>
            <a:chOff x="3299311" y="7636453"/>
            <a:chExt cx="12289311" cy="1529080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2D60BE02-1898-81C9-7EDE-16AFEF411E26}"/>
                </a:ext>
              </a:extLst>
            </p:cNvPr>
            <p:cNvGrpSpPr/>
            <p:nvPr/>
          </p:nvGrpSpPr>
          <p:grpSpPr>
            <a:xfrm>
              <a:off x="5784042" y="7636453"/>
              <a:ext cx="2254123" cy="1529080"/>
              <a:chOff x="3380014" y="5848785"/>
              <a:chExt cx="2254123" cy="1529080"/>
            </a:xfrm>
          </p:grpSpPr>
          <p:grpSp>
            <p:nvGrpSpPr>
              <p:cNvPr id="4" name="object 6">
                <a:extLst>
                  <a:ext uri="{FF2B5EF4-FFF2-40B4-BE49-F238E27FC236}">
                    <a16:creationId xmlns:a16="http://schemas.microsoft.com/office/drawing/2014/main" id="{869AEBD6-BEE2-73E0-6500-76C1F326E0BD}"/>
                  </a:ext>
                </a:extLst>
              </p:cNvPr>
              <p:cNvGrpSpPr/>
              <p:nvPr/>
            </p:nvGrpSpPr>
            <p:grpSpPr>
              <a:xfrm>
                <a:off x="3380014" y="5848785"/>
                <a:ext cx="2254123" cy="1529080"/>
                <a:chOff x="323088" y="4636008"/>
                <a:chExt cx="2254123" cy="1529080"/>
              </a:xfrm>
            </p:grpSpPr>
            <p:sp>
              <p:nvSpPr>
                <p:cNvPr id="6" name="object 7">
                  <a:extLst>
                    <a:ext uri="{FF2B5EF4-FFF2-40B4-BE49-F238E27FC236}">
                      <a16:creationId xmlns:a16="http://schemas.microsoft.com/office/drawing/2014/main" id="{E8D1B972-866E-DF99-817E-DC1F1AB28892}"/>
                    </a:ext>
                  </a:extLst>
                </p:cNvPr>
                <p:cNvSpPr/>
                <p:nvPr/>
              </p:nvSpPr>
              <p:spPr>
                <a:xfrm>
                  <a:off x="829056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5" h="1529079">
                      <a:moveTo>
                        <a:pt x="983742" y="0"/>
                      </a:moveTo>
                      <a:lnTo>
                        <a:pt x="983742" y="229235"/>
                      </a:lnTo>
                      <a:lnTo>
                        <a:pt x="0" y="229235"/>
                      </a:lnTo>
                      <a:lnTo>
                        <a:pt x="0" y="1299286"/>
                      </a:lnTo>
                      <a:lnTo>
                        <a:pt x="983742" y="1299286"/>
                      </a:lnTo>
                      <a:lnTo>
                        <a:pt x="983742" y="1528572"/>
                      </a:lnTo>
                      <a:lnTo>
                        <a:pt x="1748027" y="764286"/>
                      </a:lnTo>
                      <a:lnTo>
                        <a:pt x="983742" y="0"/>
                      </a:lnTo>
                      <a:close/>
                    </a:path>
                  </a:pathLst>
                </a:custGeom>
                <a:solidFill>
                  <a:srgbClr val="F8CAAC">
                    <a:alpha val="90194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" name="object 8">
                  <a:extLst>
                    <a:ext uri="{FF2B5EF4-FFF2-40B4-BE49-F238E27FC236}">
                      <a16:creationId xmlns:a16="http://schemas.microsoft.com/office/drawing/2014/main" id="{554BE90C-ACB4-8C1E-64C4-5BDFD2178578}"/>
                    </a:ext>
                  </a:extLst>
                </p:cNvPr>
                <p:cNvSpPr/>
                <p:nvPr/>
              </p:nvSpPr>
              <p:spPr>
                <a:xfrm>
                  <a:off x="829056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5" h="1529079">
                      <a:moveTo>
                        <a:pt x="0" y="229235"/>
                      </a:moveTo>
                      <a:lnTo>
                        <a:pt x="983742" y="229235"/>
                      </a:lnTo>
                      <a:lnTo>
                        <a:pt x="983742" y="0"/>
                      </a:lnTo>
                      <a:lnTo>
                        <a:pt x="1748027" y="764286"/>
                      </a:lnTo>
                      <a:lnTo>
                        <a:pt x="983742" y="1528572"/>
                      </a:lnTo>
                      <a:lnTo>
                        <a:pt x="983742" y="1299286"/>
                      </a:lnTo>
                      <a:lnTo>
                        <a:pt x="0" y="1299286"/>
                      </a:lnTo>
                      <a:lnTo>
                        <a:pt x="0" y="229235"/>
                      </a:lnTo>
                      <a:close/>
                    </a:path>
                  </a:pathLst>
                </a:custGeom>
                <a:ln w="635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" name="object 9">
                  <a:extLst>
                    <a:ext uri="{FF2B5EF4-FFF2-40B4-BE49-F238E27FC236}">
                      <a16:creationId xmlns:a16="http://schemas.microsoft.com/office/drawing/2014/main" id="{48F2311B-130F-9589-A35B-DC872D44C878}"/>
                    </a:ext>
                  </a:extLst>
                </p:cNvPr>
                <p:cNvSpPr/>
                <p:nvPr/>
              </p:nvSpPr>
              <p:spPr>
                <a:xfrm>
                  <a:off x="332232" y="4924044"/>
                  <a:ext cx="989088" cy="987577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" name="object 10">
                  <a:extLst>
                    <a:ext uri="{FF2B5EF4-FFF2-40B4-BE49-F238E27FC236}">
                      <a16:creationId xmlns:a16="http://schemas.microsoft.com/office/drawing/2014/main" id="{78B0CB06-A4D9-4A70-7AD8-230C2CD72042}"/>
                    </a:ext>
                  </a:extLst>
                </p:cNvPr>
                <p:cNvSpPr/>
                <p:nvPr/>
              </p:nvSpPr>
              <p:spPr>
                <a:xfrm>
                  <a:off x="323088" y="4971288"/>
                  <a:ext cx="1037844" cy="995159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11">
                  <a:extLst>
                    <a:ext uri="{FF2B5EF4-FFF2-40B4-BE49-F238E27FC236}">
                      <a16:creationId xmlns:a16="http://schemas.microsoft.com/office/drawing/2014/main" id="{D82D4383-6032-92BD-EAD5-DCFBB9A7F83B}"/>
                    </a:ext>
                  </a:extLst>
                </p:cNvPr>
                <p:cNvSpPr/>
                <p:nvPr/>
              </p:nvSpPr>
              <p:spPr>
                <a:xfrm>
                  <a:off x="381000" y="4963668"/>
                  <a:ext cx="924306" cy="927354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8" name="object 12">
                <a:extLst>
                  <a:ext uri="{FF2B5EF4-FFF2-40B4-BE49-F238E27FC236}">
                    <a16:creationId xmlns:a16="http://schemas.microsoft.com/office/drawing/2014/main" id="{09FE90BE-1636-7FAA-3129-43BEE2053217}"/>
                  </a:ext>
                </a:extLst>
              </p:cNvPr>
              <p:cNvSpPr txBox="1"/>
              <p:nvPr/>
            </p:nvSpPr>
            <p:spPr>
              <a:xfrm>
                <a:off x="3579437" y="6348304"/>
                <a:ext cx="582449" cy="474489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3000" b="1">
                    <a:solidFill>
                      <a:schemeClr val="bg1"/>
                    </a:solidFill>
                    <a:latin typeface="Arial"/>
                    <a:cs typeface="Arial"/>
                  </a:rPr>
                  <a:t>27</a:t>
                </a:r>
                <a:endParaRPr lang="pt-BR" sz="300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0" name="object 55">
                <a:extLst>
                  <a:ext uri="{FF2B5EF4-FFF2-40B4-BE49-F238E27FC236}">
                    <a16:creationId xmlns:a16="http://schemas.microsoft.com/office/drawing/2014/main" id="{B45ABAF9-C753-6019-A059-E73C06E5322E}"/>
                  </a:ext>
                </a:extLst>
              </p:cNvPr>
              <p:cNvSpPr txBox="1"/>
              <p:nvPr/>
            </p:nvSpPr>
            <p:spPr>
              <a:xfrm>
                <a:off x="4330736" y="6241799"/>
                <a:ext cx="1116330" cy="812402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300" b="1" err="1"/>
                  <a:t>Processos</a:t>
                </a:r>
                <a:r>
                  <a:rPr sz="1300" b="1"/>
                  <a:t>  </a:t>
                </a:r>
                <a:r>
                  <a:rPr sz="1300" b="1" err="1"/>
                  <a:t>acompanhados</a:t>
                </a:r>
                <a:r>
                  <a:rPr sz="1300" b="1"/>
                  <a:t>  </a:t>
                </a:r>
                <a:r>
                  <a:rPr sz="1300" b="1" err="1"/>
                  <a:t>na</a:t>
                </a:r>
                <a:r>
                  <a:rPr sz="1300" b="1"/>
                  <a:t> Sala de  </a:t>
                </a:r>
                <a:r>
                  <a:rPr sz="1300" b="1" err="1"/>
                  <a:t>Controle</a:t>
                </a:r>
                <a:endParaRPr sz="1300" b="1"/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1B0365A4-45F9-A258-FDD5-AA4C329B550D}"/>
                </a:ext>
              </a:extLst>
            </p:cNvPr>
            <p:cNvGrpSpPr/>
            <p:nvPr/>
          </p:nvGrpSpPr>
          <p:grpSpPr>
            <a:xfrm>
              <a:off x="3299311" y="7636453"/>
              <a:ext cx="2255647" cy="1529080"/>
              <a:chOff x="5673633" y="5848785"/>
              <a:chExt cx="2255647" cy="1529080"/>
            </a:xfrm>
          </p:grpSpPr>
          <p:grpSp>
            <p:nvGrpSpPr>
              <p:cNvPr id="19" name="object 13">
                <a:extLst>
                  <a:ext uri="{FF2B5EF4-FFF2-40B4-BE49-F238E27FC236}">
                    <a16:creationId xmlns:a16="http://schemas.microsoft.com/office/drawing/2014/main" id="{02341363-CA52-93A4-2AED-FF77DA9E1BAD}"/>
                  </a:ext>
                </a:extLst>
              </p:cNvPr>
              <p:cNvGrpSpPr/>
              <p:nvPr/>
            </p:nvGrpSpPr>
            <p:grpSpPr>
              <a:xfrm>
                <a:off x="5673633" y="5848785"/>
                <a:ext cx="2255647" cy="1529080"/>
                <a:chOff x="2616707" y="4636008"/>
                <a:chExt cx="2255647" cy="1529080"/>
              </a:xfrm>
            </p:grpSpPr>
            <p:sp>
              <p:nvSpPr>
                <p:cNvPr id="20" name="object 14">
                  <a:extLst>
                    <a:ext uri="{FF2B5EF4-FFF2-40B4-BE49-F238E27FC236}">
                      <a16:creationId xmlns:a16="http://schemas.microsoft.com/office/drawing/2014/main" id="{02A63288-96DD-3F8B-838A-494DE7413CC6}"/>
                    </a:ext>
                  </a:extLst>
                </p:cNvPr>
                <p:cNvSpPr/>
                <p:nvPr/>
              </p:nvSpPr>
              <p:spPr>
                <a:xfrm>
                  <a:off x="3124199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983741" y="0"/>
                      </a:moveTo>
                      <a:lnTo>
                        <a:pt x="983741" y="229235"/>
                      </a:lnTo>
                      <a:lnTo>
                        <a:pt x="0" y="229235"/>
                      </a:lnTo>
                      <a:lnTo>
                        <a:pt x="0" y="1299286"/>
                      </a:lnTo>
                      <a:lnTo>
                        <a:pt x="983741" y="1299286"/>
                      </a:lnTo>
                      <a:lnTo>
                        <a:pt x="983741" y="1528572"/>
                      </a:lnTo>
                      <a:lnTo>
                        <a:pt x="1748027" y="764286"/>
                      </a:lnTo>
                      <a:lnTo>
                        <a:pt x="983741" y="0"/>
                      </a:lnTo>
                      <a:close/>
                    </a:path>
                  </a:pathLst>
                </a:custGeom>
                <a:solidFill>
                  <a:srgbClr val="F8CAAC">
                    <a:alpha val="90194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5">
                  <a:extLst>
                    <a:ext uri="{FF2B5EF4-FFF2-40B4-BE49-F238E27FC236}">
                      <a16:creationId xmlns:a16="http://schemas.microsoft.com/office/drawing/2014/main" id="{69B730BA-72E6-02A1-E84E-2C1113B1A067}"/>
                    </a:ext>
                  </a:extLst>
                </p:cNvPr>
                <p:cNvSpPr/>
                <p:nvPr/>
              </p:nvSpPr>
              <p:spPr>
                <a:xfrm>
                  <a:off x="3124199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0" y="229235"/>
                      </a:moveTo>
                      <a:lnTo>
                        <a:pt x="983741" y="229235"/>
                      </a:lnTo>
                      <a:lnTo>
                        <a:pt x="983741" y="0"/>
                      </a:lnTo>
                      <a:lnTo>
                        <a:pt x="1748027" y="764286"/>
                      </a:lnTo>
                      <a:lnTo>
                        <a:pt x="983741" y="1528572"/>
                      </a:lnTo>
                      <a:lnTo>
                        <a:pt x="983741" y="1299286"/>
                      </a:lnTo>
                      <a:lnTo>
                        <a:pt x="0" y="1299286"/>
                      </a:lnTo>
                      <a:lnTo>
                        <a:pt x="0" y="229235"/>
                      </a:lnTo>
                      <a:close/>
                    </a:path>
                  </a:pathLst>
                </a:custGeom>
                <a:ln w="635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6">
                  <a:extLst>
                    <a:ext uri="{FF2B5EF4-FFF2-40B4-BE49-F238E27FC236}">
                      <a16:creationId xmlns:a16="http://schemas.microsoft.com/office/drawing/2014/main" id="{601196F7-3BB6-635E-4F78-9E4637395089}"/>
                    </a:ext>
                  </a:extLst>
                </p:cNvPr>
                <p:cNvSpPr/>
                <p:nvPr/>
              </p:nvSpPr>
              <p:spPr>
                <a:xfrm>
                  <a:off x="2627375" y="4924044"/>
                  <a:ext cx="989088" cy="987577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17">
                  <a:extLst>
                    <a:ext uri="{FF2B5EF4-FFF2-40B4-BE49-F238E27FC236}">
                      <a16:creationId xmlns:a16="http://schemas.microsoft.com/office/drawing/2014/main" id="{E07C547D-10BE-66C4-ACAB-F375954BA809}"/>
                    </a:ext>
                  </a:extLst>
                </p:cNvPr>
                <p:cNvSpPr/>
                <p:nvPr/>
              </p:nvSpPr>
              <p:spPr>
                <a:xfrm>
                  <a:off x="2616707" y="4971288"/>
                  <a:ext cx="1037844" cy="995159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EB406D1A-23B6-422B-4F39-497F0FC269B1}"/>
                    </a:ext>
                  </a:extLst>
                </p:cNvPr>
                <p:cNvSpPr/>
                <p:nvPr/>
              </p:nvSpPr>
              <p:spPr>
                <a:xfrm>
                  <a:off x="2674619" y="4963668"/>
                  <a:ext cx="924306" cy="927354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F50ADF46-0425-A183-9814-2EA855CBE218}"/>
                  </a:ext>
                </a:extLst>
              </p:cNvPr>
              <p:cNvSpPr txBox="1"/>
              <p:nvPr/>
            </p:nvSpPr>
            <p:spPr>
              <a:xfrm>
                <a:off x="5889773" y="6348304"/>
                <a:ext cx="536111" cy="474489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algn="ctr">
                  <a:spcBef>
                    <a:spcPts val="100"/>
                  </a:spcBef>
                </a:pPr>
                <a:r>
                  <a:rPr sz="3000" b="1">
                    <a:solidFill>
                      <a:schemeClr val="bg1"/>
                    </a:solidFill>
                    <a:latin typeface="Arial"/>
                    <a:cs typeface="Arial"/>
                  </a:rPr>
                  <a:t>48</a:t>
                </a:r>
              </a:p>
            </p:txBody>
          </p:sp>
          <p:sp>
            <p:nvSpPr>
              <p:cNvPr id="101" name="object 56">
                <a:extLst>
                  <a:ext uri="{FF2B5EF4-FFF2-40B4-BE49-F238E27FC236}">
                    <a16:creationId xmlns:a16="http://schemas.microsoft.com/office/drawing/2014/main" id="{3BA19D06-6B76-1D9D-0584-C95DA0CA37E9}"/>
                  </a:ext>
                </a:extLst>
              </p:cNvPr>
              <p:cNvSpPr txBox="1"/>
              <p:nvPr/>
            </p:nvSpPr>
            <p:spPr>
              <a:xfrm>
                <a:off x="6643660" y="6241799"/>
                <a:ext cx="926465" cy="81788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spcBef>
                    <a:spcPts val="95"/>
                  </a:spcBef>
                </a:pPr>
                <a:r>
                  <a:rPr sz="1300" b="1"/>
                  <a:t>Indicadores  controlados  pela área de  Operações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5B5ADEBF-385D-9B1B-EBE1-1A8CDBC87063}"/>
                </a:ext>
              </a:extLst>
            </p:cNvPr>
            <p:cNvGrpSpPr/>
            <p:nvPr/>
          </p:nvGrpSpPr>
          <p:grpSpPr>
            <a:xfrm>
              <a:off x="8270551" y="7636453"/>
              <a:ext cx="2299843" cy="1529080"/>
              <a:chOff x="7936773" y="5848785"/>
              <a:chExt cx="2299843" cy="1529080"/>
            </a:xfrm>
          </p:grpSpPr>
          <p:grpSp>
            <p:nvGrpSpPr>
              <p:cNvPr id="26" name="object 20">
                <a:extLst>
                  <a:ext uri="{FF2B5EF4-FFF2-40B4-BE49-F238E27FC236}">
                    <a16:creationId xmlns:a16="http://schemas.microsoft.com/office/drawing/2014/main" id="{15AF430A-347F-C941-F41D-6DD512A0BB9D}"/>
                  </a:ext>
                </a:extLst>
              </p:cNvPr>
              <p:cNvGrpSpPr/>
              <p:nvPr/>
            </p:nvGrpSpPr>
            <p:grpSpPr>
              <a:xfrm>
                <a:off x="7936773" y="5848785"/>
                <a:ext cx="2299843" cy="1529080"/>
                <a:chOff x="4879847" y="4636008"/>
                <a:chExt cx="2299843" cy="1529080"/>
              </a:xfrm>
            </p:grpSpPr>
            <p:sp>
              <p:nvSpPr>
                <p:cNvPr id="37" name="object 21">
                  <a:extLst>
                    <a:ext uri="{FF2B5EF4-FFF2-40B4-BE49-F238E27FC236}">
                      <a16:creationId xmlns:a16="http://schemas.microsoft.com/office/drawing/2014/main" id="{F25A79BB-C94F-7055-D2F7-BE82BE6F8D45}"/>
                    </a:ext>
                  </a:extLst>
                </p:cNvPr>
                <p:cNvSpPr/>
                <p:nvPr/>
              </p:nvSpPr>
              <p:spPr>
                <a:xfrm>
                  <a:off x="5431535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983741" y="0"/>
                      </a:moveTo>
                      <a:lnTo>
                        <a:pt x="983741" y="229235"/>
                      </a:lnTo>
                      <a:lnTo>
                        <a:pt x="0" y="229235"/>
                      </a:lnTo>
                      <a:lnTo>
                        <a:pt x="0" y="1299286"/>
                      </a:lnTo>
                      <a:lnTo>
                        <a:pt x="983741" y="1299286"/>
                      </a:lnTo>
                      <a:lnTo>
                        <a:pt x="983741" y="1528572"/>
                      </a:lnTo>
                      <a:lnTo>
                        <a:pt x="1748028" y="764286"/>
                      </a:lnTo>
                      <a:lnTo>
                        <a:pt x="983741" y="0"/>
                      </a:lnTo>
                      <a:close/>
                    </a:path>
                  </a:pathLst>
                </a:custGeom>
                <a:solidFill>
                  <a:srgbClr val="F8CAAC">
                    <a:alpha val="90194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22">
                  <a:extLst>
                    <a:ext uri="{FF2B5EF4-FFF2-40B4-BE49-F238E27FC236}">
                      <a16:creationId xmlns:a16="http://schemas.microsoft.com/office/drawing/2014/main" id="{2842B770-53EE-BBD5-3FB1-FB502CEC844E}"/>
                    </a:ext>
                  </a:extLst>
                </p:cNvPr>
                <p:cNvSpPr/>
                <p:nvPr/>
              </p:nvSpPr>
              <p:spPr>
                <a:xfrm>
                  <a:off x="5431535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0" y="229235"/>
                      </a:moveTo>
                      <a:lnTo>
                        <a:pt x="983741" y="229235"/>
                      </a:lnTo>
                      <a:lnTo>
                        <a:pt x="983741" y="0"/>
                      </a:lnTo>
                      <a:lnTo>
                        <a:pt x="1748028" y="764286"/>
                      </a:lnTo>
                      <a:lnTo>
                        <a:pt x="983741" y="1528572"/>
                      </a:lnTo>
                      <a:lnTo>
                        <a:pt x="983741" y="1299286"/>
                      </a:lnTo>
                      <a:lnTo>
                        <a:pt x="0" y="1299286"/>
                      </a:lnTo>
                      <a:lnTo>
                        <a:pt x="0" y="229235"/>
                      </a:lnTo>
                      <a:close/>
                    </a:path>
                  </a:pathLst>
                </a:custGeom>
                <a:ln w="6349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23">
                  <a:extLst>
                    <a:ext uri="{FF2B5EF4-FFF2-40B4-BE49-F238E27FC236}">
                      <a16:creationId xmlns:a16="http://schemas.microsoft.com/office/drawing/2014/main" id="{B0AA1CE7-154F-4ABB-3335-516C1EEB0C21}"/>
                    </a:ext>
                  </a:extLst>
                </p:cNvPr>
                <p:cNvSpPr/>
                <p:nvPr/>
              </p:nvSpPr>
              <p:spPr>
                <a:xfrm>
                  <a:off x="4922519" y="4924044"/>
                  <a:ext cx="1013447" cy="987577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24">
                  <a:extLst>
                    <a:ext uri="{FF2B5EF4-FFF2-40B4-BE49-F238E27FC236}">
                      <a16:creationId xmlns:a16="http://schemas.microsoft.com/office/drawing/2014/main" id="{CA103F17-BB0B-3830-A164-C0F07A17EAD7}"/>
                    </a:ext>
                  </a:extLst>
                </p:cNvPr>
                <p:cNvSpPr/>
                <p:nvPr/>
              </p:nvSpPr>
              <p:spPr>
                <a:xfrm>
                  <a:off x="4879847" y="5047488"/>
                  <a:ext cx="1123175" cy="822985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25">
                  <a:extLst>
                    <a:ext uri="{FF2B5EF4-FFF2-40B4-BE49-F238E27FC236}">
                      <a16:creationId xmlns:a16="http://schemas.microsoft.com/office/drawing/2014/main" id="{7D103F24-389D-ED6E-7A5E-956F49CFD32F}"/>
                    </a:ext>
                  </a:extLst>
                </p:cNvPr>
                <p:cNvSpPr/>
                <p:nvPr/>
              </p:nvSpPr>
              <p:spPr>
                <a:xfrm>
                  <a:off x="4981955" y="4963668"/>
                  <a:ext cx="899160" cy="87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160" h="875029">
                      <a:moveTo>
                        <a:pt x="449580" y="0"/>
                      </a:moveTo>
                      <a:lnTo>
                        <a:pt x="400595" y="2566"/>
                      </a:lnTo>
                      <a:lnTo>
                        <a:pt x="353137" y="10088"/>
                      </a:lnTo>
                      <a:lnTo>
                        <a:pt x="307482" y="22299"/>
                      </a:lnTo>
                      <a:lnTo>
                        <a:pt x="263902" y="38931"/>
                      </a:lnTo>
                      <a:lnTo>
                        <a:pt x="222673" y="59718"/>
                      </a:lnTo>
                      <a:lnTo>
                        <a:pt x="184068" y="84393"/>
                      </a:lnTo>
                      <a:lnTo>
                        <a:pt x="148363" y="112688"/>
                      </a:lnTo>
                      <a:lnTo>
                        <a:pt x="115830" y="144338"/>
                      </a:lnTo>
                      <a:lnTo>
                        <a:pt x="86746" y="179076"/>
                      </a:lnTo>
                      <a:lnTo>
                        <a:pt x="61383" y="216633"/>
                      </a:lnTo>
                      <a:lnTo>
                        <a:pt x="40016" y="256745"/>
                      </a:lnTo>
                      <a:lnTo>
                        <a:pt x="22920" y="299142"/>
                      </a:lnTo>
                      <a:lnTo>
                        <a:pt x="10369" y="343560"/>
                      </a:lnTo>
                      <a:lnTo>
                        <a:pt x="2638" y="389731"/>
                      </a:lnTo>
                      <a:lnTo>
                        <a:pt x="0" y="437387"/>
                      </a:lnTo>
                      <a:lnTo>
                        <a:pt x="2638" y="485046"/>
                      </a:lnTo>
                      <a:lnTo>
                        <a:pt x="10369" y="531219"/>
                      </a:lnTo>
                      <a:lnTo>
                        <a:pt x="22920" y="575637"/>
                      </a:lnTo>
                      <a:lnTo>
                        <a:pt x="40016" y="618036"/>
                      </a:lnTo>
                      <a:lnTo>
                        <a:pt x="61383" y="658147"/>
                      </a:lnTo>
                      <a:lnTo>
                        <a:pt x="86746" y="695705"/>
                      </a:lnTo>
                      <a:lnTo>
                        <a:pt x="115830" y="730442"/>
                      </a:lnTo>
                      <a:lnTo>
                        <a:pt x="148363" y="762091"/>
                      </a:lnTo>
                      <a:lnTo>
                        <a:pt x="184068" y="790386"/>
                      </a:lnTo>
                      <a:lnTo>
                        <a:pt x="222673" y="815060"/>
                      </a:lnTo>
                      <a:lnTo>
                        <a:pt x="263902" y="835846"/>
                      </a:lnTo>
                      <a:lnTo>
                        <a:pt x="307482" y="852478"/>
                      </a:lnTo>
                      <a:lnTo>
                        <a:pt x="353137" y="864687"/>
                      </a:lnTo>
                      <a:lnTo>
                        <a:pt x="400595" y="872209"/>
                      </a:lnTo>
                      <a:lnTo>
                        <a:pt x="449580" y="874775"/>
                      </a:lnTo>
                      <a:lnTo>
                        <a:pt x="498564" y="872209"/>
                      </a:lnTo>
                      <a:lnTo>
                        <a:pt x="546022" y="864687"/>
                      </a:lnTo>
                      <a:lnTo>
                        <a:pt x="591677" y="852478"/>
                      </a:lnTo>
                      <a:lnTo>
                        <a:pt x="635257" y="835846"/>
                      </a:lnTo>
                      <a:lnTo>
                        <a:pt x="676486" y="815060"/>
                      </a:lnTo>
                      <a:lnTo>
                        <a:pt x="715091" y="790386"/>
                      </a:lnTo>
                      <a:lnTo>
                        <a:pt x="750796" y="762091"/>
                      </a:lnTo>
                      <a:lnTo>
                        <a:pt x="783329" y="730442"/>
                      </a:lnTo>
                      <a:lnTo>
                        <a:pt x="812413" y="695705"/>
                      </a:lnTo>
                      <a:lnTo>
                        <a:pt x="837776" y="658147"/>
                      </a:lnTo>
                      <a:lnTo>
                        <a:pt x="859143" y="618036"/>
                      </a:lnTo>
                      <a:lnTo>
                        <a:pt x="876239" y="575637"/>
                      </a:lnTo>
                      <a:lnTo>
                        <a:pt x="888790" y="531219"/>
                      </a:lnTo>
                      <a:lnTo>
                        <a:pt x="896521" y="485046"/>
                      </a:lnTo>
                      <a:lnTo>
                        <a:pt x="899160" y="437387"/>
                      </a:lnTo>
                      <a:lnTo>
                        <a:pt x="896521" y="389731"/>
                      </a:lnTo>
                      <a:lnTo>
                        <a:pt x="888790" y="343560"/>
                      </a:lnTo>
                      <a:lnTo>
                        <a:pt x="876239" y="299142"/>
                      </a:lnTo>
                      <a:lnTo>
                        <a:pt x="859143" y="256745"/>
                      </a:lnTo>
                      <a:lnTo>
                        <a:pt x="837776" y="216633"/>
                      </a:lnTo>
                      <a:lnTo>
                        <a:pt x="812413" y="179076"/>
                      </a:lnTo>
                      <a:lnTo>
                        <a:pt x="783329" y="144338"/>
                      </a:lnTo>
                      <a:lnTo>
                        <a:pt x="750796" y="112688"/>
                      </a:lnTo>
                      <a:lnTo>
                        <a:pt x="715091" y="84393"/>
                      </a:lnTo>
                      <a:lnTo>
                        <a:pt x="676486" y="59718"/>
                      </a:lnTo>
                      <a:lnTo>
                        <a:pt x="635257" y="38931"/>
                      </a:lnTo>
                      <a:lnTo>
                        <a:pt x="591677" y="22299"/>
                      </a:lnTo>
                      <a:lnTo>
                        <a:pt x="546022" y="10088"/>
                      </a:lnTo>
                      <a:lnTo>
                        <a:pt x="498564" y="2566"/>
                      </a:lnTo>
                      <a:lnTo>
                        <a:pt x="449580" y="0"/>
                      </a:lnTo>
                      <a:close/>
                    </a:path>
                  </a:pathLst>
                </a:custGeom>
                <a:solidFill>
                  <a:srgbClr val="F3822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object 26">
                  <a:extLst>
                    <a:ext uri="{FF2B5EF4-FFF2-40B4-BE49-F238E27FC236}">
                      <a16:creationId xmlns:a16="http://schemas.microsoft.com/office/drawing/2014/main" id="{B0F3E2FC-1B4D-7998-7B77-D919C0EAB7EE}"/>
                    </a:ext>
                  </a:extLst>
                </p:cNvPr>
                <p:cNvSpPr/>
                <p:nvPr/>
              </p:nvSpPr>
              <p:spPr>
                <a:xfrm>
                  <a:off x="4937759" y="5087112"/>
                  <a:ext cx="1009650" cy="709422"/>
                </a:xfrm>
                <a:prstGeom prst="rect">
                  <a:avLst/>
                </a:prstGeom>
                <a:blipFill>
                  <a:blip r:embed="rId1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object 27">
                <a:extLst>
                  <a:ext uri="{FF2B5EF4-FFF2-40B4-BE49-F238E27FC236}">
                    <a16:creationId xmlns:a16="http://schemas.microsoft.com/office/drawing/2014/main" id="{5F773524-D48D-E468-730B-467FC56D234E}"/>
                  </a:ext>
                </a:extLst>
              </p:cNvPr>
              <p:cNvSpPr txBox="1"/>
              <p:nvPr/>
            </p:nvSpPr>
            <p:spPr>
              <a:xfrm>
                <a:off x="8028058" y="6418028"/>
                <a:ext cx="877262" cy="412934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600" b="1">
                    <a:solidFill>
                      <a:schemeClr val="bg1"/>
                    </a:solidFill>
                    <a:latin typeface="Arial"/>
                    <a:cs typeface="Arial"/>
                  </a:rPr>
                  <a:t>98%</a:t>
                </a:r>
                <a:endParaRPr lang="pt-BR" sz="260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2" name="object 57">
                <a:extLst>
                  <a:ext uri="{FF2B5EF4-FFF2-40B4-BE49-F238E27FC236}">
                    <a16:creationId xmlns:a16="http://schemas.microsoft.com/office/drawing/2014/main" id="{9DA0FCC4-8852-F78D-02BA-B75B97F8FD39}"/>
                  </a:ext>
                </a:extLst>
              </p:cNvPr>
              <p:cNvSpPr txBox="1"/>
              <p:nvPr/>
            </p:nvSpPr>
            <p:spPr>
              <a:xfrm>
                <a:off x="8974745" y="6241799"/>
                <a:ext cx="772795" cy="81788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300" b="1"/>
                  <a:t>Visita</a:t>
                </a:r>
                <a:r>
                  <a:rPr lang="pt-BR" sz="1300" b="1"/>
                  <a:t>s</a:t>
                </a:r>
                <a:r>
                  <a:rPr sz="1300" b="1"/>
                  <a:t> </a:t>
                </a:r>
                <a:r>
                  <a:rPr sz="1300" b="1" err="1"/>
                  <a:t>médicas</a:t>
                </a:r>
                <a:r>
                  <a:rPr sz="1300" b="1"/>
                  <a:t>  </a:t>
                </a:r>
                <a:r>
                  <a:rPr sz="1300" b="1" err="1"/>
                  <a:t>ocorrem</a:t>
                </a:r>
                <a:r>
                  <a:rPr sz="1300" b="1"/>
                  <a:t>  </a:t>
                </a:r>
                <a:r>
                  <a:rPr sz="1300" b="1" err="1"/>
                  <a:t>até</a:t>
                </a:r>
                <a:r>
                  <a:rPr sz="1300" b="1"/>
                  <a:t> </a:t>
                </a:r>
                <a:r>
                  <a:rPr sz="1300" b="1" err="1"/>
                  <a:t>às</a:t>
                </a:r>
                <a:r>
                  <a:rPr sz="1300" b="1"/>
                  <a:t> 12h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527985F5-7F2B-9C4F-8EC4-840CE8DF86A2}"/>
                </a:ext>
              </a:extLst>
            </p:cNvPr>
            <p:cNvGrpSpPr/>
            <p:nvPr/>
          </p:nvGrpSpPr>
          <p:grpSpPr>
            <a:xfrm>
              <a:off x="10799477" y="7636453"/>
              <a:ext cx="2280031" cy="1529080"/>
              <a:chOff x="10251730" y="5848785"/>
              <a:chExt cx="2280031" cy="1529080"/>
            </a:xfrm>
          </p:grpSpPr>
          <p:grpSp>
            <p:nvGrpSpPr>
              <p:cNvPr id="44" name="object 28">
                <a:extLst>
                  <a:ext uri="{FF2B5EF4-FFF2-40B4-BE49-F238E27FC236}">
                    <a16:creationId xmlns:a16="http://schemas.microsoft.com/office/drawing/2014/main" id="{5A373374-44CB-B49B-6568-5AF3ABDE2142}"/>
                  </a:ext>
                </a:extLst>
              </p:cNvPr>
              <p:cNvGrpSpPr/>
              <p:nvPr/>
            </p:nvGrpSpPr>
            <p:grpSpPr>
              <a:xfrm>
                <a:off x="10251730" y="5848785"/>
                <a:ext cx="2280031" cy="1529080"/>
                <a:chOff x="7194804" y="4636008"/>
                <a:chExt cx="2280031" cy="1529080"/>
              </a:xfrm>
            </p:grpSpPr>
            <p:sp>
              <p:nvSpPr>
                <p:cNvPr id="45" name="object 29">
                  <a:extLst>
                    <a:ext uri="{FF2B5EF4-FFF2-40B4-BE49-F238E27FC236}">
                      <a16:creationId xmlns:a16="http://schemas.microsoft.com/office/drawing/2014/main" id="{F7CE3C33-E346-EF3A-0E53-E32017656225}"/>
                    </a:ext>
                  </a:extLst>
                </p:cNvPr>
                <p:cNvSpPr/>
                <p:nvPr/>
              </p:nvSpPr>
              <p:spPr>
                <a:xfrm>
                  <a:off x="7726680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983742" y="0"/>
                      </a:moveTo>
                      <a:lnTo>
                        <a:pt x="983742" y="229235"/>
                      </a:lnTo>
                      <a:lnTo>
                        <a:pt x="0" y="229235"/>
                      </a:lnTo>
                      <a:lnTo>
                        <a:pt x="0" y="1299286"/>
                      </a:lnTo>
                      <a:lnTo>
                        <a:pt x="983742" y="1299286"/>
                      </a:lnTo>
                      <a:lnTo>
                        <a:pt x="983742" y="1528572"/>
                      </a:lnTo>
                      <a:lnTo>
                        <a:pt x="1748027" y="764286"/>
                      </a:lnTo>
                      <a:lnTo>
                        <a:pt x="983742" y="0"/>
                      </a:lnTo>
                      <a:close/>
                    </a:path>
                  </a:pathLst>
                </a:custGeom>
                <a:solidFill>
                  <a:srgbClr val="F8CAAC">
                    <a:alpha val="90194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30">
                  <a:extLst>
                    <a:ext uri="{FF2B5EF4-FFF2-40B4-BE49-F238E27FC236}">
                      <a16:creationId xmlns:a16="http://schemas.microsoft.com/office/drawing/2014/main" id="{C308CEAD-3ACF-4F7B-C3F3-7AD27CCAFCE6}"/>
                    </a:ext>
                  </a:extLst>
                </p:cNvPr>
                <p:cNvSpPr/>
                <p:nvPr/>
              </p:nvSpPr>
              <p:spPr>
                <a:xfrm>
                  <a:off x="7726680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0" y="229235"/>
                      </a:moveTo>
                      <a:lnTo>
                        <a:pt x="983742" y="229235"/>
                      </a:lnTo>
                      <a:lnTo>
                        <a:pt x="983742" y="0"/>
                      </a:lnTo>
                      <a:lnTo>
                        <a:pt x="1748027" y="764286"/>
                      </a:lnTo>
                      <a:lnTo>
                        <a:pt x="983742" y="1528572"/>
                      </a:lnTo>
                      <a:lnTo>
                        <a:pt x="983742" y="1299286"/>
                      </a:lnTo>
                      <a:lnTo>
                        <a:pt x="0" y="1299286"/>
                      </a:lnTo>
                      <a:lnTo>
                        <a:pt x="0" y="229235"/>
                      </a:lnTo>
                      <a:close/>
                    </a:path>
                  </a:pathLst>
                </a:custGeom>
                <a:ln w="635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31">
                  <a:extLst>
                    <a:ext uri="{FF2B5EF4-FFF2-40B4-BE49-F238E27FC236}">
                      <a16:creationId xmlns:a16="http://schemas.microsoft.com/office/drawing/2014/main" id="{73172448-CE82-730E-401C-223D164302B2}"/>
                    </a:ext>
                  </a:extLst>
                </p:cNvPr>
                <p:cNvSpPr/>
                <p:nvPr/>
              </p:nvSpPr>
              <p:spPr>
                <a:xfrm>
                  <a:off x="7229856" y="4924044"/>
                  <a:ext cx="987577" cy="987577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32">
                  <a:extLst>
                    <a:ext uri="{FF2B5EF4-FFF2-40B4-BE49-F238E27FC236}">
                      <a16:creationId xmlns:a16="http://schemas.microsoft.com/office/drawing/2014/main" id="{7219D37F-0CB2-632A-DA56-74E9F7B844F5}"/>
                    </a:ext>
                  </a:extLst>
                </p:cNvPr>
                <p:cNvSpPr/>
                <p:nvPr/>
              </p:nvSpPr>
              <p:spPr>
                <a:xfrm>
                  <a:off x="7194804" y="5061204"/>
                  <a:ext cx="1080528" cy="792467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33">
                  <a:extLst>
                    <a:ext uri="{FF2B5EF4-FFF2-40B4-BE49-F238E27FC236}">
                      <a16:creationId xmlns:a16="http://schemas.microsoft.com/office/drawing/2014/main" id="{2EED8EA4-5668-440A-571D-A04BCE51BC2C}"/>
                    </a:ext>
                  </a:extLst>
                </p:cNvPr>
                <p:cNvSpPr/>
                <p:nvPr/>
              </p:nvSpPr>
              <p:spPr>
                <a:xfrm>
                  <a:off x="7289292" y="4963668"/>
                  <a:ext cx="873760" cy="87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759" h="875029">
                      <a:moveTo>
                        <a:pt x="436625" y="0"/>
                      </a:moveTo>
                      <a:lnTo>
                        <a:pt x="389045" y="2566"/>
                      </a:lnTo>
                      <a:lnTo>
                        <a:pt x="342950" y="10088"/>
                      </a:lnTo>
                      <a:lnTo>
                        <a:pt x="298606" y="22299"/>
                      </a:lnTo>
                      <a:lnTo>
                        <a:pt x="256280" y="38931"/>
                      </a:lnTo>
                      <a:lnTo>
                        <a:pt x="216238" y="59718"/>
                      </a:lnTo>
                      <a:lnTo>
                        <a:pt x="178746" y="84393"/>
                      </a:lnTo>
                      <a:lnTo>
                        <a:pt x="144071" y="112688"/>
                      </a:lnTo>
                      <a:lnTo>
                        <a:pt x="112478" y="144338"/>
                      </a:lnTo>
                      <a:lnTo>
                        <a:pt x="84234" y="179076"/>
                      </a:lnTo>
                      <a:lnTo>
                        <a:pt x="59605" y="216633"/>
                      </a:lnTo>
                      <a:lnTo>
                        <a:pt x="38857" y="256745"/>
                      </a:lnTo>
                      <a:lnTo>
                        <a:pt x="22256" y="299142"/>
                      </a:lnTo>
                      <a:lnTo>
                        <a:pt x="10069" y="343560"/>
                      </a:lnTo>
                      <a:lnTo>
                        <a:pt x="2561" y="389731"/>
                      </a:lnTo>
                      <a:lnTo>
                        <a:pt x="0" y="437387"/>
                      </a:lnTo>
                      <a:lnTo>
                        <a:pt x="2561" y="485046"/>
                      </a:lnTo>
                      <a:lnTo>
                        <a:pt x="10069" y="531219"/>
                      </a:lnTo>
                      <a:lnTo>
                        <a:pt x="22256" y="575637"/>
                      </a:lnTo>
                      <a:lnTo>
                        <a:pt x="38857" y="618036"/>
                      </a:lnTo>
                      <a:lnTo>
                        <a:pt x="59605" y="658147"/>
                      </a:lnTo>
                      <a:lnTo>
                        <a:pt x="84234" y="695705"/>
                      </a:lnTo>
                      <a:lnTo>
                        <a:pt x="112478" y="730442"/>
                      </a:lnTo>
                      <a:lnTo>
                        <a:pt x="144071" y="762091"/>
                      </a:lnTo>
                      <a:lnTo>
                        <a:pt x="178746" y="790386"/>
                      </a:lnTo>
                      <a:lnTo>
                        <a:pt x="216238" y="815060"/>
                      </a:lnTo>
                      <a:lnTo>
                        <a:pt x="256280" y="835846"/>
                      </a:lnTo>
                      <a:lnTo>
                        <a:pt x="298606" y="852478"/>
                      </a:lnTo>
                      <a:lnTo>
                        <a:pt x="342950" y="864687"/>
                      </a:lnTo>
                      <a:lnTo>
                        <a:pt x="389045" y="872209"/>
                      </a:lnTo>
                      <a:lnTo>
                        <a:pt x="436625" y="874775"/>
                      </a:lnTo>
                      <a:lnTo>
                        <a:pt x="484206" y="872209"/>
                      </a:lnTo>
                      <a:lnTo>
                        <a:pt x="530301" y="864687"/>
                      </a:lnTo>
                      <a:lnTo>
                        <a:pt x="574645" y="852478"/>
                      </a:lnTo>
                      <a:lnTo>
                        <a:pt x="616971" y="835846"/>
                      </a:lnTo>
                      <a:lnTo>
                        <a:pt x="657013" y="815060"/>
                      </a:lnTo>
                      <a:lnTo>
                        <a:pt x="694505" y="790386"/>
                      </a:lnTo>
                      <a:lnTo>
                        <a:pt x="729180" y="762091"/>
                      </a:lnTo>
                      <a:lnTo>
                        <a:pt x="760773" y="730442"/>
                      </a:lnTo>
                      <a:lnTo>
                        <a:pt x="789017" y="695705"/>
                      </a:lnTo>
                      <a:lnTo>
                        <a:pt x="813646" y="658147"/>
                      </a:lnTo>
                      <a:lnTo>
                        <a:pt x="834394" y="618036"/>
                      </a:lnTo>
                      <a:lnTo>
                        <a:pt x="850995" y="575637"/>
                      </a:lnTo>
                      <a:lnTo>
                        <a:pt x="863182" y="531219"/>
                      </a:lnTo>
                      <a:lnTo>
                        <a:pt x="870690" y="485046"/>
                      </a:lnTo>
                      <a:lnTo>
                        <a:pt x="873251" y="437387"/>
                      </a:lnTo>
                      <a:lnTo>
                        <a:pt x="870690" y="389731"/>
                      </a:lnTo>
                      <a:lnTo>
                        <a:pt x="863182" y="343560"/>
                      </a:lnTo>
                      <a:lnTo>
                        <a:pt x="850995" y="299142"/>
                      </a:lnTo>
                      <a:lnTo>
                        <a:pt x="834394" y="256745"/>
                      </a:lnTo>
                      <a:lnTo>
                        <a:pt x="813646" y="216633"/>
                      </a:lnTo>
                      <a:lnTo>
                        <a:pt x="789017" y="179076"/>
                      </a:lnTo>
                      <a:lnTo>
                        <a:pt x="760773" y="144338"/>
                      </a:lnTo>
                      <a:lnTo>
                        <a:pt x="729180" y="112688"/>
                      </a:lnTo>
                      <a:lnTo>
                        <a:pt x="694505" y="84393"/>
                      </a:lnTo>
                      <a:lnTo>
                        <a:pt x="657013" y="59718"/>
                      </a:lnTo>
                      <a:lnTo>
                        <a:pt x="616971" y="38931"/>
                      </a:lnTo>
                      <a:lnTo>
                        <a:pt x="574645" y="22299"/>
                      </a:lnTo>
                      <a:lnTo>
                        <a:pt x="530301" y="10088"/>
                      </a:lnTo>
                      <a:lnTo>
                        <a:pt x="484206" y="2566"/>
                      </a:lnTo>
                      <a:lnTo>
                        <a:pt x="436625" y="0"/>
                      </a:lnTo>
                      <a:close/>
                    </a:path>
                  </a:pathLst>
                </a:custGeom>
                <a:solidFill>
                  <a:srgbClr val="EC7C3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34">
                  <a:extLst>
                    <a:ext uri="{FF2B5EF4-FFF2-40B4-BE49-F238E27FC236}">
                      <a16:creationId xmlns:a16="http://schemas.microsoft.com/office/drawing/2014/main" id="{81E1ADE8-E021-F266-4758-B297CBA7D416}"/>
                    </a:ext>
                  </a:extLst>
                </p:cNvPr>
                <p:cNvSpPr/>
                <p:nvPr/>
              </p:nvSpPr>
              <p:spPr>
                <a:xfrm>
                  <a:off x="7252716" y="5099304"/>
                  <a:ext cx="966977" cy="680466"/>
                </a:xfrm>
                <a:prstGeom prst="rect">
                  <a:avLst/>
                </a:prstGeom>
                <a:blipFill>
                  <a:blip r:embed="rId1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1" name="object 35">
                <a:extLst>
                  <a:ext uri="{FF2B5EF4-FFF2-40B4-BE49-F238E27FC236}">
                    <a16:creationId xmlns:a16="http://schemas.microsoft.com/office/drawing/2014/main" id="{407DB901-E656-653F-12C4-43059B0BDEDB}"/>
                  </a:ext>
                </a:extLst>
              </p:cNvPr>
              <p:cNvSpPr txBox="1"/>
              <p:nvPr/>
            </p:nvSpPr>
            <p:spPr>
              <a:xfrm>
                <a:off x="10380844" y="6411092"/>
                <a:ext cx="742469" cy="412934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algn="ctr">
                  <a:spcBef>
                    <a:spcPts val="100"/>
                  </a:spcBef>
                </a:pPr>
                <a:r>
                  <a:rPr sz="2600" b="1">
                    <a:solidFill>
                      <a:schemeClr val="bg1"/>
                    </a:solidFill>
                    <a:latin typeface="Arial"/>
                    <a:cs typeface="Arial"/>
                  </a:rPr>
                  <a:t>86%</a:t>
                </a:r>
              </a:p>
            </p:txBody>
          </p:sp>
          <p:sp>
            <p:nvSpPr>
              <p:cNvPr id="103" name="object 58">
                <a:extLst>
                  <a:ext uri="{FF2B5EF4-FFF2-40B4-BE49-F238E27FC236}">
                    <a16:creationId xmlns:a16="http://schemas.microsoft.com/office/drawing/2014/main" id="{DF1377BF-48E7-9E9B-1F18-30995090E2B0}"/>
                  </a:ext>
                </a:extLst>
              </p:cNvPr>
              <p:cNvSpPr txBox="1"/>
              <p:nvPr/>
            </p:nvSpPr>
            <p:spPr>
              <a:xfrm>
                <a:off x="11223280" y="6241799"/>
                <a:ext cx="1055370" cy="81788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spcBef>
                    <a:spcPts val="95"/>
                  </a:spcBef>
                </a:pPr>
                <a:r>
                  <a:rPr sz="1300" b="1"/>
                  <a:t>Beneficiários  recebem  medicação em  30 minutos</a:t>
                </a:r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9511F0B-EBFA-40F9-EF95-00995A680D70}"/>
                </a:ext>
              </a:extLst>
            </p:cNvPr>
            <p:cNvGrpSpPr/>
            <p:nvPr/>
          </p:nvGrpSpPr>
          <p:grpSpPr>
            <a:xfrm>
              <a:off x="13308591" y="7636453"/>
              <a:ext cx="2280031" cy="1529080"/>
              <a:chOff x="12545349" y="5848785"/>
              <a:chExt cx="2280031" cy="1529080"/>
            </a:xfrm>
          </p:grpSpPr>
          <p:grpSp>
            <p:nvGrpSpPr>
              <p:cNvPr id="73" name="object 36">
                <a:extLst>
                  <a:ext uri="{FF2B5EF4-FFF2-40B4-BE49-F238E27FC236}">
                    <a16:creationId xmlns:a16="http://schemas.microsoft.com/office/drawing/2014/main" id="{62F0CBD9-08E6-FF40-E232-64CB22447C85}"/>
                  </a:ext>
                </a:extLst>
              </p:cNvPr>
              <p:cNvGrpSpPr/>
              <p:nvPr/>
            </p:nvGrpSpPr>
            <p:grpSpPr>
              <a:xfrm>
                <a:off x="12545349" y="5848785"/>
                <a:ext cx="2280031" cy="1529080"/>
                <a:chOff x="9488423" y="4636008"/>
                <a:chExt cx="2280031" cy="1529080"/>
              </a:xfrm>
            </p:grpSpPr>
            <p:sp>
              <p:nvSpPr>
                <p:cNvPr id="77" name="object 37">
                  <a:extLst>
                    <a:ext uri="{FF2B5EF4-FFF2-40B4-BE49-F238E27FC236}">
                      <a16:creationId xmlns:a16="http://schemas.microsoft.com/office/drawing/2014/main" id="{64736117-E512-076F-76C6-C35997FDB9CD}"/>
                    </a:ext>
                  </a:extLst>
                </p:cNvPr>
                <p:cNvSpPr/>
                <p:nvPr/>
              </p:nvSpPr>
              <p:spPr>
                <a:xfrm>
                  <a:off x="10020299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983742" y="0"/>
                      </a:moveTo>
                      <a:lnTo>
                        <a:pt x="983742" y="229235"/>
                      </a:lnTo>
                      <a:lnTo>
                        <a:pt x="0" y="229235"/>
                      </a:lnTo>
                      <a:lnTo>
                        <a:pt x="0" y="1299286"/>
                      </a:lnTo>
                      <a:lnTo>
                        <a:pt x="983742" y="1299286"/>
                      </a:lnTo>
                      <a:lnTo>
                        <a:pt x="983742" y="1528572"/>
                      </a:lnTo>
                      <a:lnTo>
                        <a:pt x="1748027" y="764286"/>
                      </a:lnTo>
                      <a:lnTo>
                        <a:pt x="983742" y="0"/>
                      </a:lnTo>
                      <a:close/>
                    </a:path>
                  </a:pathLst>
                </a:custGeom>
                <a:solidFill>
                  <a:srgbClr val="F8CAAC">
                    <a:alpha val="90194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38">
                  <a:extLst>
                    <a:ext uri="{FF2B5EF4-FFF2-40B4-BE49-F238E27FC236}">
                      <a16:creationId xmlns:a16="http://schemas.microsoft.com/office/drawing/2014/main" id="{0716C6AB-682D-EF3B-0127-D875884B86E3}"/>
                    </a:ext>
                  </a:extLst>
                </p:cNvPr>
                <p:cNvSpPr/>
                <p:nvPr/>
              </p:nvSpPr>
              <p:spPr>
                <a:xfrm>
                  <a:off x="10020299" y="4636008"/>
                  <a:ext cx="1748155" cy="152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154" h="1529079">
                      <a:moveTo>
                        <a:pt x="0" y="229235"/>
                      </a:moveTo>
                      <a:lnTo>
                        <a:pt x="983742" y="229235"/>
                      </a:lnTo>
                      <a:lnTo>
                        <a:pt x="983742" y="0"/>
                      </a:lnTo>
                      <a:lnTo>
                        <a:pt x="1748027" y="764286"/>
                      </a:lnTo>
                      <a:lnTo>
                        <a:pt x="983742" y="1528572"/>
                      </a:lnTo>
                      <a:lnTo>
                        <a:pt x="983742" y="1299286"/>
                      </a:lnTo>
                      <a:lnTo>
                        <a:pt x="0" y="1299286"/>
                      </a:lnTo>
                      <a:lnTo>
                        <a:pt x="0" y="229235"/>
                      </a:lnTo>
                      <a:close/>
                    </a:path>
                  </a:pathLst>
                </a:custGeom>
                <a:ln w="6350">
                  <a:solidFill>
                    <a:srgbClr val="A6A6A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1" name="object 39">
                  <a:extLst>
                    <a:ext uri="{FF2B5EF4-FFF2-40B4-BE49-F238E27FC236}">
                      <a16:creationId xmlns:a16="http://schemas.microsoft.com/office/drawing/2014/main" id="{CDF201BE-C4DF-810B-AF94-596DC46A9EDB}"/>
                    </a:ext>
                  </a:extLst>
                </p:cNvPr>
                <p:cNvSpPr/>
                <p:nvPr/>
              </p:nvSpPr>
              <p:spPr>
                <a:xfrm>
                  <a:off x="9523475" y="4924044"/>
                  <a:ext cx="989088" cy="987577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40">
                  <a:extLst>
                    <a:ext uri="{FF2B5EF4-FFF2-40B4-BE49-F238E27FC236}">
                      <a16:creationId xmlns:a16="http://schemas.microsoft.com/office/drawing/2014/main" id="{59F29B16-6526-BAD0-A33E-4A77D4FA51A7}"/>
                    </a:ext>
                  </a:extLst>
                </p:cNvPr>
                <p:cNvSpPr/>
                <p:nvPr/>
              </p:nvSpPr>
              <p:spPr>
                <a:xfrm>
                  <a:off x="9488423" y="5061204"/>
                  <a:ext cx="1080528" cy="792467"/>
                </a:xfrm>
                <a:prstGeom prst="rect">
                  <a:avLst/>
                </a:prstGeom>
                <a:blipFill>
                  <a:blip r:embed="rId1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41">
                  <a:extLst>
                    <a:ext uri="{FF2B5EF4-FFF2-40B4-BE49-F238E27FC236}">
                      <a16:creationId xmlns:a16="http://schemas.microsoft.com/office/drawing/2014/main" id="{63F3A14B-0A16-9AD3-869E-F139DBE3ED8B}"/>
                    </a:ext>
                  </a:extLst>
                </p:cNvPr>
                <p:cNvSpPr/>
                <p:nvPr/>
              </p:nvSpPr>
              <p:spPr>
                <a:xfrm>
                  <a:off x="9582911" y="4963668"/>
                  <a:ext cx="875030" cy="875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029" h="875029">
                      <a:moveTo>
                        <a:pt x="437388" y="0"/>
                      </a:moveTo>
                      <a:lnTo>
                        <a:pt x="389731" y="2566"/>
                      </a:lnTo>
                      <a:lnTo>
                        <a:pt x="343560" y="10088"/>
                      </a:lnTo>
                      <a:lnTo>
                        <a:pt x="299142" y="22299"/>
                      </a:lnTo>
                      <a:lnTo>
                        <a:pt x="256745" y="38931"/>
                      </a:lnTo>
                      <a:lnTo>
                        <a:pt x="216633" y="59718"/>
                      </a:lnTo>
                      <a:lnTo>
                        <a:pt x="179076" y="84393"/>
                      </a:lnTo>
                      <a:lnTo>
                        <a:pt x="144338" y="112688"/>
                      </a:lnTo>
                      <a:lnTo>
                        <a:pt x="112688" y="144338"/>
                      </a:lnTo>
                      <a:lnTo>
                        <a:pt x="84393" y="179076"/>
                      </a:lnTo>
                      <a:lnTo>
                        <a:pt x="59718" y="216633"/>
                      </a:lnTo>
                      <a:lnTo>
                        <a:pt x="38931" y="256745"/>
                      </a:lnTo>
                      <a:lnTo>
                        <a:pt x="22299" y="299142"/>
                      </a:lnTo>
                      <a:lnTo>
                        <a:pt x="10088" y="343560"/>
                      </a:lnTo>
                      <a:lnTo>
                        <a:pt x="2566" y="389731"/>
                      </a:lnTo>
                      <a:lnTo>
                        <a:pt x="0" y="437387"/>
                      </a:lnTo>
                      <a:lnTo>
                        <a:pt x="2566" y="485046"/>
                      </a:lnTo>
                      <a:lnTo>
                        <a:pt x="10088" y="531219"/>
                      </a:lnTo>
                      <a:lnTo>
                        <a:pt x="22299" y="575637"/>
                      </a:lnTo>
                      <a:lnTo>
                        <a:pt x="38931" y="618036"/>
                      </a:lnTo>
                      <a:lnTo>
                        <a:pt x="59718" y="658147"/>
                      </a:lnTo>
                      <a:lnTo>
                        <a:pt x="84393" y="695705"/>
                      </a:lnTo>
                      <a:lnTo>
                        <a:pt x="112688" y="730442"/>
                      </a:lnTo>
                      <a:lnTo>
                        <a:pt x="144338" y="762091"/>
                      </a:lnTo>
                      <a:lnTo>
                        <a:pt x="179076" y="790386"/>
                      </a:lnTo>
                      <a:lnTo>
                        <a:pt x="216633" y="815060"/>
                      </a:lnTo>
                      <a:lnTo>
                        <a:pt x="256745" y="835846"/>
                      </a:lnTo>
                      <a:lnTo>
                        <a:pt x="299142" y="852478"/>
                      </a:lnTo>
                      <a:lnTo>
                        <a:pt x="343560" y="864687"/>
                      </a:lnTo>
                      <a:lnTo>
                        <a:pt x="389731" y="872209"/>
                      </a:lnTo>
                      <a:lnTo>
                        <a:pt x="437388" y="874775"/>
                      </a:lnTo>
                      <a:lnTo>
                        <a:pt x="485044" y="872209"/>
                      </a:lnTo>
                      <a:lnTo>
                        <a:pt x="531215" y="864687"/>
                      </a:lnTo>
                      <a:lnTo>
                        <a:pt x="575633" y="852478"/>
                      </a:lnTo>
                      <a:lnTo>
                        <a:pt x="618030" y="835846"/>
                      </a:lnTo>
                      <a:lnTo>
                        <a:pt x="658142" y="815060"/>
                      </a:lnTo>
                      <a:lnTo>
                        <a:pt x="695699" y="790386"/>
                      </a:lnTo>
                      <a:lnTo>
                        <a:pt x="730437" y="762091"/>
                      </a:lnTo>
                      <a:lnTo>
                        <a:pt x="762087" y="730442"/>
                      </a:lnTo>
                      <a:lnTo>
                        <a:pt x="790382" y="695705"/>
                      </a:lnTo>
                      <a:lnTo>
                        <a:pt x="815057" y="658147"/>
                      </a:lnTo>
                      <a:lnTo>
                        <a:pt x="835844" y="618036"/>
                      </a:lnTo>
                      <a:lnTo>
                        <a:pt x="852476" y="575637"/>
                      </a:lnTo>
                      <a:lnTo>
                        <a:pt x="864687" y="531219"/>
                      </a:lnTo>
                      <a:lnTo>
                        <a:pt x="872209" y="485046"/>
                      </a:lnTo>
                      <a:lnTo>
                        <a:pt x="874776" y="437387"/>
                      </a:lnTo>
                      <a:lnTo>
                        <a:pt x="872209" y="389731"/>
                      </a:lnTo>
                      <a:lnTo>
                        <a:pt x="864687" y="343560"/>
                      </a:lnTo>
                      <a:lnTo>
                        <a:pt x="852476" y="299142"/>
                      </a:lnTo>
                      <a:lnTo>
                        <a:pt x="835844" y="256745"/>
                      </a:lnTo>
                      <a:lnTo>
                        <a:pt x="815057" y="216633"/>
                      </a:lnTo>
                      <a:lnTo>
                        <a:pt x="790382" y="179076"/>
                      </a:lnTo>
                      <a:lnTo>
                        <a:pt x="762087" y="144338"/>
                      </a:lnTo>
                      <a:lnTo>
                        <a:pt x="730437" y="112688"/>
                      </a:lnTo>
                      <a:lnTo>
                        <a:pt x="695699" y="84393"/>
                      </a:lnTo>
                      <a:lnTo>
                        <a:pt x="658142" y="59718"/>
                      </a:lnTo>
                      <a:lnTo>
                        <a:pt x="618030" y="38931"/>
                      </a:lnTo>
                      <a:lnTo>
                        <a:pt x="575633" y="22299"/>
                      </a:lnTo>
                      <a:lnTo>
                        <a:pt x="531215" y="10088"/>
                      </a:lnTo>
                      <a:lnTo>
                        <a:pt x="485044" y="2566"/>
                      </a:lnTo>
                      <a:lnTo>
                        <a:pt x="437388" y="0"/>
                      </a:lnTo>
                      <a:close/>
                    </a:path>
                  </a:pathLst>
                </a:custGeom>
                <a:solidFill>
                  <a:srgbClr val="F3822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42">
                  <a:extLst>
                    <a:ext uri="{FF2B5EF4-FFF2-40B4-BE49-F238E27FC236}">
                      <a16:creationId xmlns:a16="http://schemas.microsoft.com/office/drawing/2014/main" id="{61A0F57A-A87D-A1AC-F4B0-EECCD3F4CC05}"/>
                    </a:ext>
                  </a:extLst>
                </p:cNvPr>
                <p:cNvSpPr/>
                <p:nvPr/>
              </p:nvSpPr>
              <p:spPr>
                <a:xfrm>
                  <a:off x="9546335" y="5099304"/>
                  <a:ext cx="966977" cy="680466"/>
                </a:xfrm>
                <a:prstGeom prst="rect">
                  <a:avLst/>
                </a:prstGeom>
                <a:blipFill>
                  <a:blip r:embed="rId1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88" name="object 43">
                <a:extLst>
                  <a:ext uri="{FF2B5EF4-FFF2-40B4-BE49-F238E27FC236}">
                    <a16:creationId xmlns:a16="http://schemas.microsoft.com/office/drawing/2014/main" id="{AFDFFE51-0A85-13C3-6D23-08B69D920DD6}"/>
                  </a:ext>
                </a:extLst>
              </p:cNvPr>
              <p:cNvSpPr txBox="1"/>
              <p:nvPr/>
            </p:nvSpPr>
            <p:spPr>
              <a:xfrm>
                <a:off x="12706626" y="6411094"/>
                <a:ext cx="742469" cy="412934"/>
              </a:xfrm>
              <a:prstGeom prst="rect">
                <a:avLst/>
              </a:prstGeom>
            </p:spPr>
            <p:txBody>
              <a:bodyPr vert="horz" wrap="square" lIns="0" tIns="12700" rIns="0" bIns="0" rtlCol="0" anchor="t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600" b="1">
                    <a:solidFill>
                      <a:schemeClr val="bg1"/>
                    </a:solidFill>
                    <a:latin typeface="Arial"/>
                    <a:cs typeface="Arial"/>
                  </a:rPr>
                  <a:t>74%</a:t>
                </a:r>
              </a:p>
            </p:txBody>
          </p:sp>
          <p:sp>
            <p:nvSpPr>
              <p:cNvPr id="104" name="object 59">
                <a:extLst>
                  <a:ext uri="{FF2B5EF4-FFF2-40B4-BE49-F238E27FC236}">
                    <a16:creationId xmlns:a16="http://schemas.microsoft.com/office/drawing/2014/main" id="{72B1290B-3A07-4600-0AB6-41C3ECD41A82}"/>
                  </a:ext>
                </a:extLst>
              </p:cNvPr>
              <p:cNvSpPr txBox="1"/>
              <p:nvPr/>
            </p:nvSpPr>
            <p:spPr>
              <a:xfrm>
                <a:off x="13526297" y="6220386"/>
                <a:ext cx="1021715" cy="81788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>
                  <a:lnSpc>
                    <a:spcPct val="100000"/>
                  </a:lnSpc>
                  <a:spcBef>
                    <a:spcPts val="95"/>
                  </a:spcBef>
                </a:pPr>
                <a:r>
                  <a:rPr sz="1300" b="1"/>
                  <a:t>Atendimentos  acontecem  dentro de 15  minutos</a:t>
                </a:r>
              </a:p>
            </p:txBody>
          </p:sp>
        </p:grpSp>
      </p:grpSp>
      <p:sp>
        <p:nvSpPr>
          <p:cNvPr id="105" name="object 60">
            <a:extLst>
              <a:ext uri="{FF2B5EF4-FFF2-40B4-BE49-F238E27FC236}">
                <a16:creationId xmlns:a16="http://schemas.microsoft.com/office/drawing/2014/main" id="{FC558416-4198-E6EF-5F89-CCC59735177E}"/>
              </a:ext>
            </a:extLst>
          </p:cNvPr>
          <p:cNvSpPr txBox="1">
            <a:spLocks/>
          </p:cNvSpPr>
          <p:nvPr/>
        </p:nvSpPr>
        <p:spPr>
          <a:xfrm>
            <a:off x="407825" y="455994"/>
            <a:ext cx="11605769" cy="85921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60"/>
              </a:lnSpc>
              <a:spcBef>
                <a:spcPts val="100"/>
              </a:spcBef>
            </a:pPr>
            <a:r>
              <a:rPr lang="pt-BR" sz="4800" b="1">
                <a:solidFill>
                  <a:srgbClr val="0054B8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Escala e Excelência na Operação</a:t>
            </a:r>
          </a:p>
          <a:p>
            <a:pPr marL="15240" algn="l">
              <a:lnSpc>
                <a:spcPts val="2340"/>
              </a:lnSpc>
            </a:pPr>
            <a:r>
              <a:rPr lang="pt-BR" sz="2000" spc="-17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Combinação de características que continuarão impulsionando o crescimento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80EE49A0-F699-630E-4970-CEEAB2607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280080"/>
              </p:ext>
            </p:extLst>
          </p:nvPr>
        </p:nvGraphicFramePr>
        <p:xfrm>
          <a:off x="4322853" y="1591562"/>
          <a:ext cx="9489654" cy="596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33" name="Imagem 32">
            <a:extLst>
              <a:ext uri="{FF2B5EF4-FFF2-40B4-BE49-F238E27FC236}">
                <a16:creationId xmlns:a16="http://schemas.microsoft.com/office/drawing/2014/main" id="{0ED0874B-DA30-1CEE-4A9C-D70A586717D1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91045" y="1333670"/>
            <a:ext cx="772795" cy="772795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C3D13E0D-57E9-0C73-88EB-34783A6D35BF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4798" y="2322668"/>
            <a:ext cx="774000" cy="77400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4C2E337-9872-4CF3-8638-465679C6210F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65382" y="2510395"/>
            <a:ext cx="774000" cy="774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04F61A3E-7664-7452-B0CD-D68A61833C52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7749" y="4695771"/>
            <a:ext cx="774000" cy="77400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DB87AF73-A139-AC00-0E2B-BD9EBA86CD6B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6840" y="5682509"/>
            <a:ext cx="774000" cy="774000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79E76355-4925-ABB2-685F-637F4E1937C6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4798" y="4608839"/>
            <a:ext cx="7740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F31D5FA-466F-35B3-71DC-7AF24B5FF83D}"/>
              </a:ext>
            </a:extLst>
          </p:cNvPr>
          <p:cNvGrpSpPr/>
          <p:nvPr/>
        </p:nvGrpSpPr>
        <p:grpSpPr>
          <a:xfrm>
            <a:off x="-642939" y="-93321"/>
            <a:ext cx="7541612" cy="10640513"/>
            <a:chOff x="0" y="-28575"/>
            <a:chExt cx="2076544" cy="2929811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FCB5437-48DC-48B0-749E-3668D061AC4D}"/>
                </a:ext>
              </a:extLst>
            </p:cNvPr>
            <p:cNvSpPr/>
            <p:nvPr/>
          </p:nvSpPr>
          <p:spPr>
            <a:xfrm>
              <a:off x="0" y="0"/>
              <a:ext cx="2076544" cy="2901236"/>
            </a:xfrm>
            <a:custGeom>
              <a:avLst/>
              <a:gdLst/>
              <a:ahLst/>
              <a:cxnLst/>
              <a:rect l="l" t="t" r="r" b="b"/>
              <a:pathLst>
                <a:path w="2076544" h="2901236">
                  <a:moveTo>
                    <a:pt x="0" y="0"/>
                  </a:moveTo>
                  <a:lnTo>
                    <a:pt x="2076544" y="0"/>
                  </a:lnTo>
                  <a:lnTo>
                    <a:pt x="2076544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02205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41208729-EA79-B0C8-B8A2-F019944C374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014A2E87-24C8-F7B0-F0C6-98E03D5B6098}"/>
              </a:ext>
            </a:extLst>
          </p:cNvPr>
          <p:cNvGrpSpPr/>
          <p:nvPr/>
        </p:nvGrpSpPr>
        <p:grpSpPr>
          <a:xfrm>
            <a:off x="11457835" y="2094737"/>
            <a:ext cx="3047175" cy="2139983"/>
            <a:chOff x="0" y="0"/>
            <a:chExt cx="4062900" cy="2853310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B2179CF5-60AA-0382-2F13-0D3C10E7C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54" r="2554"/>
            <a:stretch>
              <a:fillRect/>
            </a:stretch>
          </p:blipFill>
          <p:spPr>
            <a:xfrm>
              <a:off x="0" y="0"/>
              <a:ext cx="4062900" cy="2853310"/>
            </a:xfrm>
            <a:prstGeom prst="rect">
              <a:avLst/>
            </a:prstGeom>
          </p:spPr>
        </p:pic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E1CFEBC8-E75C-A83B-6901-2107E5980D2A}"/>
              </a:ext>
            </a:extLst>
          </p:cNvPr>
          <p:cNvGrpSpPr/>
          <p:nvPr/>
        </p:nvGrpSpPr>
        <p:grpSpPr>
          <a:xfrm>
            <a:off x="11457835" y="4406884"/>
            <a:ext cx="3047175" cy="2139983"/>
            <a:chOff x="0" y="0"/>
            <a:chExt cx="4062900" cy="2853310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5D0B47F1-4268-4865-3F97-417B5D47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35" r="2535"/>
            <a:stretch>
              <a:fillRect/>
            </a:stretch>
          </p:blipFill>
          <p:spPr>
            <a:xfrm>
              <a:off x="0" y="0"/>
              <a:ext cx="4062900" cy="2853310"/>
            </a:xfrm>
            <a:prstGeom prst="rect">
              <a:avLst/>
            </a:prstGeom>
          </p:spPr>
        </p:pic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E0DB2F89-1FE0-9CFF-9EEA-3F38F888FE88}"/>
              </a:ext>
            </a:extLst>
          </p:cNvPr>
          <p:cNvGrpSpPr/>
          <p:nvPr/>
        </p:nvGrpSpPr>
        <p:grpSpPr>
          <a:xfrm>
            <a:off x="11457835" y="6719031"/>
            <a:ext cx="3047175" cy="2139983"/>
            <a:chOff x="0" y="0"/>
            <a:chExt cx="4062900" cy="2853310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9874333-C2E8-19FE-1FA3-D7AA1031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535" r="2535"/>
            <a:stretch>
              <a:fillRect/>
            </a:stretch>
          </p:blipFill>
          <p:spPr>
            <a:xfrm>
              <a:off x="0" y="0"/>
              <a:ext cx="4062900" cy="2853310"/>
            </a:xfrm>
            <a:prstGeom prst="rect">
              <a:avLst/>
            </a:prstGeom>
          </p:spPr>
        </p:pic>
      </p:grpSp>
      <p:sp>
        <p:nvSpPr>
          <p:cNvPr id="15" name="TextBox 17">
            <a:extLst>
              <a:ext uri="{FF2B5EF4-FFF2-40B4-BE49-F238E27FC236}">
                <a16:creationId xmlns:a16="http://schemas.microsoft.com/office/drawing/2014/main" id="{DB253FBD-9C48-40A1-10CD-9EA125076989}"/>
              </a:ext>
            </a:extLst>
          </p:cNvPr>
          <p:cNvSpPr txBox="1"/>
          <p:nvPr/>
        </p:nvSpPr>
        <p:spPr>
          <a:xfrm>
            <a:off x="685800" y="1397839"/>
            <a:ext cx="5581001" cy="3221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18"/>
              </a:lnSpc>
            </a:pPr>
            <a:r>
              <a:rPr lang="pt-BR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Núcleo</a:t>
            </a:r>
            <a:r>
              <a:rPr lang="en-US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60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en-US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t-BR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Observação</a:t>
            </a:r>
            <a:r>
              <a:rPr lang="en-US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pt-BR" sz="6600" spc="-618" dirty="0">
                <a:solidFill>
                  <a:srgbClr val="FEFFF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Controle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0C7BFE38-9526-61CE-B330-7571ECA6E695}"/>
              </a:ext>
            </a:extLst>
          </p:cNvPr>
          <p:cNvSpPr txBox="1"/>
          <p:nvPr/>
        </p:nvSpPr>
        <p:spPr>
          <a:xfrm>
            <a:off x="362203" y="5486162"/>
            <a:ext cx="5596001" cy="2592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pt-BR" sz="2400" b="1">
                <a:solidFill>
                  <a:srgbClr val="EF7F0C"/>
                </a:solidFill>
                <a:latin typeface="Verdana"/>
                <a:ea typeface="Verdana"/>
              </a:rPr>
              <a:t>Controlar a jornada do cliente, monitorando ininterruptamente, através de tecnologia on-line e pesquisas, garantindo segurança e acolhimento ao atendimento.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7BD49F90-FB23-3DE6-6475-4F0C38780E70}"/>
              </a:ext>
            </a:extLst>
          </p:cNvPr>
          <p:cNvSpPr txBox="1"/>
          <p:nvPr/>
        </p:nvSpPr>
        <p:spPr>
          <a:xfrm>
            <a:off x="7313570" y="2623216"/>
            <a:ext cx="3907620" cy="34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MONITORAR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28985CC6-4363-337F-908E-755702C86D64}"/>
              </a:ext>
            </a:extLst>
          </p:cNvPr>
          <p:cNvSpPr txBox="1"/>
          <p:nvPr/>
        </p:nvSpPr>
        <p:spPr>
          <a:xfrm>
            <a:off x="8033236" y="3071985"/>
            <a:ext cx="3187953" cy="8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24h do tempo de espera em toda rede própria.</a:t>
            </a:r>
          </a:p>
          <a:p>
            <a:pPr algn="r">
              <a:lnSpc>
                <a:spcPts val="2209"/>
              </a:lnSpc>
            </a:pPr>
            <a:endParaRPr lang="pt-BR" sz="1767" dirty="0">
              <a:solidFill>
                <a:srgbClr val="3434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DC0B8099-58A9-49B7-DE7F-7C3D34A11CEC}"/>
              </a:ext>
            </a:extLst>
          </p:cNvPr>
          <p:cNvSpPr txBox="1"/>
          <p:nvPr/>
        </p:nvSpPr>
        <p:spPr>
          <a:xfrm>
            <a:off x="7313570" y="4932354"/>
            <a:ext cx="3907620" cy="34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ELEGIBILIDADE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ED3EFB93-5867-AA5E-8D29-EF560D1C3370}"/>
              </a:ext>
            </a:extLst>
          </p:cNvPr>
          <p:cNvSpPr txBox="1"/>
          <p:nvPr/>
        </p:nvSpPr>
        <p:spPr>
          <a:xfrm>
            <a:off x="7530544" y="5381123"/>
            <a:ext cx="3690646" cy="8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cliente através da biometria digital ou facial, a partir da efetivação do atendimento.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9ACD26CC-3AF5-DE93-FAB3-CFBC476D29E5}"/>
              </a:ext>
            </a:extLst>
          </p:cNvPr>
          <p:cNvSpPr txBox="1"/>
          <p:nvPr/>
        </p:nvSpPr>
        <p:spPr>
          <a:xfrm>
            <a:off x="6898673" y="7244501"/>
            <a:ext cx="4322517" cy="32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ESTRUTURA INTELIGENTE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CFB5A4EB-1B3B-765F-424F-6B11A68B1466}"/>
              </a:ext>
            </a:extLst>
          </p:cNvPr>
          <p:cNvSpPr txBox="1"/>
          <p:nvPr/>
        </p:nvSpPr>
        <p:spPr>
          <a:xfrm>
            <a:off x="7313570" y="7693270"/>
            <a:ext cx="3907620" cy="8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permite acompanhar o prontuário médico e laudos dos exames do paciente.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A913B026-D140-CC7F-6421-7206E1628498}"/>
              </a:ext>
            </a:extLst>
          </p:cNvPr>
          <p:cNvSpPr txBox="1"/>
          <p:nvPr/>
        </p:nvSpPr>
        <p:spPr>
          <a:xfrm>
            <a:off x="14737990" y="2581833"/>
            <a:ext cx="3907620" cy="33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ACOMPANHAR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62E001B3-5AD8-B8FD-39FC-7EC1A8A78C91}"/>
              </a:ext>
            </a:extLst>
          </p:cNvPr>
          <p:cNvSpPr txBox="1"/>
          <p:nvPr/>
        </p:nvSpPr>
        <p:spPr>
          <a:xfrm>
            <a:off x="14737990" y="3030601"/>
            <a:ext cx="3314953" cy="83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jornada do cliente em tempo real, incluindo internação</a:t>
            </a:r>
            <a:r>
              <a:rPr lang="en-US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6F315F5E-6C8D-C3DD-8A60-0141EF97D3A4}"/>
              </a:ext>
            </a:extLst>
          </p:cNvPr>
          <p:cNvSpPr txBox="1"/>
          <p:nvPr/>
        </p:nvSpPr>
        <p:spPr>
          <a:xfrm>
            <a:off x="14743135" y="4888541"/>
            <a:ext cx="3907620" cy="33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ACOMPANHAR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3123CD51-A841-58E9-D403-4053EAB069E4}"/>
              </a:ext>
            </a:extLst>
          </p:cNvPr>
          <p:cNvSpPr txBox="1"/>
          <p:nvPr/>
        </p:nvSpPr>
        <p:spPr>
          <a:xfrm>
            <a:off x="14743135" y="5342003"/>
            <a:ext cx="3182662" cy="56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 procedimentos cirúrgicos e pós cirúrgicos.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652181F8-F974-50CF-E234-AD80F43F3D70}"/>
              </a:ext>
            </a:extLst>
          </p:cNvPr>
          <p:cNvSpPr txBox="1"/>
          <p:nvPr/>
        </p:nvSpPr>
        <p:spPr>
          <a:xfrm rot="-60000">
            <a:off x="14740480" y="7129258"/>
            <a:ext cx="3907620" cy="33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1"/>
              </a:lnSpc>
            </a:pPr>
            <a:r>
              <a:rPr lang="en-US" sz="2209" b="1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CONTROLAR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D525FA45-E6B1-CA39-8700-9932AC75F6A0}"/>
              </a:ext>
            </a:extLst>
          </p:cNvPr>
          <p:cNvSpPr txBox="1"/>
          <p:nvPr/>
        </p:nvSpPr>
        <p:spPr>
          <a:xfrm rot="-60000">
            <a:off x="14750695" y="7607416"/>
            <a:ext cx="3378534" cy="83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9"/>
              </a:lnSpc>
            </a:pPr>
            <a:r>
              <a:rPr lang="pt-BR" sz="1767" dirty="0">
                <a:solidFill>
                  <a:srgbClr val="3434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escalas médicas em clínicas, urgências e unidades laboratoriais. </a:t>
            </a:r>
          </a:p>
        </p:txBody>
      </p:sp>
    </p:spTree>
    <p:extLst>
      <p:ext uri="{BB962C8B-B14F-4D97-AF65-F5344CB8AC3E}">
        <p14:creationId xmlns:p14="http://schemas.microsoft.com/office/powerpoint/2010/main" val="292143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BBD95F0-B4DE-9491-583E-CCB815D709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563" y="9401713"/>
            <a:ext cx="15058875" cy="1330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AB6A53A-3906-C7E6-85BF-02B0A2EBE2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1625" y="-519572"/>
            <a:ext cx="5286375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F12454AE-EE80-D437-12DC-AE2F598EF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32018"/>
              </p:ext>
            </p:extLst>
          </p:nvPr>
        </p:nvGraphicFramePr>
        <p:xfrm>
          <a:off x="1143000" y="4664894"/>
          <a:ext cx="8780827" cy="4278987"/>
        </p:xfrm>
        <a:graphic>
          <a:graphicData uri="http://schemas.openxmlformats.org/drawingml/2006/table">
            <a:tbl>
              <a:tblPr/>
              <a:tblGrid>
                <a:gridCol w="4483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817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Espera no Atendimento (Hospitais, Clínicas, Coleta Laboratorial)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Pacientes em Observação com +6h e Pendências de Leitos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88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Confirmação da Presença Médica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Cirurgias de Intercorrência +6h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7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Resultado dos Laudos de imagens (emergências e eletivo)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>
                          <a:solidFill>
                            <a:srgbClr val="000000"/>
                          </a:solidFill>
                          <a:latin typeface="Garet"/>
                        </a:rPr>
                        <a:t>Prazo marcação de Consultas e Exames (inferior RN 259)</a:t>
                      </a:r>
                      <a:endParaRPr lang="pt-BR" sz="1800" noProof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55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Monitoramento dos batimentos </a:t>
                      </a:r>
                      <a:r>
                        <a:rPr lang="pt-BR" sz="1800" noProof="0" dirty="0" err="1">
                          <a:solidFill>
                            <a:srgbClr val="000000"/>
                          </a:solidFill>
                          <a:latin typeface="Garet"/>
                        </a:rPr>
                        <a:t>cardio</a:t>
                      </a: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-fetais, </a:t>
                      </a:r>
                      <a:r>
                        <a:rPr lang="pt-BR" sz="1800" noProof="0" dirty="0" err="1">
                          <a:solidFill>
                            <a:srgbClr val="000000"/>
                          </a:solidFill>
                          <a:latin typeface="Garet"/>
                        </a:rPr>
                        <a:t>ECGs</a:t>
                      </a: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, </a:t>
                      </a:r>
                      <a:r>
                        <a:rPr lang="pt-BR" sz="1800" noProof="0" dirty="0" err="1">
                          <a:solidFill>
                            <a:srgbClr val="000000"/>
                          </a:solidFill>
                          <a:latin typeface="Garet"/>
                        </a:rPr>
                        <a:t>partogramas</a:t>
                      </a: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, sinais vitais</a:t>
                      </a:r>
                    </a:p>
                    <a:p>
                      <a:pPr marL="0" indent="0" algn="l">
                        <a:lnSpc>
                          <a:spcPts val="196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pt-BR" sz="1800" noProof="0" dirty="0">
                        <a:solidFill>
                          <a:srgbClr val="000000"/>
                        </a:solidFill>
                        <a:latin typeface="Garet"/>
                      </a:endParaRPr>
                    </a:p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Auditoria de complicações cirúrgicas</a:t>
                      </a:r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noProof="0" dirty="0">
                          <a:solidFill>
                            <a:srgbClr val="000000"/>
                          </a:solidFill>
                          <a:latin typeface="Garet"/>
                        </a:rPr>
                        <a:t>Performance/ Velocidade do Sistema, Utilização do Link</a:t>
                      </a:r>
                      <a:endParaRPr lang="pt-BR" sz="1800" noProof="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C1F46367-BB4C-22C0-056F-E2FAEF2AFF22}"/>
              </a:ext>
            </a:extLst>
          </p:cNvPr>
          <p:cNvSpPr txBox="1"/>
          <p:nvPr/>
        </p:nvSpPr>
        <p:spPr>
          <a:xfrm>
            <a:off x="636707" y="752190"/>
            <a:ext cx="11858045" cy="88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59"/>
              </a:lnSpc>
            </a:pPr>
            <a:r>
              <a:rPr lang="pt-BR" sz="4800" b="1" dirty="0">
                <a:solidFill>
                  <a:srgbClr val="0054B8"/>
                </a:solidFill>
                <a:latin typeface="Source Sans Pro" panose="020B0503030403020204" pitchFamily="34" charset="0"/>
              </a:rPr>
              <a:t>Auditorias e Controles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DC7DBE3-1048-296E-EDD2-9B05ED627D8C}"/>
              </a:ext>
            </a:extLst>
          </p:cNvPr>
          <p:cNvSpPr txBox="1"/>
          <p:nvPr/>
        </p:nvSpPr>
        <p:spPr>
          <a:xfrm>
            <a:off x="1172208" y="2478532"/>
            <a:ext cx="3733800" cy="518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24"/>
              </a:lnSpc>
            </a:pPr>
            <a:r>
              <a:rPr lang="pt-BR" sz="3600" b="1" dirty="0">
                <a:solidFill>
                  <a:srgbClr val="002060"/>
                </a:solidFill>
                <a:latin typeface="Source Sans Pro" panose="020B0503030403020204" pitchFamily="34" charset="0"/>
              </a:rPr>
              <a:t>Atribuições: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AEA9B00C-3103-A7AD-3709-CF5EB46EF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891042"/>
              </p:ext>
            </p:extLst>
          </p:nvPr>
        </p:nvGraphicFramePr>
        <p:xfrm>
          <a:off x="11089591" y="4654519"/>
          <a:ext cx="5674409" cy="3533775"/>
        </p:xfrm>
        <a:graphic>
          <a:graphicData uri="http://schemas.openxmlformats.org/drawingml/2006/table">
            <a:tbl>
              <a:tblPr/>
              <a:tblGrid>
                <a:gridCol w="567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99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pt-BR" sz="1800" kern="1200" noProof="0">
                          <a:solidFill>
                            <a:srgbClr val="000000"/>
                          </a:solidFill>
                          <a:latin typeface="Garet"/>
                          <a:ea typeface="+mn-ea"/>
                          <a:cs typeface="+mn-cs"/>
                        </a:rPr>
                        <a:t>Satisfação Pós Cirúrgicas (urgência e eletivo) </a:t>
                      </a:r>
                    </a:p>
                    <a:p>
                      <a:pPr>
                        <a:lnSpc>
                          <a:spcPts val="1960"/>
                        </a:lnSpc>
                      </a:pPr>
                      <a:r>
                        <a:rPr lang="pt-BR" sz="1800" kern="1200" noProof="0">
                          <a:solidFill>
                            <a:srgbClr val="000000"/>
                          </a:solidFill>
                          <a:latin typeface="Garet"/>
                          <a:ea typeface="+mn-ea"/>
                          <a:cs typeface="+mn-cs"/>
                        </a:rPr>
                        <a:t>meta: 80% contatos realizados.</a:t>
                      </a:r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59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kern="1200" noProof="0">
                          <a:solidFill>
                            <a:srgbClr val="000000"/>
                          </a:solidFill>
                          <a:latin typeface="Garet"/>
                          <a:ea typeface="+mn-ea"/>
                          <a:cs typeface="+mn-cs"/>
                        </a:rPr>
                        <a:t>Acolhimento aos pacientes Oncológicos</a:t>
                      </a:r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59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kern="1200" noProof="0">
                          <a:solidFill>
                            <a:srgbClr val="000000"/>
                          </a:solidFill>
                          <a:latin typeface="Garet"/>
                          <a:ea typeface="+mn-ea"/>
                          <a:cs typeface="+mn-cs"/>
                        </a:rPr>
                        <a:t>Acolhimento ao luto (contato com familiar)</a:t>
                      </a:r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59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196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sz="1800" kern="1200" noProof="0">
                          <a:solidFill>
                            <a:srgbClr val="000000"/>
                          </a:solidFill>
                          <a:latin typeface="Garet"/>
                          <a:ea typeface="+mn-ea"/>
                          <a:cs typeface="+mn-cs"/>
                        </a:rPr>
                        <a:t>“Fale com o Presidente e Diretores”</a:t>
                      </a:r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13">
            <a:extLst>
              <a:ext uri="{FF2B5EF4-FFF2-40B4-BE49-F238E27FC236}">
                <a16:creationId xmlns:a16="http://schemas.microsoft.com/office/drawing/2014/main" id="{092EF93E-B8C5-091E-A8DE-8A0D8E5EA084}"/>
              </a:ext>
            </a:extLst>
          </p:cNvPr>
          <p:cNvGrpSpPr/>
          <p:nvPr/>
        </p:nvGrpSpPr>
        <p:grpSpPr>
          <a:xfrm>
            <a:off x="1172208" y="2324100"/>
            <a:ext cx="9055174" cy="3375421"/>
            <a:chOff x="6581" y="-326795"/>
            <a:chExt cx="2040252" cy="889000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1A3F58D0-7A87-8586-5035-7D1958A61E07}"/>
                </a:ext>
              </a:extLst>
            </p:cNvPr>
            <p:cNvSpPr/>
            <p:nvPr/>
          </p:nvSpPr>
          <p:spPr>
            <a:xfrm>
              <a:off x="6581" y="2346"/>
              <a:ext cx="2040252" cy="235411"/>
            </a:xfrm>
            <a:custGeom>
              <a:avLst/>
              <a:gdLst/>
              <a:ahLst/>
              <a:cxnLst/>
              <a:rect l="l" t="t" r="r" b="b"/>
              <a:pathLst>
                <a:path w="2040252" h="235411">
                  <a:moveTo>
                    <a:pt x="29982" y="0"/>
                  </a:moveTo>
                  <a:lnTo>
                    <a:pt x="2010270" y="0"/>
                  </a:lnTo>
                  <a:cubicBezTo>
                    <a:pt x="2026829" y="0"/>
                    <a:pt x="2040252" y="13423"/>
                    <a:pt x="2040252" y="29982"/>
                  </a:cubicBezTo>
                  <a:lnTo>
                    <a:pt x="2040252" y="205429"/>
                  </a:lnTo>
                  <a:cubicBezTo>
                    <a:pt x="2040252" y="213381"/>
                    <a:pt x="2037093" y="221007"/>
                    <a:pt x="2031471" y="226630"/>
                  </a:cubicBezTo>
                  <a:cubicBezTo>
                    <a:pt x="2025848" y="232252"/>
                    <a:pt x="2018222" y="235411"/>
                    <a:pt x="2010270" y="235411"/>
                  </a:cubicBezTo>
                  <a:lnTo>
                    <a:pt x="29982" y="235411"/>
                  </a:lnTo>
                  <a:cubicBezTo>
                    <a:pt x="22030" y="235411"/>
                    <a:pt x="14404" y="232252"/>
                    <a:pt x="8782" y="226630"/>
                  </a:cubicBezTo>
                  <a:cubicBezTo>
                    <a:pt x="3159" y="221007"/>
                    <a:pt x="0" y="213381"/>
                    <a:pt x="0" y="205429"/>
                  </a:cubicBezTo>
                  <a:lnTo>
                    <a:pt x="0" y="29982"/>
                  </a:lnTo>
                  <a:cubicBezTo>
                    <a:pt x="0" y="22030"/>
                    <a:pt x="3159" y="14404"/>
                    <a:pt x="8782" y="8782"/>
                  </a:cubicBezTo>
                  <a:cubicBezTo>
                    <a:pt x="14404" y="3159"/>
                    <a:pt x="22030" y="0"/>
                    <a:pt x="2998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B7964B6E-C0C9-82C4-1516-7976686FA638}"/>
                </a:ext>
              </a:extLst>
            </p:cNvPr>
            <p:cNvSpPr txBox="1"/>
            <p:nvPr/>
          </p:nvSpPr>
          <p:spPr>
            <a:xfrm>
              <a:off x="613126" y="-326795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spc="354" dirty="0">
                  <a:solidFill>
                    <a:srgbClr val="FFFFFF"/>
                  </a:solidFill>
                  <a:latin typeface="Telegraf Bold"/>
                </a:rPr>
                <a:t>ONLINE</a:t>
              </a: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8D41A207-6C71-D492-5B8C-D8F4A5A71D00}"/>
              </a:ext>
            </a:extLst>
          </p:cNvPr>
          <p:cNvGrpSpPr/>
          <p:nvPr/>
        </p:nvGrpSpPr>
        <p:grpSpPr>
          <a:xfrm>
            <a:off x="10898596" y="2342181"/>
            <a:ext cx="5286375" cy="3339256"/>
            <a:chOff x="0" y="-319779"/>
            <a:chExt cx="1301424" cy="879475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3FFAC66E-F0CB-4D8C-4CEA-DF3994E7FA23}"/>
                </a:ext>
              </a:extLst>
            </p:cNvPr>
            <p:cNvSpPr/>
            <p:nvPr/>
          </p:nvSpPr>
          <p:spPr>
            <a:xfrm>
              <a:off x="0" y="0"/>
              <a:ext cx="1301424" cy="235411"/>
            </a:xfrm>
            <a:custGeom>
              <a:avLst/>
              <a:gdLst/>
              <a:ahLst/>
              <a:cxnLst/>
              <a:rect l="l" t="t" r="r" b="b"/>
              <a:pathLst>
                <a:path w="1301424" h="235411">
                  <a:moveTo>
                    <a:pt x="47003" y="0"/>
                  </a:moveTo>
                  <a:lnTo>
                    <a:pt x="1254421" y="0"/>
                  </a:lnTo>
                  <a:cubicBezTo>
                    <a:pt x="1266887" y="0"/>
                    <a:pt x="1278842" y="4952"/>
                    <a:pt x="1287657" y="13767"/>
                  </a:cubicBezTo>
                  <a:cubicBezTo>
                    <a:pt x="1296472" y="22582"/>
                    <a:pt x="1301424" y="34537"/>
                    <a:pt x="1301424" y="47003"/>
                  </a:cubicBezTo>
                  <a:lnTo>
                    <a:pt x="1301424" y="188408"/>
                  </a:lnTo>
                  <a:cubicBezTo>
                    <a:pt x="1301424" y="200874"/>
                    <a:pt x="1296472" y="212829"/>
                    <a:pt x="1287657" y="221644"/>
                  </a:cubicBezTo>
                  <a:cubicBezTo>
                    <a:pt x="1278842" y="230459"/>
                    <a:pt x="1266887" y="235411"/>
                    <a:pt x="1254421" y="235411"/>
                  </a:cubicBezTo>
                  <a:lnTo>
                    <a:pt x="47003" y="235411"/>
                  </a:lnTo>
                  <a:cubicBezTo>
                    <a:pt x="34537" y="235411"/>
                    <a:pt x="22582" y="230459"/>
                    <a:pt x="13767" y="221644"/>
                  </a:cubicBezTo>
                  <a:cubicBezTo>
                    <a:pt x="4952" y="212829"/>
                    <a:pt x="0" y="200874"/>
                    <a:pt x="0" y="188408"/>
                  </a:cubicBezTo>
                  <a:lnTo>
                    <a:pt x="0" y="47003"/>
                  </a:lnTo>
                  <a:cubicBezTo>
                    <a:pt x="0" y="34537"/>
                    <a:pt x="4952" y="22582"/>
                    <a:pt x="13767" y="13767"/>
                  </a:cubicBezTo>
                  <a:cubicBezTo>
                    <a:pt x="22582" y="4952"/>
                    <a:pt x="34537" y="0"/>
                    <a:pt x="47003" y="0"/>
                  </a:cubicBezTo>
                  <a:close/>
                </a:path>
              </a:pathLst>
            </a:custGeom>
            <a:solidFill>
              <a:schemeClr val="accent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0CE58604-6B48-5013-64C2-7E6BDB0F3EEE}"/>
                </a:ext>
              </a:extLst>
            </p:cNvPr>
            <p:cNvSpPr txBox="1"/>
            <p:nvPr/>
          </p:nvSpPr>
          <p:spPr>
            <a:xfrm>
              <a:off x="165241" y="-319779"/>
              <a:ext cx="970941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spc="316" dirty="0">
                  <a:solidFill>
                    <a:srgbClr val="FFFFFF"/>
                  </a:solidFill>
                  <a:latin typeface="Telegraf Bold"/>
                </a:rPr>
                <a:t>PESQUISAS E FEEDBACK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C0FE5DD-7116-E8C6-77A7-47E392CE9909}"/>
              </a:ext>
            </a:extLst>
          </p:cNvPr>
          <p:cNvGrpSpPr/>
          <p:nvPr/>
        </p:nvGrpSpPr>
        <p:grpSpPr>
          <a:xfrm>
            <a:off x="10404040" y="3573807"/>
            <a:ext cx="190995" cy="3375421"/>
            <a:chOff x="1424937" y="2781358"/>
            <a:chExt cx="137160" cy="397002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8374878-30A4-3591-D1A7-9C4FDA0313D5}"/>
                </a:ext>
              </a:extLst>
            </p:cNvPr>
            <p:cNvSpPr/>
            <p:nvPr/>
          </p:nvSpPr>
          <p:spPr>
            <a:xfrm>
              <a:off x="1470657" y="2849937"/>
              <a:ext cx="45719" cy="3901441"/>
            </a:xfrm>
            <a:prstGeom prst="rect">
              <a:avLst/>
            </a:prstGeom>
            <a:solidFill>
              <a:srgbClr val="D66F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C31B381C-AEBD-B21D-5278-3BF4218634AB}"/>
                </a:ext>
              </a:extLst>
            </p:cNvPr>
            <p:cNvSpPr/>
            <p:nvPr/>
          </p:nvSpPr>
          <p:spPr>
            <a:xfrm>
              <a:off x="1424937" y="2781358"/>
              <a:ext cx="137160" cy="137159"/>
            </a:xfrm>
            <a:prstGeom prst="rect">
              <a:avLst/>
            </a:prstGeom>
            <a:solidFill>
              <a:srgbClr val="0A5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588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452400-6312-4305-b43f-5f45911c56a1">
      <UserInfo>
        <DisplayName>Debora Romao Pereira</DisplayName>
        <AccountId>530</AccountId>
        <AccountType/>
      </UserInfo>
      <UserInfo>
        <DisplayName>Rejane Abreu</DisplayName>
        <AccountId>296</AccountId>
        <AccountType/>
      </UserInfo>
    </SharedWithUsers>
    <TaxCatchAll xmlns="72452400-6312-4305-b43f-5f45911c56a1" xsi:nil="true"/>
    <lcf76f155ced4ddcb4097134ff3c332f xmlns="062ec171-4e03-482c-b0fe-da22f160482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1E216D68038C429EF1AC5CE7E54786" ma:contentTypeVersion="16" ma:contentTypeDescription="Crie um novo documento." ma:contentTypeScope="" ma:versionID="829e884b88586d283a842e7947da7dcb">
  <xsd:schema xmlns:xsd="http://www.w3.org/2001/XMLSchema" xmlns:xs="http://www.w3.org/2001/XMLSchema" xmlns:p="http://schemas.microsoft.com/office/2006/metadata/properties" xmlns:ns2="062ec171-4e03-482c-b0fe-da22f1604820" xmlns:ns3="72452400-6312-4305-b43f-5f45911c56a1" targetNamespace="http://schemas.microsoft.com/office/2006/metadata/properties" ma:root="true" ma:fieldsID="65a1b2202fa39514042d6e817cc28fb2" ns2:_="" ns3:_="">
    <xsd:import namespace="062ec171-4e03-482c-b0fe-da22f1604820"/>
    <xsd:import namespace="72452400-6312-4305-b43f-5f45911c5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ec171-4e03-482c-b0fe-da22f16048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db9fa872-9146-4a37-bd18-27b38c3134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52400-6312-4305-b43f-5f45911c5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0541d3-ea7b-42fa-a978-1d9ffd48ab34}" ma:internalName="TaxCatchAll" ma:showField="CatchAllData" ma:web="72452400-6312-4305-b43f-5f45911c56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194BA9-7F1C-4291-96DB-9393EE7EFADE}">
  <ds:schemaRefs>
    <ds:schemaRef ds:uri="062ec171-4e03-482c-b0fe-da22f1604820"/>
    <ds:schemaRef ds:uri="72452400-6312-4305-b43f-5f45911c56a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3DBAB9-FADE-4CEF-B3B0-F3320742A2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242740-8AD8-43FF-A3BB-B05EEB81E47C}">
  <ds:schemaRefs>
    <ds:schemaRef ds:uri="062ec171-4e03-482c-b0fe-da22f1604820"/>
    <ds:schemaRef ds:uri="72452400-6312-4305-b43f-5f45911c56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643</Words>
  <Application>Microsoft Office PowerPoint</Application>
  <PresentationFormat>Personalizar</PresentationFormat>
  <Paragraphs>138</Paragraphs>
  <Slides>11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1" baseType="lpstr">
      <vt:lpstr>Open Sans Bold</vt:lpstr>
      <vt:lpstr>Telegraf Bold</vt:lpstr>
      <vt:lpstr>Source Sans Pro</vt:lpstr>
      <vt:lpstr>Verdana</vt:lpstr>
      <vt:lpstr>Calibri</vt:lpstr>
      <vt:lpstr>Arial</vt:lpstr>
      <vt:lpstr>Trebuchet MS</vt:lpstr>
      <vt:lpstr>Garet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Rede Própria com Abrangência Nacional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Estrelas</dc:title>
  <dc:creator>Debora Romao Pereira</dc:creator>
  <cp:lastModifiedBy>Francisco de Andrade Souto</cp:lastModifiedBy>
  <cp:revision>2</cp:revision>
  <dcterms:created xsi:type="dcterms:W3CDTF">2006-08-16T00:00:00Z</dcterms:created>
  <dcterms:modified xsi:type="dcterms:W3CDTF">2023-11-14T20:02:09Z</dcterms:modified>
  <dc:identifier>DAFvjVYckoY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0x0101007A1E216D68038C429EF1AC5CE7E54786</vt:lpwstr>
  </property>
  <property fmtid="{D5CDD505-2E9C-101B-9397-08002B2CF9AE}" pid="3" name="MediaServiceImageTags">
    <vt:lpwstr/>
  </property>
</Properties>
</file>