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8" r:id="rId2"/>
    <p:sldId id="266" r:id="rId3"/>
    <p:sldId id="269" r:id="rId4"/>
    <p:sldId id="2147475569" r:id="rId5"/>
    <p:sldId id="2147475579" r:id="rId6"/>
    <p:sldId id="2147475572" r:id="rId7"/>
    <p:sldId id="2147475574" r:id="rId8"/>
    <p:sldId id="2147475576" r:id="rId9"/>
    <p:sldId id="2147475577" r:id="rId10"/>
    <p:sldId id="2147475580" r:id="rId11"/>
    <p:sldId id="2147475581" r:id="rId12"/>
    <p:sldId id="2147475582" r:id="rId13"/>
    <p:sldId id="2147475583" r:id="rId14"/>
    <p:sldId id="2147480232" r:id="rId15"/>
    <p:sldId id="214748023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08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695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5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20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14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55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823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09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1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30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07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8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86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96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21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FFFFFF"/>
            </a:gs>
            <a:gs pos="33000">
              <a:srgbClr val="FFFFFF"/>
            </a:gs>
            <a:gs pos="100000">
              <a:srgbClr val="D9D9D9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740228" y="840895"/>
            <a:ext cx="671899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Glosa e Remuneração Médica</a:t>
            </a:r>
            <a:endParaRPr sz="40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740227" y="2521194"/>
            <a:ext cx="2244083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Leonardo Vedolin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740227" y="2982699"/>
            <a:ext cx="6626847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Vice Presidente Médico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Dasa</a:t>
            </a:r>
            <a:endParaRPr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 flipV="1">
            <a:off x="813272" y="3006733"/>
            <a:ext cx="2137593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níveis de iniciativas </a:t>
            </a:r>
          </a:p>
        </p:txBody>
      </p:sp>
      <p:sp>
        <p:nvSpPr>
          <p:cNvPr id="35" name="Google Shape;193;p24">
            <a:extLst>
              <a:ext uri="{FF2B5EF4-FFF2-40B4-BE49-F238E27FC236}">
                <a16:creationId xmlns:a16="http://schemas.microsoft.com/office/drawing/2014/main" id="{F127D279-4682-4A19-8C3A-CD958BF7442D}"/>
              </a:ext>
            </a:extLst>
          </p:cNvPr>
          <p:cNvSpPr/>
          <p:nvPr/>
        </p:nvSpPr>
        <p:spPr>
          <a:xfrm>
            <a:off x="0" y="1197623"/>
            <a:ext cx="9144000" cy="11592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Google Shape;193;p24">
            <a:extLst>
              <a:ext uri="{FF2B5EF4-FFF2-40B4-BE49-F238E27FC236}">
                <a16:creationId xmlns:a16="http://schemas.microsoft.com/office/drawing/2014/main" id="{F5040CB2-1F94-466D-BA25-CC96B0CD29CF}"/>
              </a:ext>
            </a:extLst>
          </p:cNvPr>
          <p:cNvSpPr/>
          <p:nvPr/>
        </p:nvSpPr>
        <p:spPr>
          <a:xfrm>
            <a:off x="0" y="2356900"/>
            <a:ext cx="9144000" cy="11592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193;p24">
            <a:extLst>
              <a:ext uri="{FF2B5EF4-FFF2-40B4-BE49-F238E27FC236}">
                <a16:creationId xmlns:a16="http://schemas.microsoft.com/office/drawing/2014/main" id="{032EE78C-69FF-4D06-B0F1-045D381D5A98}"/>
              </a:ext>
            </a:extLst>
          </p:cNvPr>
          <p:cNvSpPr/>
          <p:nvPr/>
        </p:nvSpPr>
        <p:spPr>
          <a:xfrm>
            <a:off x="0" y="3516177"/>
            <a:ext cx="9144000" cy="115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Google Shape;195;p24">
            <a:extLst>
              <a:ext uri="{FF2B5EF4-FFF2-40B4-BE49-F238E27FC236}">
                <a16:creationId xmlns:a16="http://schemas.microsoft.com/office/drawing/2014/main" id="{AD954A99-3028-43AC-8FA6-F316069A960D}"/>
              </a:ext>
            </a:extLst>
          </p:cNvPr>
          <p:cNvSpPr txBox="1">
            <a:spLocks/>
          </p:cNvSpPr>
          <p:nvPr/>
        </p:nvSpPr>
        <p:spPr>
          <a:xfrm>
            <a:off x="0" y="1209966"/>
            <a:ext cx="902969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#1  Estratégia do Ciclo da Receita   </a:t>
            </a:r>
          </a:p>
        </p:txBody>
      </p:sp>
      <p:sp>
        <p:nvSpPr>
          <p:cNvPr id="39" name="Google Shape;195;p24">
            <a:extLst>
              <a:ext uri="{FF2B5EF4-FFF2-40B4-BE49-F238E27FC236}">
                <a16:creationId xmlns:a16="http://schemas.microsoft.com/office/drawing/2014/main" id="{1E36A313-AF0D-4D6B-90D9-B26B1E7A93BD}"/>
              </a:ext>
            </a:extLst>
          </p:cNvPr>
          <p:cNvSpPr txBox="1">
            <a:spLocks/>
          </p:cNvSpPr>
          <p:nvPr/>
        </p:nvSpPr>
        <p:spPr>
          <a:xfrm>
            <a:off x="14036" y="2371468"/>
            <a:ext cx="902969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#2  Gestão capital humano, processos e tecnologia</a:t>
            </a:r>
          </a:p>
        </p:txBody>
      </p:sp>
      <p:sp>
        <p:nvSpPr>
          <p:cNvPr id="40" name="Google Shape;195;p24">
            <a:extLst>
              <a:ext uri="{FF2B5EF4-FFF2-40B4-BE49-F238E27FC236}">
                <a16:creationId xmlns:a16="http://schemas.microsoft.com/office/drawing/2014/main" id="{A013FFA3-9DDF-487E-AC8E-35B64E8F05CD}"/>
              </a:ext>
            </a:extLst>
          </p:cNvPr>
          <p:cNvSpPr txBox="1">
            <a:spLocks/>
          </p:cNvSpPr>
          <p:nvPr/>
        </p:nvSpPr>
        <p:spPr>
          <a:xfrm>
            <a:off x="-1" y="3492803"/>
            <a:ext cx="914399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#3  Engajamento Médico</a:t>
            </a:r>
          </a:p>
        </p:txBody>
      </p:sp>
    </p:spTree>
    <p:extLst>
      <p:ext uri="{BB962C8B-B14F-4D97-AF65-F5344CB8AC3E}">
        <p14:creationId xmlns:p14="http://schemas.microsoft.com/office/powerpoint/2010/main" val="64836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#1 Gestão do Ciclo da Receita</a:t>
            </a:r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703D783D-1896-4A63-A809-FA6311974B0A}"/>
              </a:ext>
            </a:extLst>
          </p:cNvPr>
          <p:cNvSpPr/>
          <p:nvPr/>
        </p:nvSpPr>
        <p:spPr>
          <a:xfrm rot="16200000">
            <a:off x="6053662" y="1161078"/>
            <a:ext cx="2146906" cy="2957205"/>
          </a:xfrm>
          <a:prstGeom prst="arc">
            <a:avLst>
              <a:gd name="adj1" fmla="val 16150201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CEFE6B2-0450-47F5-9674-A671AD1C01AA}"/>
              </a:ext>
            </a:extLst>
          </p:cNvPr>
          <p:cNvCxnSpPr>
            <a:cxnSpLocks/>
          </p:cNvCxnSpPr>
          <p:nvPr/>
        </p:nvCxnSpPr>
        <p:spPr>
          <a:xfrm flipV="1">
            <a:off x="2074333" y="1101680"/>
            <a:ext cx="10989" cy="314684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847E5A4-56AC-4D16-95B0-9B539248C40C}"/>
              </a:ext>
            </a:extLst>
          </p:cNvPr>
          <p:cNvSpPr txBox="1"/>
          <p:nvPr/>
        </p:nvSpPr>
        <p:spPr>
          <a:xfrm>
            <a:off x="6115741" y="4364285"/>
            <a:ext cx="126756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Tempo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2C3DF04-4EC6-4051-BDA0-57FE4FACC22E}"/>
              </a:ext>
            </a:extLst>
          </p:cNvPr>
          <p:cNvSpPr txBox="1"/>
          <p:nvPr/>
        </p:nvSpPr>
        <p:spPr>
          <a:xfrm>
            <a:off x="466854" y="1353088"/>
            <a:ext cx="159641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Potencial 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Transformação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2FD290E6-189C-4EC5-981F-D0B775286ABB}"/>
              </a:ext>
            </a:extLst>
          </p:cNvPr>
          <p:cNvSpPr/>
          <p:nvPr/>
        </p:nvSpPr>
        <p:spPr>
          <a:xfrm rot="16200000">
            <a:off x="2732157" y="2424622"/>
            <a:ext cx="2146906" cy="2957205"/>
          </a:xfrm>
          <a:prstGeom prst="arc">
            <a:avLst>
              <a:gd name="adj1" fmla="val 16150201"/>
              <a:gd name="adj2" fmla="val 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74265974-0058-4704-9C55-C36B4DA96FB7}"/>
              </a:ext>
            </a:extLst>
          </p:cNvPr>
          <p:cNvSpPr/>
          <p:nvPr/>
        </p:nvSpPr>
        <p:spPr>
          <a:xfrm rot="16200000">
            <a:off x="4418107" y="1794003"/>
            <a:ext cx="2146906" cy="2957205"/>
          </a:xfrm>
          <a:prstGeom prst="arc">
            <a:avLst>
              <a:gd name="adj1" fmla="val 16150201"/>
              <a:gd name="adj2" fmla="val 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BF87FC2-3830-4AB9-82E0-AE2A0104AA81}"/>
              </a:ext>
            </a:extLst>
          </p:cNvPr>
          <p:cNvSpPr txBox="1"/>
          <p:nvPr/>
        </p:nvSpPr>
        <p:spPr>
          <a:xfrm>
            <a:off x="2404873" y="3344033"/>
            <a:ext cx="1530218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Otimização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pt-BR" sz="1100" b="1" kern="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</a:t>
            </a: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automação)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17463EDD-6561-4D4E-9016-5F43C806303C}"/>
              </a:ext>
            </a:extLst>
          </p:cNvPr>
          <p:cNvCxnSpPr>
            <a:cxnSpLocks/>
          </p:cNvCxnSpPr>
          <p:nvPr/>
        </p:nvCxnSpPr>
        <p:spPr>
          <a:xfrm>
            <a:off x="2063266" y="4244934"/>
            <a:ext cx="522080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146DB76-E8F9-4716-8C9A-B3EB64778489}"/>
              </a:ext>
            </a:extLst>
          </p:cNvPr>
          <p:cNvSpPr txBox="1"/>
          <p:nvPr/>
        </p:nvSpPr>
        <p:spPr>
          <a:xfrm>
            <a:off x="4156622" y="2607578"/>
            <a:ext cx="1530218" cy="84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Inovação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b="1" kern="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pt-BR" sz="1100" b="1" kern="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</a:t>
            </a: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experiência)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BBDF193-04C1-4119-84EA-C0358EB1F658}"/>
              </a:ext>
            </a:extLst>
          </p:cNvPr>
          <p:cNvSpPr txBox="1"/>
          <p:nvPr/>
        </p:nvSpPr>
        <p:spPr>
          <a:xfrm>
            <a:off x="5843793" y="1998694"/>
            <a:ext cx="153021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kern="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Disrrupção</a:t>
            </a:r>
            <a:endParaRPr lang="pt-BR" sz="1800" b="1" kern="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b="1" kern="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pt-BR" sz="1100" b="1" kern="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</a:t>
            </a: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100" b="1" kern="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blockchain</a:t>
            </a:r>
            <a:r>
              <a:rPr lang="pt-BR" sz="11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08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951798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Want big impact?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FFFFFF"/>
                </a:solidFill>
              </a:rPr>
              <a:t>Use big image.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# 2  Gestão de pessoas, processos e tecnologia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2B1063-5265-4D6D-9682-3D738840C58A}"/>
              </a:ext>
            </a:extLst>
          </p:cNvPr>
          <p:cNvSpPr txBox="1"/>
          <p:nvPr/>
        </p:nvSpPr>
        <p:spPr>
          <a:xfrm>
            <a:off x="272112" y="1534709"/>
            <a:ext cx="254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Pessoas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F1A016-F0A2-4143-ADAE-6E03FBCC92EA}"/>
              </a:ext>
            </a:extLst>
          </p:cNvPr>
          <p:cNvSpPr txBox="1"/>
          <p:nvPr/>
        </p:nvSpPr>
        <p:spPr>
          <a:xfrm>
            <a:off x="3143186" y="1534709"/>
            <a:ext cx="252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A1B156-4AAB-4C59-AAA9-DC330C921338}"/>
              </a:ext>
            </a:extLst>
          </p:cNvPr>
          <p:cNvSpPr txBox="1"/>
          <p:nvPr/>
        </p:nvSpPr>
        <p:spPr>
          <a:xfrm>
            <a:off x="6044631" y="1502460"/>
            <a:ext cx="249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12790553-0656-4759-8035-42AE0DA48DED}"/>
              </a:ext>
            </a:extLst>
          </p:cNvPr>
          <p:cNvCxnSpPr>
            <a:cxnSpLocks/>
          </p:cNvCxnSpPr>
          <p:nvPr/>
        </p:nvCxnSpPr>
        <p:spPr>
          <a:xfrm>
            <a:off x="325675" y="1893244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2C52AC6-5142-4FA5-A4B3-751409D8FA40}"/>
              </a:ext>
            </a:extLst>
          </p:cNvPr>
          <p:cNvCxnSpPr>
            <a:cxnSpLocks/>
          </p:cNvCxnSpPr>
          <p:nvPr/>
        </p:nvCxnSpPr>
        <p:spPr>
          <a:xfrm>
            <a:off x="3171943" y="1893244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A1D69DE-7632-4927-B635-598AD8FD7ECA}"/>
              </a:ext>
            </a:extLst>
          </p:cNvPr>
          <p:cNvCxnSpPr>
            <a:cxnSpLocks/>
          </p:cNvCxnSpPr>
          <p:nvPr/>
        </p:nvCxnSpPr>
        <p:spPr>
          <a:xfrm>
            <a:off x="6044633" y="1893244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B09BAC-7E01-4725-AE25-32AE2F7AF363}"/>
              </a:ext>
            </a:extLst>
          </p:cNvPr>
          <p:cNvSpPr txBox="1"/>
          <p:nvPr/>
        </p:nvSpPr>
        <p:spPr>
          <a:xfrm>
            <a:off x="366433" y="2614266"/>
            <a:ext cx="2491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Atrair e reter lideranças/time 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Capacitação PDCA / MC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 Continuada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33E5600-0ADB-42A7-8EFE-61E962D6F0FE}"/>
              </a:ext>
            </a:extLst>
          </p:cNvPr>
          <p:cNvCxnSpPr/>
          <p:nvPr/>
        </p:nvCxnSpPr>
        <p:spPr>
          <a:xfrm>
            <a:off x="1612078" y="1977030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3FFF3D0-FA2C-4789-AFD8-2B7FFB2E27CC}"/>
              </a:ext>
            </a:extLst>
          </p:cNvPr>
          <p:cNvCxnSpPr/>
          <p:nvPr/>
        </p:nvCxnSpPr>
        <p:spPr>
          <a:xfrm>
            <a:off x="4451176" y="1977030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88756FC-9EEA-4F63-A9AC-9E55724C423E}"/>
              </a:ext>
            </a:extLst>
          </p:cNvPr>
          <p:cNvSpPr txBox="1"/>
          <p:nvPr/>
        </p:nvSpPr>
        <p:spPr>
          <a:xfrm>
            <a:off x="3107228" y="2623320"/>
            <a:ext cx="262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Automação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Priorização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Insight  Ação</a:t>
            </a:r>
            <a:endParaRPr lang="pt-BR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A570B4B-224C-4B62-8D41-F9DB4FD83DCC}"/>
              </a:ext>
            </a:extLst>
          </p:cNvPr>
          <p:cNvCxnSpPr/>
          <p:nvPr/>
        </p:nvCxnSpPr>
        <p:spPr>
          <a:xfrm>
            <a:off x="7334849" y="1977030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89EFC68-1531-441B-BFD8-1DEC0EFBE359}"/>
              </a:ext>
            </a:extLst>
          </p:cNvPr>
          <p:cNvSpPr txBox="1"/>
          <p:nvPr/>
        </p:nvSpPr>
        <p:spPr>
          <a:xfrm>
            <a:off x="6044630" y="2607761"/>
            <a:ext cx="249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Parceiro estratégico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 com ROI +</a:t>
            </a:r>
          </a:p>
          <a:p>
            <a:pPr algn="ctr"/>
            <a:r>
              <a:rPr lang="pt-BR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AI</a:t>
            </a:r>
            <a:endParaRPr lang="pt-BR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9A4AC50-E164-4E79-A51F-D58BC1C3D94B}"/>
              </a:ext>
            </a:extLst>
          </p:cNvPr>
          <p:cNvSpPr txBox="1"/>
          <p:nvPr/>
        </p:nvSpPr>
        <p:spPr>
          <a:xfrm>
            <a:off x="1941523" y="4844678"/>
            <a:ext cx="515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PDCA :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do,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MC : melhoria contínua</a:t>
            </a:r>
          </a:p>
        </p:txBody>
      </p:sp>
    </p:spTree>
    <p:extLst>
      <p:ext uri="{BB962C8B-B14F-4D97-AF65-F5344CB8AC3E}">
        <p14:creationId xmlns:p14="http://schemas.microsoft.com/office/powerpoint/2010/main" val="62126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BF180CB-0C7D-4418-B1FB-B89CA1185039}"/>
              </a:ext>
            </a:extLst>
          </p:cNvPr>
          <p:cNvSpPr/>
          <p:nvPr/>
        </p:nvSpPr>
        <p:spPr>
          <a:xfrm>
            <a:off x="1900362" y="667082"/>
            <a:ext cx="1439186" cy="2074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#3 Engajamento médico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1177DDE8-D2B5-4265-AE26-B7D376C2A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39" t="32532" r="16807" b="17509"/>
          <a:stretch/>
        </p:blipFill>
        <p:spPr>
          <a:xfrm>
            <a:off x="283633" y="894882"/>
            <a:ext cx="8268325" cy="3727916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95185E8E-7D11-4A20-9755-2B36ABCD9274}"/>
              </a:ext>
            </a:extLst>
          </p:cNvPr>
          <p:cNvSpPr txBox="1"/>
          <p:nvPr/>
        </p:nvSpPr>
        <p:spPr>
          <a:xfrm>
            <a:off x="1941523" y="4830202"/>
            <a:ext cx="515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KPMG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Blue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Prism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9CD02CF-4642-4402-AAD2-AA5F1497B662}"/>
              </a:ext>
            </a:extLst>
          </p:cNvPr>
          <p:cNvSpPr/>
          <p:nvPr/>
        </p:nvSpPr>
        <p:spPr>
          <a:xfrm>
            <a:off x="1941523" y="1981200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B534E1A-84B9-476A-960A-49E065DD2584}"/>
              </a:ext>
            </a:extLst>
          </p:cNvPr>
          <p:cNvSpPr/>
          <p:nvPr/>
        </p:nvSpPr>
        <p:spPr>
          <a:xfrm>
            <a:off x="3376623" y="1981200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D62F30F-58A2-4D02-98D3-A269CBA46ECC}"/>
              </a:ext>
            </a:extLst>
          </p:cNvPr>
          <p:cNvSpPr/>
          <p:nvPr/>
        </p:nvSpPr>
        <p:spPr>
          <a:xfrm>
            <a:off x="3376623" y="3054804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6004578-6F4E-4798-A7C5-D30EC8413088}"/>
              </a:ext>
            </a:extLst>
          </p:cNvPr>
          <p:cNvSpPr/>
          <p:nvPr/>
        </p:nvSpPr>
        <p:spPr>
          <a:xfrm>
            <a:off x="3376622" y="3760108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9F7DA9C-704A-4070-9394-0E2C3B3AEDFE}"/>
              </a:ext>
            </a:extLst>
          </p:cNvPr>
          <p:cNvSpPr/>
          <p:nvPr/>
        </p:nvSpPr>
        <p:spPr>
          <a:xfrm>
            <a:off x="4133800" y="1631867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A7D422E-9188-49B0-9188-84DF25A02C83}"/>
              </a:ext>
            </a:extLst>
          </p:cNvPr>
          <p:cNvSpPr/>
          <p:nvPr/>
        </p:nvSpPr>
        <p:spPr>
          <a:xfrm>
            <a:off x="3376622" y="2323992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16AE1EDB-E9F2-4756-81EF-7E4809E2ED32}"/>
              </a:ext>
            </a:extLst>
          </p:cNvPr>
          <p:cNvSpPr/>
          <p:nvPr/>
        </p:nvSpPr>
        <p:spPr>
          <a:xfrm>
            <a:off x="4857218" y="2323992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ED7937D7-BFC7-40F1-A0AA-F64769529243}"/>
              </a:ext>
            </a:extLst>
          </p:cNvPr>
          <p:cNvSpPr/>
          <p:nvPr/>
        </p:nvSpPr>
        <p:spPr>
          <a:xfrm>
            <a:off x="4833877" y="1610097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7ABF9EA-6EF8-49F4-BCBC-DD6D174D6765}"/>
              </a:ext>
            </a:extLst>
          </p:cNvPr>
          <p:cNvSpPr/>
          <p:nvPr/>
        </p:nvSpPr>
        <p:spPr>
          <a:xfrm>
            <a:off x="4833876" y="1967045"/>
            <a:ext cx="700077" cy="368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0E2CA6B-F2C5-487B-A48E-51AEE43FF2E1}"/>
              </a:ext>
            </a:extLst>
          </p:cNvPr>
          <p:cNvSpPr txBox="1"/>
          <p:nvPr/>
        </p:nvSpPr>
        <p:spPr>
          <a:xfrm>
            <a:off x="2058406" y="658744"/>
            <a:ext cx="124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pt-BR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E07E9E0-F67C-45E8-8E7B-4F75716BCB75}"/>
              </a:ext>
            </a:extLst>
          </p:cNvPr>
          <p:cNvSpPr txBox="1"/>
          <p:nvPr/>
        </p:nvSpPr>
        <p:spPr>
          <a:xfrm>
            <a:off x="6515822" y="698116"/>
            <a:ext cx="124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pt-BR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DA316453-BC2B-4481-BB95-55027FAC0876}"/>
              </a:ext>
            </a:extLst>
          </p:cNvPr>
          <p:cNvSpPr/>
          <p:nvPr/>
        </p:nvSpPr>
        <p:spPr>
          <a:xfrm>
            <a:off x="3380491" y="667082"/>
            <a:ext cx="2889111" cy="2197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B0F5A3D-3EA2-4236-830F-0B0462B3EBDA}"/>
              </a:ext>
            </a:extLst>
          </p:cNvPr>
          <p:cNvSpPr txBox="1"/>
          <p:nvPr/>
        </p:nvSpPr>
        <p:spPr>
          <a:xfrm>
            <a:off x="3538536" y="670284"/>
            <a:ext cx="2611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endParaRPr lang="pt-BR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57FF199-8576-4EFB-8F7F-37FBDE367EF4}"/>
              </a:ext>
            </a:extLst>
          </p:cNvPr>
          <p:cNvSpPr/>
          <p:nvPr/>
        </p:nvSpPr>
        <p:spPr>
          <a:xfrm>
            <a:off x="6305171" y="675131"/>
            <a:ext cx="2115260" cy="2108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0272EBF-53D3-4E09-8C3C-610C27A7E7B7}"/>
              </a:ext>
            </a:extLst>
          </p:cNvPr>
          <p:cNvSpPr txBox="1"/>
          <p:nvPr/>
        </p:nvSpPr>
        <p:spPr>
          <a:xfrm>
            <a:off x="6463215" y="660970"/>
            <a:ext cx="1957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pt-BR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EAD21A47-5D2C-4B3E-9E08-913283FD96F8}"/>
              </a:ext>
            </a:extLst>
          </p:cNvPr>
          <p:cNvSpPr/>
          <p:nvPr/>
        </p:nvSpPr>
        <p:spPr>
          <a:xfrm>
            <a:off x="482802" y="4730684"/>
            <a:ext cx="331225" cy="1993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F62C394-5F34-4F71-829D-96EE455C4924}"/>
              </a:ext>
            </a:extLst>
          </p:cNvPr>
          <p:cNvSpPr txBox="1"/>
          <p:nvPr/>
        </p:nvSpPr>
        <p:spPr>
          <a:xfrm>
            <a:off x="-1511210" y="4719513"/>
            <a:ext cx="5895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Impacto pelo médico</a:t>
            </a:r>
          </a:p>
        </p:txBody>
      </p:sp>
    </p:spTree>
    <p:extLst>
      <p:ext uri="{BB962C8B-B14F-4D97-AF65-F5344CB8AC3E}">
        <p14:creationId xmlns:p14="http://schemas.microsoft.com/office/powerpoint/2010/main" val="154952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# 3  Engajamento Médico : como pensamos na Dasa</a:t>
            </a:r>
          </a:p>
        </p:txBody>
      </p:sp>
      <p:sp>
        <p:nvSpPr>
          <p:cNvPr id="42" name="Google Shape;193;p24">
            <a:extLst>
              <a:ext uri="{FF2B5EF4-FFF2-40B4-BE49-F238E27FC236}">
                <a16:creationId xmlns:a16="http://schemas.microsoft.com/office/drawing/2014/main" id="{A1288980-0033-48D9-A2E3-8572DD7B202F}"/>
              </a:ext>
            </a:extLst>
          </p:cNvPr>
          <p:cNvSpPr/>
          <p:nvPr/>
        </p:nvSpPr>
        <p:spPr>
          <a:xfrm>
            <a:off x="0" y="1197623"/>
            <a:ext cx="9144000" cy="11592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193;p24">
            <a:extLst>
              <a:ext uri="{FF2B5EF4-FFF2-40B4-BE49-F238E27FC236}">
                <a16:creationId xmlns:a16="http://schemas.microsoft.com/office/drawing/2014/main" id="{5224BA88-A4D6-4A6E-8780-AF5723EFFD4F}"/>
              </a:ext>
            </a:extLst>
          </p:cNvPr>
          <p:cNvSpPr/>
          <p:nvPr/>
        </p:nvSpPr>
        <p:spPr>
          <a:xfrm>
            <a:off x="0" y="2356900"/>
            <a:ext cx="9144000" cy="11592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193;p24">
            <a:extLst>
              <a:ext uri="{FF2B5EF4-FFF2-40B4-BE49-F238E27FC236}">
                <a16:creationId xmlns:a16="http://schemas.microsoft.com/office/drawing/2014/main" id="{6B435458-C2E9-4C58-8AEF-5E19E478BB34}"/>
              </a:ext>
            </a:extLst>
          </p:cNvPr>
          <p:cNvSpPr/>
          <p:nvPr/>
        </p:nvSpPr>
        <p:spPr>
          <a:xfrm>
            <a:off x="0" y="3516177"/>
            <a:ext cx="9144000" cy="115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Google Shape;195;p24">
            <a:extLst>
              <a:ext uri="{FF2B5EF4-FFF2-40B4-BE49-F238E27FC236}">
                <a16:creationId xmlns:a16="http://schemas.microsoft.com/office/drawing/2014/main" id="{6A12AF85-BFC9-4035-9511-ED774036843E}"/>
              </a:ext>
            </a:extLst>
          </p:cNvPr>
          <p:cNvSpPr txBox="1">
            <a:spLocks/>
          </p:cNvSpPr>
          <p:nvPr/>
        </p:nvSpPr>
        <p:spPr>
          <a:xfrm>
            <a:off x="0" y="1190995"/>
            <a:ext cx="902969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#1  Estratégia e Cultura alinhadas </a:t>
            </a:r>
          </a:p>
        </p:txBody>
      </p:sp>
      <p:sp>
        <p:nvSpPr>
          <p:cNvPr id="46" name="Google Shape;195;p24">
            <a:extLst>
              <a:ext uri="{FF2B5EF4-FFF2-40B4-BE49-F238E27FC236}">
                <a16:creationId xmlns:a16="http://schemas.microsoft.com/office/drawing/2014/main" id="{5183A70C-AF79-4205-83FC-B6DC9A94A7CA}"/>
              </a:ext>
            </a:extLst>
          </p:cNvPr>
          <p:cNvSpPr txBox="1">
            <a:spLocks/>
          </p:cNvSpPr>
          <p:nvPr/>
        </p:nvSpPr>
        <p:spPr>
          <a:xfrm>
            <a:off x="14036" y="2401825"/>
            <a:ext cx="902969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#2  M</a:t>
            </a:r>
            <a:r>
              <a:rPr lang="pt-BR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 de Gestão do Corpo Clínico das Unidades </a:t>
            </a:r>
          </a:p>
        </p:txBody>
      </p:sp>
      <p:sp>
        <p:nvSpPr>
          <p:cNvPr id="62" name="Google Shape;195;p24">
            <a:extLst>
              <a:ext uri="{FF2B5EF4-FFF2-40B4-BE49-F238E27FC236}">
                <a16:creationId xmlns:a16="http://schemas.microsoft.com/office/drawing/2014/main" id="{AD064433-97D4-4094-90F2-E70D186BEBF2}"/>
              </a:ext>
            </a:extLst>
          </p:cNvPr>
          <p:cNvSpPr txBox="1">
            <a:spLocks/>
          </p:cNvSpPr>
          <p:nvPr/>
        </p:nvSpPr>
        <p:spPr>
          <a:xfrm>
            <a:off x="-1" y="3511774"/>
            <a:ext cx="914399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#3  Modelo de Governança Clinica Corporativo</a:t>
            </a:r>
          </a:p>
        </p:txBody>
      </p:sp>
    </p:spTree>
    <p:extLst>
      <p:ext uri="{BB962C8B-B14F-4D97-AF65-F5344CB8AC3E}">
        <p14:creationId xmlns:p14="http://schemas.microsoft.com/office/powerpoint/2010/main" val="1702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</a:p>
        </p:txBody>
      </p:sp>
      <p:sp>
        <p:nvSpPr>
          <p:cNvPr id="13" name="Google Shape;104;p16">
            <a:extLst>
              <a:ext uri="{FF2B5EF4-FFF2-40B4-BE49-F238E27FC236}">
                <a16:creationId xmlns:a16="http://schemas.microsoft.com/office/drawing/2014/main" id="{1163BDBE-B340-4C69-A46D-16926ED6085C}"/>
              </a:ext>
            </a:extLst>
          </p:cNvPr>
          <p:cNvSpPr txBox="1">
            <a:spLocks/>
          </p:cNvSpPr>
          <p:nvPr/>
        </p:nvSpPr>
        <p:spPr>
          <a:xfrm>
            <a:off x="416849" y="1606793"/>
            <a:ext cx="8302201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ct val="150000"/>
              </a:lnSpc>
              <a:spcBef>
                <a:spcPts val="600"/>
              </a:spcBef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Glosa em saúde é um problema complexo </a:t>
            </a:r>
          </a:p>
          <a:p>
            <a:pPr marL="457200" indent="-381000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Impacto sistêmico </a:t>
            </a:r>
          </a:p>
          <a:p>
            <a:pPr marL="457200" indent="-381000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Soluções de médio/longo prazo com envolvimento médico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4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3" name="Google Shape;104;p16">
            <a:extLst>
              <a:ext uri="{FF2B5EF4-FFF2-40B4-BE49-F238E27FC236}">
                <a16:creationId xmlns:a16="http://schemas.microsoft.com/office/drawing/2014/main" id="{1163BDBE-B340-4C69-A46D-16926ED6085C}"/>
              </a:ext>
            </a:extLst>
          </p:cNvPr>
          <p:cNvSpPr txBox="1">
            <a:spLocks/>
          </p:cNvSpPr>
          <p:nvPr/>
        </p:nvSpPr>
        <p:spPr>
          <a:xfrm>
            <a:off x="416850" y="1606793"/>
            <a:ext cx="8588002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ct val="150000"/>
              </a:lnSpc>
              <a:spcBef>
                <a:spcPts val="600"/>
              </a:spcBef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Contexto</a:t>
            </a:r>
          </a:p>
          <a:p>
            <a:pPr marL="457200" indent="-381000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Glosa e as relações com ciclo da receita e remuneração médica</a:t>
            </a:r>
          </a:p>
          <a:p>
            <a:pPr marL="457200" indent="-381000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Como mitigar o problema 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3;p24">
            <a:extLst>
              <a:ext uri="{FF2B5EF4-FFF2-40B4-BE49-F238E27FC236}">
                <a16:creationId xmlns:a16="http://schemas.microsoft.com/office/drawing/2014/main" id="{8920E481-9CD2-4E72-913F-1F6C0C06B60A}"/>
              </a:ext>
            </a:extLst>
          </p:cNvPr>
          <p:cNvSpPr/>
          <p:nvPr/>
        </p:nvSpPr>
        <p:spPr>
          <a:xfrm>
            <a:off x="0" y="1264309"/>
            <a:ext cx="9144000" cy="12643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0" y="0"/>
            <a:ext cx="9144000" cy="12643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ctrTitle" idx="4294967295"/>
          </p:nvPr>
        </p:nvSpPr>
        <p:spPr>
          <a:xfrm>
            <a:off x="0" y="184704"/>
            <a:ext cx="1892596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</a:t>
            </a:r>
            <a:endParaRPr sz="48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subTitle" idx="4294967295"/>
          </p:nvPr>
        </p:nvSpPr>
        <p:spPr>
          <a:xfrm>
            <a:off x="1690576" y="358025"/>
            <a:ext cx="7453423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Glosa inicial na indústria, com perda de 2% da ROL</a:t>
            </a:r>
          </a:p>
        </p:txBody>
      </p:sp>
      <p:sp>
        <p:nvSpPr>
          <p:cNvPr id="18" name="Google Shape;195;p24">
            <a:extLst>
              <a:ext uri="{FF2B5EF4-FFF2-40B4-BE49-F238E27FC236}">
                <a16:creationId xmlns:a16="http://schemas.microsoft.com/office/drawing/2014/main" id="{E7983B30-7667-424D-A0FA-E4339F06C1C8}"/>
              </a:ext>
            </a:extLst>
          </p:cNvPr>
          <p:cNvSpPr txBox="1">
            <a:spLocks/>
          </p:cNvSpPr>
          <p:nvPr/>
        </p:nvSpPr>
        <p:spPr>
          <a:xfrm>
            <a:off x="0" y="1430940"/>
            <a:ext cx="189259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4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25%</a:t>
            </a:r>
          </a:p>
        </p:txBody>
      </p:sp>
      <p:sp>
        <p:nvSpPr>
          <p:cNvPr id="19" name="Google Shape;193;p24">
            <a:extLst>
              <a:ext uri="{FF2B5EF4-FFF2-40B4-BE49-F238E27FC236}">
                <a16:creationId xmlns:a16="http://schemas.microsoft.com/office/drawing/2014/main" id="{E9440211-FEA1-4A1A-83B7-A2FBEE1D9F06}"/>
              </a:ext>
            </a:extLst>
          </p:cNvPr>
          <p:cNvSpPr/>
          <p:nvPr/>
        </p:nvSpPr>
        <p:spPr>
          <a:xfrm>
            <a:off x="0" y="2528618"/>
            <a:ext cx="9144000" cy="12643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196;p24">
            <a:extLst>
              <a:ext uri="{FF2B5EF4-FFF2-40B4-BE49-F238E27FC236}">
                <a16:creationId xmlns:a16="http://schemas.microsoft.com/office/drawing/2014/main" id="{CEBC5637-520E-4056-BA54-20BA716829D3}"/>
              </a:ext>
            </a:extLst>
          </p:cNvPr>
          <p:cNvSpPr txBox="1">
            <a:spLocks/>
          </p:cNvSpPr>
          <p:nvPr/>
        </p:nvSpPr>
        <p:spPr>
          <a:xfrm>
            <a:off x="1690575" y="1563562"/>
            <a:ext cx="745342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 algn="ctr">
              <a:buFont typeface="Montserrat"/>
              <a:buNone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 de glosas 22 </a:t>
            </a:r>
            <a:r>
              <a:rPr lang="pt-BR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nos hospitais ANAHP</a:t>
            </a:r>
          </a:p>
        </p:txBody>
      </p:sp>
      <p:sp>
        <p:nvSpPr>
          <p:cNvPr id="21" name="Google Shape;195;p24">
            <a:extLst>
              <a:ext uri="{FF2B5EF4-FFF2-40B4-BE49-F238E27FC236}">
                <a16:creationId xmlns:a16="http://schemas.microsoft.com/office/drawing/2014/main" id="{1E72780B-1DD2-4147-AD3D-9AC8E5338CD3}"/>
              </a:ext>
            </a:extLst>
          </p:cNvPr>
          <p:cNvSpPr txBox="1">
            <a:spLocks/>
          </p:cNvSpPr>
          <p:nvPr/>
        </p:nvSpPr>
        <p:spPr>
          <a:xfrm>
            <a:off x="0" y="2695249"/>
            <a:ext cx="189259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4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$500B</a:t>
            </a:r>
          </a:p>
        </p:txBody>
      </p:sp>
      <p:sp>
        <p:nvSpPr>
          <p:cNvPr id="22" name="Google Shape;196;p24">
            <a:extLst>
              <a:ext uri="{FF2B5EF4-FFF2-40B4-BE49-F238E27FC236}">
                <a16:creationId xmlns:a16="http://schemas.microsoft.com/office/drawing/2014/main" id="{BD78109F-173D-4DE3-817E-F37D40AEFEB1}"/>
              </a:ext>
            </a:extLst>
          </p:cNvPr>
          <p:cNvSpPr txBox="1">
            <a:spLocks/>
          </p:cNvSpPr>
          <p:nvPr/>
        </p:nvSpPr>
        <p:spPr>
          <a:xfrm>
            <a:off x="1690577" y="2775003"/>
            <a:ext cx="745342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 algn="ctr">
              <a:buFont typeface="Montserrat"/>
              <a:buNone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 ciclo receita até 2027 com CAGR 10%</a:t>
            </a:r>
          </a:p>
        </p:txBody>
      </p:sp>
      <p:sp>
        <p:nvSpPr>
          <p:cNvPr id="23" name="Google Shape;195;p24">
            <a:extLst>
              <a:ext uri="{FF2B5EF4-FFF2-40B4-BE49-F238E27FC236}">
                <a16:creationId xmlns:a16="http://schemas.microsoft.com/office/drawing/2014/main" id="{4DD4B365-B95E-4305-B971-ED96A10575CB}"/>
              </a:ext>
            </a:extLst>
          </p:cNvPr>
          <p:cNvSpPr txBox="1">
            <a:spLocks/>
          </p:cNvSpPr>
          <p:nvPr/>
        </p:nvSpPr>
        <p:spPr>
          <a:xfrm>
            <a:off x="0" y="3959558"/>
            <a:ext cx="189259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4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</a:t>
            </a:r>
          </a:p>
        </p:txBody>
      </p:sp>
      <p:sp>
        <p:nvSpPr>
          <p:cNvPr id="24" name="Google Shape;196;p24">
            <a:extLst>
              <a:ext uri="{FF2B5EF4-FFF2-40B4-BE49-F238E27FC236}">
                <a16:creationId xmlns:a16="http://schemas.microsoft.com/office/drawing/2014/main" id="{459424AB-4614-414B-AAC8-854ABC3E9830}"/>
              </a:ext>
            </a:extLst>
          </p:cNvPr>
          <p:cNvSpPr txBox="1">
            <a:spLocks/>
          </p:cNvSpPr>
          <p:nvPr/>
        </p:nvSpPr>
        <p:spPr>
          <a:xfrm>
            <a:off x="1587795" y="4063183"/>
            <a:ext cx="745342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 algn="ctr">
              <a:buFont typeface="Montserrat"/>
              <a:buNone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Médicos impactados por glosa em 2022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D3EEDC5-E514-4F64-9AD8-AD19E7A326AF}"/>
              </a:ext>
            </a:extLst>
          </p:cNvPr>
          <p:cNvSpPr txBox="1"/>
          <p:nvPr/>
        </p:nvSpPr>
        <p:spPr>
          <a:xfrm>
            <a:off x="1941523" y="4855310"/>
            <a:ext cx="515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Yugandhara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2023; AMB, 2022, ANAHP, 2023, </a:t>
            </a:r>
            <a:r>
              <a:rPr lang="pt-BR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Optum</a:t>
            </a:r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Want big impact?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FFFFFF"/>
                </a:solidFill>
              </a:rPr>
              <a:t>Use big image.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Contexto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2B1063-5265-4D6D-9682-3D738840C58A}"/>
              </a:ext>
            </a:extLst>
          </p:cNvPr>
          <p:cNvSpPr txBox="1"/>
          <p:nvPr/>
        </p:nvSpPr>
        <p:spPr>
          <a:xfrm>
            <a:off x="392936" y="1523825"/>
            <a:ext cx="254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Estrutural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F1A016-F0A2-4143-ADAE-6E03FBCC92EA}"/>
              </a:ext>
            </a:extLst>
          </p:cNvPr>
          <p:cNvSpPr txBox="1"/>
          <p:nvPr/>
        </p:nvSpPr>
        <p:spPr>
          <a:xfrm>
            <a:off x="3264010" y="1523825"/>
            <a:ext cx="252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 Sistêmico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A1B156-4AAB-4C59-AAA9-DC330C921338}"/>
              </a:ext>
            </a:extLst>
          </p:cNvPr>
          <p:cNvSpPr txBox="1"/>
          <p:nvPr/>
        </p:nvSpPr>
        <p:spPr>
          <a:xfrm>
            <a:off x="6165455" y="1491576"/>
            <a:ext cx="249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Solução Complexa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12790553-0656-4759-8035-42AE0DA48DED}"/>
              </a:ext>
            </a:extLst>
          </p:cNvPr>
          <p:cNvCxnSpPr>
            <a:cxnSpLocks/>
          </p:cNvCxnSpPr>
          <p:nvPr/>
        </p:nvCxnSpPr>
        <p:spPr>
          <a:xfrm>
            <a:off x="446499" y="1882360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2C52AC6-5142-4FA5-A4B3-751409D8FA40}"/>
              </a:ext>
            </a:extLst>
          </p:cNvPr>
          <p:cNvCxnSpPr>
            <a:cxnSpLocks/>
          </p:cNvCxnSpPr>
          <p:nvPr/>
        </p:nvCxnSpPr>
        <p:spPr>
          <a:xfrm>
            <a:off x="3292767" y="1882360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A1D69DE-7632-4927-B635-598AD8FD7ECA}"/>
              </a:ext>
            </a:extLst>
          </p:cNvPr>
          <p:cNvCxnSpPr>
            <a:cxnSpLocks/>
          </p:cNvCxnSpPr>
          <p:nvPr/>
        </p:nvCxnSpPr>
        <p:spPr>
          <a:xfrm>
            <a:off x="6165457" y="1882360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B09BAC-7E01-4725-AE25-32AE2F7AF363}"/>
              </a:ext>
            </a:extLst>
          </p:cNvPr>
          <p:cNvSpPr txBox="1"/>
          <p:nvPr/>
        </p:nvSpPr>
        <p:spPr>
          <a:xfrm>
            <a:off x="487257" y="2603382"/>
            <a:ext cx="249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Sustentabilidade da SS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da Receita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Pandemia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Digitalização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33E5600-0ADB-42A7-8EFE-61E962D6F0FE}"/>
              </a:ext>
            </a:extLst>
          </p:cNvPr>
          <p:cNvCxnSpPr/>
          <p:nvPr/>
        </p:nvCxnSpPr>
        <p:spPr>
          <a:xfrm>
            <a:off x="1732902" y="1966146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3FFF3D0-FA2C-4789-AFD8-2B7FFB2E27CC}"/>
              </a:ext>
            </a:extLst>
          </p:cNvPr>
          <p:cNvCxnSpPr/>
          <p:nvPr/>
        </p:nvCxnSpPr>
        <p:spPr>
          <a:xfrm>
            <a:off x="4572000" y="1966146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88756FC-9EEA-4F63-A9AC-9E55724C423E}"/>
              </a:ext>
            </a:extLst>
          </p:cNvPr>
          <p:cNvSpPr txBox="1"/>
          <p:nvPr/>
        </p:nvSpPr>
        <p:spPr>
          <a:xfrm>
            <a:off x="3228052" y="2612436"/>
            <a:ext cx="262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Financeiro e Legal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Qualidade e Experiência paciente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Humano/Clima Org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A570B4B-224C-4B62-8D41-F9DB4FD83DCC}"/>
              </a:ext>
            </a:extLst>
          </p:cNvPr>
          <p:cNvCxnSpPr/>
          <p:nvPr/>
        </p:nvCxnSpPr>
        <p:spPr>
          <a:xfrm>
            <a:off x="7455673" y="1966146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89EFC68-1531-441B-BFD8-1DEC0EFBE359}"/>
              </a:ext>
            </a:extLst>
          </p:cNvPr>
          <p:cNvSpPr txBox="1"/>
          <p:nvPr/>
        </p:nvSpPr>
        <p:spPr>
          <a:xfrm>
            <a:off x="6165454" y="2596877"/>
            <a:ext cx="2491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Jornada, não destino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de Pessoas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 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Colaboração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9A4AC50-E164-4E79-A51F-D58BC1C3D94B}"/>
              </a:ext>
            </a:extLst>
          </p:cNvPr>
          <p:cNvSpPr txBox="1"/>
          <p:nvPr/>
        </p:nvSpPr>
        <p:spPr>
          <a:xfrm>
            <a:off x="1941523" y="4844678"/>
            <a:ext cx="515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 : saúde suplementar. Org :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18455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Want big impact?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FFFFFF"/>
                </a:solidFill>
              </a:rPr>
              <a:t>Use big image.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Glosa (1/4) : Considerações Gerais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1729EB-7CD1-4CD8-948B-39DC9CA1DB6F}"/>
              </a:ext>
            </a:extLst>
          </p:cNvPr>
          <p:cNvSpPr txBox="1"/>
          <p:nvPr/>
        </p:nvSpPr>
        <p:spPr>
          <a:xfrm>
            <a:off x="357155" y="1379092"/>
            <a:ext cx="254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5D545B2-A3D2-4B14-AE8F-EF281BBD1FE2}"/>
              </a:ext>
            </a:extLst>
          </p:cNvPr>
          <p:cNvSpPr txBox="1"/>
          <p:nvPr/>
        </p:nvSpPr>
        <p:spPr>
          <a:xfrm>
            <a:off x="3228229" y="1379092"/>
            <a:ext cx="252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2E007B0-B611-4481-AC84-FC7F555BD17D}"/>
              </a:ext>
            </a:extLst>
          </p:cNvPr>
          <p:cNvSpPr txBox="1"/>
          <p:nvPr/>
        </p:nvSpPr>
        <p:spPr>
          <a:xfrm>
            <a:off x="6129674" y="1386603"/>
            <a:ext cx="249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Consequência Direta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23387A2D-A524-49A1-A2A4-D19DA8D24E88}"/>
              </a:ext>
            </a:extLst>
          </p:cNvPr>
          <p:cNvCxnSpPr>
            <a:cxnSpLocks/>
          </p:cNvCxnSpPr>
          <p:nvPr/>
        </p:nvCxnSpPr>
        <p:spPr>
          <a:xfrm>
            <a:off x="410718" y="1737627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3316262-2E7F-4F35-9BF9-218D410FCB1F}"/>
              </a:ext>
            </a:extLst>
          </p:cNvPr>
          <p:cNvCxnSpPr>
            <a:cxnSpLocks/>
          </p:cNvCxnSpPr>
          <p:nvPr/>
        </p:nvCxnSpPr>
        <p:spPr>
          <a:xfrm>
            <a:off x="3256986" y="1737627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582E7E2-0B91-4A52-AEF5-4D7C33C458B0}"/>
              </a:ext>
            </a:extLst>
          </p:cNvPr>
          <p:cNvCxnSpPr>
            <a:cxnSpLocks/>
          </p:cNvCxnSpPr>
          <p:nvPr/>
        </p:nvCxnSpPr>
        <p:spPr>
          <a:xfrm>
            <a:off x="6129676" y="1737627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078BFCA-DB51-48E6-A5FE-878FBF5ADC1B}"/>
              </a:ext>
            </a:extLst>
          </p:cNvPr>
          <p:cNvCxnSpPr/>
          <p:nvPr/>
        </p:nvCxnSpPr>
        <p:spPr>
          <a:xfrm>
            <a:off x="1697121" y="1821413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F09EE21-8D4C-4FD1-96D6-8F1F15F75F24}"/>
              </a:ext>
            </a:extLst>
          </p:cNvPr>
          <p:cNvCxnSpPr/>
          <p:nvPr/>
        </p:nvCxnSpPr>
        <p:spPr>
          <a:xfrm>
            <a:off x="4536219" y="1821413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131C71C-8107-403A-A827-F4A33A26B8D4}"/>
              </a:ext>
            </a:extLst>
          </p:cNvPr>
          <p:cNvSpPr txBox="1"/>
          <p:nvPr/>
        </p:nvSpPr>
        <p:spPr>
          <a:xfrm>
            <a:off x="3290574" y="2518185"/>
            <a:ext cx="24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Administrativa, Técnica, Linear 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Inicial ou Acatada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65F9CE2D-4D2D-4250-9062-DA109EBA22FA}"/>
              </a:ext>
            </a:extLst>
          </p:cNvPr>
          <p:cNvCxnSpPr/>
          <p:nvPr/>
        </p:nvCxnSpPr>
        <p:spPr>
          <a:xfrm>
            <a:off x="7419892" y="1821413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5EB152E-99D9-423C-926E-31270946EC8B}"/>
              </a:ext>
            </a:extLst>
          </p:cNvPr>
          <p:cNvSpPr txBox="1"/>
          <p:nvPr/>
        </p:nvSpPr>
        <p:spPr>
          <a:xfrm>
            <a:off x="6129674" y="2518185"/>
            <a:ext cx="249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do PMR da fatura com impacto em fluxo de caixa ou perdas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93101A2-9AFD-41D4-84BD-8D136FE825E1}"/>
              </a:ext>
            </a:extLst>
          </p:cNvPr>
          <p:cNvSpPr txBox="1"/>
          <p:nvPr/>
        </p:nvSpPr>
        <p:spPr>
          <a:xfrm>
            <a:off x="324629" y="2421216"/>
            <a:ext cx="2663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Não pagamento integral ou de parte de conta médica (consultas, internações, materiais ou exames) já realizados nos pacientes pelo médico ou prestador de serviço.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440DC08-C7E6-4676-8D47-9F9B201C12D4}"/>
              </a:ext>
            </a:extLst>
          </p:cNvPr>
          <p:cNvSpPr txBox="1"/>
          <p:nvPr/>
        </p:nvSpPr>
        <p:spPr>
          <a:xfrm>
            <a:off x="1941523" y="4830202"/>
            <a:ext cx="515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PMR : prazo médio de recebimento</a:t>
            </a:r>
          </a:p>
        </p:txBody>
      </p:sp>
    </p:spTree>
    <p:extLst>
      <p:ext uri="{BB962C8B-B14F-4D97-AF65-F5344CB8AC3E}">
        <p14:creationId xmlns:p14="http://schemas.microsoft.com/office/powerpoint/2010/main" val="15007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Want big impact?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FFFFFF"/>
                </a:solidFill>
              </a:rPr>
              <a:t>Use big image.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Glosa (2/4) : Variáveis que adicionam complexidade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1729EB-7CD1-4CD8-948B-39DC9CA1DB6F}"/>
              </a:ext>
            </a:extLst>
          </p:cNvPr>
          <p:cNvSpPr txBox="1"/>
          <p:nvPr/>
        </p:nvSpPr>
        <p:spPr>
          <a:xfrm>
            <a:off x="357155" y="1379092"/>
            <a:ext cx="254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Pessoas 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5D545B2-A3D2-4B14-AE8F-EF281BBD1FE2}"/>
              </a:ext>
            </a:extLst>
          </p:cNvPr>
          <p:cNvSpPr txBox="1"/>
          <p:nvPr/>
        </p:nvSpPr>
        <p:spPr>
          <a:xfrm>
            <a:off x="3228229" y="1379092"/>
            <a:ext cx="252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 de Informações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2E007B0-B611-4481-AC84-FC7F555BD17D}"/>
              </a:ext>
            </a:extLst>
          </p:cNvPr>
          <p:cNvSpPr txBox="1"/>
          <p:nvPr/>
        </p:nvSpPr>
        <p:spPr>
          <a:xfrm>
            <a:off x="6129674" y="1386603"/>
            <a:ext cx="249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Legado tecnológico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23387A2D-A524-49A1-A2A4-D19DA8D24E88}"/>
              </a:ext>
            </a:extLst>
          </p:cNvPr>
          <p:cNvCxnSpPr>
            <a:cxnSpLocks/>
          </p:cNvCxnSpPr>
          <p:nvPr/>
        </p:nvCxnSpPr>
        <p:spPr>
          <a:xfrm>
            <a:off x="410718" y="1737627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3316262-2E7F-4F35-9BF9-218D410FCB1F}"/>
              </a:ext>
            </a:extLst>
          </p:cNvPr>
          <p:cNvCxnSpPr>
            <a:cxnSpLocks/>
          </p:cNvCxnSpPr>
          <p:nvPr/>
        </p:nvCxnSpPr>
        <p:spPr>
          <a:xfrm>
            <a:off x="3256986" y="1737627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582E7E2-0B91-4A52-AEF5-4D7C33C458B0}"/>
              </a:ext>
            </a:extLst>
          </p:cNvPr>
          <p:cNvCxnSpPr>
            <a:cxnSpLocks/>
          </p:cNvCxnSpPr>
          <p:nvPr/>
        </p:nvCxnSpPr>
        <p:spPr>
          <a:xfrm>
            <a:off x="6129676" y="1737627"/>
            <a:ext cx="249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078BFCA-DB51-48E6-A5FE-878FBF5ADC1B}"/>
              </a:ext>
            </a:extLst>
          </p:cNvPr>
          <p:cNvCxnSpPr/>
          <p:nvPr/>
        </p:nvCxnSpPr>
        <p:spPr>
          <a:xfrm>
            <a:off x="1697121" y="1821413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F09EE21-8D4C-4FD1-96D6-8F1F15F75F24}"/>
              </a:ext>
            </a:extLst>
          </p:cNvPr>
          <p:cNvCxnSpPr/>
          <p:nvPr/>
        </p:nvCxnSpPr>
        <p:spPr>
          <a:xfrm>
            <a:off x="4536219" y="1821413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131C71C-8107-403A-A827-F4A33A26B8D4}"/>
              </a:ext>
            </a:extLst>
          </p:cNvPr>
          <p:cNvSpPr txBox="1"/>
          <p:nvPr/>
        </p:nvSpPr>
        <p:spPr>
          <a:xfrm>
            <a:off x="3205512" y="2421216"/>
            <a:ext cx="2860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Picos de volume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Foco no caso </a:t>
            </a:r>
            <a:r>
              <a:rPr lang="pt-BR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causa raiz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Estratégia de prevenção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Atualizações (comercial, regulatória)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65F9CE2D-4D2D-4250-9062-DA109EBA22FA}"/>
              </a:ext>
            </a:extLst>
          </p:cNvPr>
          <p:cNvCxnSpPr/>
          <p:nvPr/>
        </p:nvCxnSpPr>
        <p:spPr>
          <a:xfrm>
            <a:off x="7419892" y="1821413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5EB152E-99D9-423C-926E-31270946EC8B}"/>
              </a:ext>
            </a:extLst>
          </p:cNvPr>
          <p:cNvSpPr txBox="1"/>
          <p:nvPr/>
        </p:nvSpPr>
        <p:spPr>
          <a:xfrm>
            <a:off x="6201232" y="2421216"/>
            <a:ext cx="2491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HIS/ERP sem atualizações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Fluxo de trabalho não clínico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 analítico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a decisão clínica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93101A2-9AFD-41D4-84BD-8D136FE825E1}"/>
              </a:ext>
            </a:extLst>
          </p:cNvPr>
          <p:cNvSpPr txBox="1"/>
          <p:nvPr/>
        </p:nvSpPr>
        <p:spPr>
          <a:xfrm>
            <a:off x="155232" y="2421216"/>
            <a:ext cx="29106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Competências técnicas ($, PDCA,..)</a:t>
            </a: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Complexidade das demandas</a:t>
            </a: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Fatores clínicos associados</a:t>
            </a: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Necessidade de educação continuada</a:t>
            </a:r>
          </a:p>
          <a:p>
            <a:pPr algn="ctr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Glosa (3/4) : Fluxo da glosa e recurso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B103EE-CFA8-4622-A907-CC65FA242341}"/>
              </a:ext>
            </a:extLst>
          </p:cNvPr>
          <p:cNvSpPr txBox="1"/>
          <p:nvPr/>
        </p:nvSpPr>
        <p:spPr>
          <a:xfrm>
            <a:off x="225504" y="1485233"/>
            <a:ext cx="1223905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Atendimento do paciente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EEE1BD-00E7-4C82-8E75-17646573393E}"/>
              </a:ext>
            </a:extLst>
          </p:cNvPr>
          <p:cNvSpPr txBox="1"/>
          <p:nvPr/>
        </p:nvSpPr>
        <p:spPr>
          <a:xfrm>
            <a:off x="1848112" y="1515379"/>
            <a:ext cx="1140618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Fechamento da conta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60BDE54-7ED6-4B7B-A432-2501E3982D1F}"/>
              </a:ext>
            </a:extLst>
          </p:cNvPr>
          <p:cNvSpPr txBox="1"/>
          <p:nvPr/>
        </p:nvSpPr>
        <p:spPr>
          <a:xfrm>
            <a:off x="3398436" y="1389823"/>
            <a:ext cx="1480932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Conta enviada para operadora (faturamento)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C3936C2-5445-4C78-AF2A-3A6A50185B0F}"/>
              </a:ext>
            </a:extLst>
          </p:cNvPr>
          <p:cNvSpPr txBox="1"/>
          <p:nvPr/>
        </p:nvSpPr>
        <p:spPr>
          <a:xfrm>
            <a:off x="5103452" y="1485233"/>
            <a:ext cx="1295666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Conferência da operadora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D5339F3-20E3-4B40-8A1F-75E1E1AEF558}"/>
              </a:ext>
            </a:extLst>
          </p:cNvPr>
          <p:cNvSpPr txBox="1"/>
          <p:nvPr/>
        </p:nvSpPr>
        <p:spPr>
          <a:xfrm>
            <a:off x="6891449" y="1096487"/>
            <a:ext cx="2051463" cy="116955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Pagamento dos atendimentos corretos </a:t>
            </a:r>
          </a:p>
          <a:p>
            <a:pPr algn="ctr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Glosa dos atendimentos incorretos</a:t>
            </a:r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127685BB-2CE7-4E67-ACE8-D8809551E9E1}"/>
              </a:ext>
            </a:extLst>
          </p:cNvPr>
          <p:cNvSpPr/>
          <p:nvPr/>
        </p:nvSpPr>
        <p:spPr>
          <a:xfrm rot="5400000">
            <a:off x="1552401" y="1628012"/>
            <a:ext cx="228089" cy="19919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982817C2-A3E0-4CFF-9EAB-9FF82083A8F4}"/>
              </a:ext>
            </a:extLst>
          </p:cNvPr>
          <p:cNvSpPr/>
          <p:nvPr/>
        </p:nvSpPr>
        <p:spPr>
          <a:xfrm rot="5400000">
            <a:off x="3198543" y="1612495"/>
            <a:ext cx="228089" cy="19919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EE88C692-33A9-481D-B439-13023FF8D91C}"/>
              </a:ext>
            </a:extLst>
          </p:cNvPr>
          <p:cNvSpPr/>
          <p:nvPr/>
        </p:nvSpPr>
        <p:spPr>
          <a:xfrm rot="5400000">
            <a:off x="4889812" y="1610508"/>
            <a:ext cx="228089" cy="19919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Igual a 29">
            <a:extLst>
              <a:ext uri="{FF2B5EF4-FFF2-40B4-BE49-F238E27FC236}">
                <a16:creationId xmlns:a16="http://schemas.microsoft.com/office/drawing/2014/main" id="{3706FF7E-A8AC-4C7F-97CD-44C99CC70F7C}"/>
              </a:ext>
            </a:extLst>
          </p:cNvPr>
          <p:cNvSpPr/>
          <p:nvPr/>
        </p:nvSpPr>
        <p:spPr>
          <a:xfrm>
            <a:off x="6481190" y="1539754"/>
            <a:ext cx="345140" cy="34069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5E5D68-0AD7-464B-B059-24CAE7CEC321}"/>
              </a:ext>
            </a:extLst>
          </p:cNvPr>
          <p:cNvSpPr txBox="1"/>
          <p:nvPr/>
        </p:nvSpPr>
        <p:spPr>
          <a:xfrm>
            <a:off x="489614" y="2193119"/>
            <a:ext cx="6357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 calibri"/>
              </a:rPr>
              <a:t>Contratualmente leva-se em média 35 dias entre o atendimento até o recebimento ou glosa  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2C809652-1E72-4869-A4DB-3D1E791BA4BF}"/>
              </a:ext>
            </a:extLst>
          </p:cNvPr>
          <p:cNvCxnSpPr>
            <a:cxnSpLocks/>
          </p:cNvCxnSpPr>
          <p:nvPr/>
        </p:nvCxnSpPr>
        <p:spPr>
          <a:xfrm>
            <a:off x="331299" y="2188192"/>
            <a:ext cx="6322461" cy="2262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: Único Canto Arredondado 33">
            <a:extLst>
              <a:ext uri="{FF2B5EF4-FFF2-40B4-BE49-F238E27FC236}">
                <a16:creationId xmlns:a16="http://schemas.microsoft.com/office/drawing/2014/main" id="{6B6C7A06-466B-4A5C-ACDD-294F5C7FA320}"/>
              </a:ext>
            </a:extLst>
          </p:cNvPr>
          <p:cNvSpPr/>
          <p:nvPr/>
        </p:nvSpPr>
        <p:spPr>
          <a:xfrm>
            <a:off x="6973434" y="1096487"/>
            <a:ext cx="1969478" cy="550921"/>
          </a:xfrm>
          <a:prstGeom prst="round1Rect">
            <a:avLst>
              <a:gd name="adj" fmla="val 0"/>
            </a:avLst>
          </a:prstGeom>
          <a:solidFill>
            <a:schemeClr val="accent3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35" name="Retângulo: Único Canto Arredondado 34">
            <a:extLst>
              <a:ext uri="{FF2B5EF4-FFF2-40B4-BE49-F238E27FC236}">
                <a16:creationId xmlns:a16="http://schemas.microsoft.com/office/drawing/2014/main" id="{C2A6345B-D4AA-40B1-B11F-8F999DA985D8}"/>
              </a:ext>
            </a:extLst>
          </p:cNvPr>
          <p:cNvSpPr/>
          <p:nvPr/>
        </p:nvSpPr>
        <p:spPr>
          <a:xfrm>
            <a:off x="6983100" y="1776989"/>
            <a:ext cx="1928054" cy="550921"/>
          </a:xfrm>
          <a:prstGeom prst="round1Rect">
            <a:avLst>
              <a:gd name="adj" fmla="val 0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5496216-71CD-439A-9655-3ED41F84433D}"/>
              </a:ext>
            </a:extLst>
          </p:cNvPr>
          <p:cNvSpPr txBox="1"/>
          <p:nvPr/>
        </p:nvSpPr>
        <p:spPr>
          <a:xfrm>
            <a:off x="319543" y="3447284"/>
            <a:ext cx="1554342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Glosa analisada e atendimento corrigido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94D9224-BB8E-4D93-890B-AC16E94EEF2E}"/>
              </a:ext>
            </a:extLst>
          </p:cNvPr>
          <p:cNvSpPr txBox="1"/>
          <p:nvPr/>
        </p:nvSpPr>
        <p:spPr>
          <a:xfrm>
            <a:off x="2225077" y="3442273"/>
            <a:ext cx="1903939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Novo envio com a informação correta do atendimento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A4DDFC3-6564-4297-9263-2E82B5A49039}"/>
              </a:ext>
            </a:extLst>
          </p:cNvPr>
          <p:cNvSpPr txBox="1"/>
          <p:nvPr/>
        </p:nvSpPr>
        <p:spPr>
          <a:xfrm>
            <a:off x="4707739" y="3442273"/>
            <a:ext cx="1554342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Conta recebida e analisada pela operadora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580077C-4A70-47B6-908E-BA22C6E63E25}"/>
              </a:ext>
            </a:extLst>
          </p:cNvPr>
          <p:cNvSpPr txBox="1"/>
          <p:nvPr/>
        </p:nvSpPr>
        <p:spPr>
          <a:xfrm>
            <a:off x="6912451" y="3290292"/>
            <a:ext cx="2073906" cy="116955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Pagamento do recurso da glosa </a:t>
            </a:r>
          </a:p>
          <a:p>
            <a:pPr algn="ctr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Não pagamento do recurso da glosa</a:t>
            </a:r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39753086-63B5-4991-A7D3-3AACEC918FD8}"/>
              </a:ext>
            </a:extLst>
          </p:cNvPr>
          <p:cNvSpPr/>
          <p:nvPr/>
        </p:nvSpPr>
        <p:spPr>
          <a:xfrm rot="5400000">
            <a:off x="1889056" y="3662382"/>
            <a:ext cx="228089" cy="19662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id="{DE36FF52-F19E-4B2B-8AB2-1F959FDE986B}"/>
              </a:ext>
            </a:extLst>
          </p:cNvPr>
          <p:cNvSpPr/>
          <p:nvPr/>
        </p:nvSpPr>
        <p:spPr>
          <a:xfrm rot="5400000">
            <a:off x="4315163" y="3671892"/>
            <a:ext cx="228089" cy="19662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Igual a 50">
            <a:extLst>
              <a:ext uri="{FF2B5EF4-FFF2-40B4-BE49-F238E27FC236}">
                <a16:creationId xmlns:a16="http://schemas.microsoft.com/office/drawing/2014/main" id="{836CA28E-534B-4C25-8F6A-758A9C4A6BD7}"/>
              </a:ext>
            </a:extLst>
          </p:cNvPr>
          <p:cNvSpPr/>
          <p:nvPr/>
        </p:nvSpPr>
        <p:spPr>
          <a:xfrm>
            <a:off x="6435788" y="3590346"/>
            <a:ext cx="340699" cy="34069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EDE0A69-82C9-4A16-8DD6-7B34FAAB7DD7}"/>
              </a:ext>
            </a:extLst>
          </p:cNvPr>
          <p:cNvSpPr txBox="1"/>
          <p:nvPr/>
        </p:nvSpPr>
        <p:spPr>
          <a:xfrm>
            <a:off x="1904786" y="4353137"/>
            <a:ext cx="26292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Calibri" panose="020F0502020204030204" pitchFamily="34" charset="0"/>
                <a:cs typeface="Calibri" panose="020F0502020204030204" pitchFamily="34" charset="0"/>
              </a:rPr>
              <a:t>Este novo fluxo pode demorar 30 + 30 + 30 = 90 dias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F99D939C-7B4A-446B-AAF7-834C838E4B1A}"/>
              </a:ext>
            </a:extLst>
          </p:cNvPr>
          <p:cNvCxnSpPr>
            <a:cxnSpLocks/>
          </p:cNvCxnSpPr>
          <p:nvPr/>
        </p:nvCxnSpPr>
        <p:spPr>
          <a:xfrm>
            <a:off x="365557" y="4309494"/>
            <a:ext cx="626119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: Único Canto Arredondado 54">
            <a:extLst>
              <a:ext uri="{FF2B5EF4-FFF2-40B4-BE49-F238E27FC236}">
                <a16:creationId xmlns:a16="http://schemas.microsoft.com/office/drawing/2014/main" id="{2181DC47-DB7C-4B61-94B6-AB898B690331}"/>
              </a:ext>
            </a:extLst>
          </p:cNvPr>
          <p:cNvSpPr/>
          <p:nvPr/>
        </p:nvSpPr>
        <p:spPr>
          <a:xfrm>
            <a:off x="6970352" y="3256593"/>
            <a:ext cx="1961805" cy="550921"/>
          </a:xfrm>
          <a:prstGeom prst="round1Rect">
            <a:avLst>
              <a:gd name="adj" fmla="val 0"/>
            </a:avLst>
          </a:prstGeom>
          <a:solidFill>
            <a:schemeClr val="accent3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56" name="Retângulo: Único Canto Arredondado 55">
            <a:extLst>
              <a:ext uri="{FF2B5EF4-FFF2-40B4-BE49-F238E27FC236}">
                <a16:creationId xmlns:a16="http://schemas.microsoft.com/office/drawing/2014/main" id="{376BEB33-3742-4277-BD8A-53E521AA2232}"/>
              </a:ext>
            </a:extLst>
          </p:cNvPr>
          <p:cNvSpPr/>
          <p:nvPr/>
        </p:nvSpPr>
        <p:spPr>
          <a:xfrm>
            <a:off x="6949046" y="3931045"/>
            <a:ext cx="1993866" cy="550921"/>
          </a:xfrm>
          <a:prstGeom prst="round1Rect">
            <a:avLst>
              <a:gd name="adj" fmla="val 0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1289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F3A926E-91C4-46B7-97B6-78E0DFA80CEF}"/>
              </a:ext>
            </a:extLst>
          </p:cNvPr>
          <p:cNvSpPr/>
          <p:nvPr/>
        </p:nvSpPr>
        <p:spPr>
          <a:xfrm>
            <a:off x="508000" y="3962045"/>
            <a:ext cx="8128000" cy="538917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276729" y="-327936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Glosa (4/4) : Glosa e a Remuneração médica em organizações de saúde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ACB5AD-5F17-445C-97F7-54922FF73BDE}"/>
              </a:ext>
            </a:extLst>
          </p:cNvPr>
          <p:cNvSpPr txBox="1"/>
          <p:nvPr/>
        </p:nvSpPr>
        <p:spPr>
          <a:xfrm>
            <a:off x="429841" y="1144729"/>
            <a:ext cx="1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 </a:t>
            </a:r>
          </a:p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9B070C7-B846-401E-9AFE-9C236E37E0EC}"/>
              </a:ext>
            </a:extLst>
          </p:cNvPr>
          <p:cNvCxnSpPr>
            <a:cxnSpLocks/>
          </p:cNvCxnSpPr>
          <p:nvPr/>
        </p:nvCxnSpPr>
        <p:spPr>
          <a:xfrm>
            <a:off x="429841" y="1753890"/>
            <a:ext cx="1777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2F07E1-02C0-4FD6-8A64-601A326EB07C}"/>
              </a:ext>
            </a:extLst>
          </p:cNvPr>
          <p:cNvSpPr txBox="1"/>
          <p:nvPr/>
        </p:nvSpPr>
        <p:spPr>
          <a:xfrm>
            <a:off x="307329" y="2507239"/>
            <a:ext cx="2122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Remunera o médico por valor fixo independente da produção ou faturamento 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768A64B-0A9D-423D-84BD-8CD16227EBF0}"/>
              </a:ext>
            </a:extLst>
          </p:cNvPr>
          <p:cNvCxnSpPr/>
          <p:nvPr/>
        </p:nvCxnSpPr>
        <p:spPr>
          <a:xfrm>
            <a:off x="1290942" y="1962150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831D6F-AB32-465C-B8CD-3A089CD91344}"/>
              </a:ext>
            </a:extLst>
          </p:cNvPr>
          <p:cNvSpPr txBox="1"/>
          <p:nvPr/>
        </p:nvSpPr>
        <p:spPr>
          <a:xfrm>
            <a:off x="2613939" y="1188257"/>
            <a:ext cx="156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 pela Produção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5FA4BF8-309B-41D8-9F5D-4A882388BC90}"/>
              </a:ext>
            </a:extLst>
          </p:cNvPr>
          <p:cNvCxnSpPr>
            <a:cxnSpLocks/>
          </p:cNvCxnSpPr>
          <p:nvPr/>
        </p:nvCxnSpPr>
        <p:spPr>
          <a:xfrm>
            <a:off x="2480152" y="1753890"/>
            <a:ext cx="1777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150BFD3-9A92-49A9-B394-1ADA154A3046}"/>
              </a:ext>
            </a:extLst>
          </p:cNvPr>
          <p:cNvSpPr txBox="1"/>
          <p:nvPr/>
        </p:nvSpPr>
        <p:spPr>
          <a:xfrm>
            <a:off x="2521888" y="2528110"/>
            <a:ext cx="1818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Remunera o médico após fechar a produção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91B5F71C-EC0D-4FBC-BCC0-3E4FF9680DD8}"/>
              </a:ext>
            </a:extLst>
          </p:cNvPr>
          <p:cNvCxnSpPr/>
          <p:nvPr/>
        </p:nvCxnSpPr>
        <p:spPr>
          <a:xfrm>
            <a:off x="3341253" y="1962150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C7A1CC5-97A4-4DBC-9ECC-A63946B8B048}"/>
              </a:ext>
            </a:extLst>
          </p:cNvPr>
          <p:cNvSpPr txBox="1"/>
          <p:nvPr/>
        </p:nvSpPr>
        <p:spPr>
          <a:xfrm>
            <a:off x="4584026" y="1188258"/>
            <a:ext cx="1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 pelo Faturamento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95B445B-D646-4437-92E3-F4AC02FBB86C}"/>
              </a:ext>
            </a:extLst>
          </p:cNvPr>
          <p:cNvCxnSpPr>
            <a:cxnSpLocks/>
          </p:cNvCxnSpPr>
          <p:nvPr/>
        </p:nvCxnSpPr>
        <p:spPr>
          <a:xfrm>
            <a:off x="4584026" y="1773772"/>
            <a:ext cx="1777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EEE052A-A4C1-4DC5-8B52-4A806C8835B1}"/>
              </a:ext>
            </a:extLst>
          </p:cNvPr>
          <p:cNvSpPr txBox="1"/>
          <p:nvPr/>
        </p:nvSpPr>
        <p:spPr>
          <a:xfrm>
            <a:off x="4584026" y="2528946"/>
            <a:ext cx="1818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Remunera o médico ao fechar a remessa para a fonte pagadora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7E5A678-E9FF-4A8C-A218-F3C54B2FCD9E}"/>
              </a:ext>
            </a:extLst>
          </p:cNvPr>
          <p:cNvCxnSpPr/>
          <p:nvPr/>
        </p:nvCxnSpPr>
        <p:spPr>
          <a:xfrm>
            <a:off x="5445127" y="2016184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D188C2-AAF5-4CDE-952D-25F414040C02}"/>
              </a:ext>
            </a:extLst>
          </p:cNvPr>
          <p:cNvSpPr txBox="1"/>
          <p:nvPr/>
        </p:nvSpPr>
        <p:spPr>
          <a:xfrm>
            <a:off x="6700706" y="1205049"/>
            <a:ext cx="1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 pela Receita Recebida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2DDFE1C-47AD-4FDB-A668-8305CB1FDFD4}"/>
              </a:ext>
            </a:extLst>
          </p:cNvPr>
          <p:cNvCxnSpPr>
            <a:cxnSpLocks/>
          </p:cNvCxnSpPr>
          <p:nvPr/>
        </p:nvCxnSpPr>
        <p:spPr>
          <a:xfrm>
            <a:off x="6741463" y="1793015"/>
            <a:ext cx="1777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6A1C2CF-D5D0-42B4-A835-950694ACAFF3}"/>
              </a:ext>
            </a:extLst>
          </p:cNvPr>
          <p:cNvSpPr txBox="1"/>
          <p:nvPr/>
        </p:nvSpPr>
        <p:spPr>
          <a:xfrm>
            <a:off x="6741463" y="2514037"/>
            <a:ext cx="1818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Remunera o médico após o recebimento da fonte pagadora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DD17FD59-9C06-4B54-96E7-FDA3D6556559}"/>
              </a:ext>
            </a:extLst>
          </p:cNvPr>
          <p:cNvCxnSpPr/>
          <p:nvPr/>
        </p:nvCxnSpPr>
        <p:spPr>
          <a:xfrm>
            <a:off x="7602564" y="2001275"/>
            <a:ext cx="0" cy="44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FEA41A0-4C6A-44C2-8E1F-3580779D6DA9}"/>
              </a:ext>
            </a:extLst>
          </p:cNvPr>
          <p:cNvSpPr txBox="1"/>
          <p:nvPr/>
        </p:nvSpPr>
        <p:spPr>
          <a:xfrm>
            <a:off x="848926" y="4057100"/>
            <a:ext cx="7159027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Impacto da Glosa e aumento do PMR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2824029-7144-4516-ABEF-C7241E64D9CF}"/>
              </a:ext>
            </a:extLst>
          </p:cNvPr>
          <p:cNvSpPr txBox="1"/>
          <p:nvPr/>
        </p:nvSpPr>
        <p:spPr>
          <a:xfrm>
            <a:off x="4676143" y="3916469"/>
            <a:ext cx="715902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0E48A12-FCC3-4F07-B93E-678A3474D82E}"/>
              </a:ext>
            </a:extLst>
          </p:cNvPr>
          <p:cNvSpPr txBox="1"/>
          <p:nvPr/>
        </p:nvSpPr>
        <p:spPr>
          <a:xfrm>
            <a:off x="1941523" y="4830202"/>
            <a:ext cx="515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 : remuneração médica / PMR : prazo médio de recebimento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5E86E30-D8AA-43DF-BEF5-AE9B7D2E7A2F}"/>
              </a:ext>
            </a:extLst>
          </p:cNvPr>
          <p:cNvSpPr txBox="1"/>
          <p:nvPr/>
        </p:nvSpPr>
        <p:spPr>
          <a:xfrm>
            <a:off x="-2730588" y="3914754"/>
            <a:ext cx="715902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7367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76AB9-E3F7-49BE-94A8-71DAD687FDE8}"/>
              </a:ext>
            </a:extLst>
          </p:cNvPr>
          <p:cNvCxnSpPr>
            <a:cxnSpLocks/>
          </p:cNvCxnSpPr>
          <p:nvPr/>
        </p:nvCxnSpPr>
        <p:spPr>
          <a:xfrm>
            <a:off x="-26504" y="579662"/>
            <a:ext cx="9170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03;p16">
            <a:extLst>
              <a:ext uri="{FF2B5EF4-FFF2-40B4-BE49-F238E27FC236}">
                <a16:creationId xmlns:a16="http://schemas.microsoft.com/office/drawing/2014/main" id="{7EB27D9E-0A65-4BE4-AFEF-23AB9A6A7108}"/>
              </a:ext>
            </a:extLst>
          </p:cNvPr>
          <p:cNvSpPr txBox="1">
            <a:spLocks/>
          </p:cNvSpPr>
          <p:nvPr/>
        </p:nvSpPr>
        <p:spPr>
          <a:xfrm>
            <a:off x="175437" y="-301918"/>
            <a:ext cx="8417397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3" name="Google Shape;104;p16">
            <a:extLst>
              <a:ext uri="{FF2B5EF4-FFF2-40B4-BE49-F238E27FC236}">
                <a16:creationId xmlns:a16="http://schemas.microsoft.com/office/drawing/2014/main" id="{1163BDBE-B340-4C69-A46D-16926ED6085C}"/>
              </a:ext>
            </a:extLst>
          </p:cNvPr>
          <p:cNvSpPr txBox="1">
            <a:spLocks/>
          </p:cNvSpPr>
          <p:nvPr/>
        </p:nvSpPr>
        <p:spPr>
          <a:xfrm>
            <a:off x="416850" y="1606793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ct val="150000"/>
              </a:lnSpc>
              <a:spcBef>
                <a:spcPts val="600"/>
              </a:spcBef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Contexto</a:t>
            </a:r>
          </a:p>
          <a:p>
            <a:pPr marL="457200" indent="-381000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Glosa, ciclo da receita e remuneração médica</a:t>
            </a:r>
          </a:p>
          <a:p>
            <a:pPr marL="457200" indent="-381000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Como mitigar o problema 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50969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666967"/>
      </a:dk1>
      <a:lt1>
        <a:srgbClr val="FFFFFF"/>
      </a:lt1>
      <a:dk2>
        <a:srgbClr val="89929B"/>
      </a:dk2>
      <a:lt2>
        <a:srgbClr val="EFF1F3"/>
      </a:lt2>
      <a:accent1>
        <a:srgbClr val="107247"/>
      </a:accent1>
      <a:accent2>
        <a:srgbClr val="62AE8E"/>
      </a:accent2>
      <a:accent3>
        <a:srgbClr val="107247"/>
      </a:accent3>
      <a:accent4>
        <a:srgbClr val="51836B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703</Words>
  <Application>Microsoft Office PowerPoint</Application>
  <PresentationFormat>Apresentação na tela (16:9)</PresentationFormat>
  <Paragraphs>160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Calibri</vt:lpstr>
      <vt:lpstr>Montserrat</vt:lpstr>
      <vt:lpstr> calibri</vt:lpstr>
      <vt:lpstr>Desdemona template</vt:lpstr>
      <vt:lpstr>Glosa e Remuneração Médica</vt:lpstr>
      <vt:lpstr>Want big impact? Use big image.</vt:lpstr>
      <vt:lpstr>12%</vt:lpstr>
      <vt:lpstr>Want big impact? Use big image.</vt:lpstr>
      <vt:lpstr>Want big impact? Use big image.</vt:lpstr>
      <vt:lpstr>Want big impact? Use big image.</vt:lpstr>
      <vt:lpstr>Apresentação do PowerPoint</vt:lpstr>
      <vt:lpstr>Apresentação do PowerPoint</vt:lpstr>
      <vt:lpstr>Want big impact? Use big image.</vt:lpstr>
      <vt:lpstr>Apresentação do PowerPoint</vt:lpstr>
      <vt:lpstr>Apresentação do PowerPoint</vt:lpstr>
      <vt:lpstr>Want big impact? Use big image.</vt:lpstr>
      <vt:lpstr>Apresentação do PowerPoint</vt:lpstr>
      <vt:lpstr>Apresentação do PowerPoint</vt:lpstr>
      <vt:lpstr>Want big impact? Use big image.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 apresentação CFM</dc:title>
  <dc:creator>Ingrid  da Silva Carneiro</dc:creator>
  <cp:lastModifiedBy>Leonardo Modesti Vedolin</cp:lastModifiedBy>
  <cp:revision>72</cp:revision>
  <dcterms:modified xsi:type="dcterms:W3CDTF">2023-11-17T10:57:58Z</dcterms:modified>
</cp:coreProperties>
</file>