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5143500" type="screen16x9"/>
  <p:notesSz cx="6858000" cy="9144000"/>
  <p:embeddedFontLst>
    <p:embeddedFont>
      <p:font typeface="Roboto" panose="02000000000000000000" pitchFamily="2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13e1bd2bd7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13e1bd2bd7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177f40a95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177f40a95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177f40a95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177f40a95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de1092200b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de1092200b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13e1bd2bd7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13e1bd2bd7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13e1bd2bd7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13e1bd2bd7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13e1bd2bd7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13e1bd2bd7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13e1bd2bd7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13e1bd2bd7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13e1bd2bd7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13e1bd2bd7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15f5ef99d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15f5ef99d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13e1bd2bd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13e1bd2bd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13e1bd2bd7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13e1bd2bd7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15f5ef99d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15f5ef99d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15f5ef99d8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15f5ef99d8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177f40a95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177f40a95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177f40a9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177f40a95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177f40a95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177f40a95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15f5ef99d8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15f5ef99d8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15f5ef99d8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15f5ef99d8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15f5ef99d8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15f5ef99d8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15f5ef99d8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15f5ef99d8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13e1bd2b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13e1bd2b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de1092200b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de1092200b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15f5ef99d8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15f5ef99d8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15f5ef99d8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15f5ef99d8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177f40a95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177f40a95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15f5ef99d8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15f5ef99d8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15f5ef99d8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15f5ef99d8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1608c2cc3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21608c2cc3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de1092200b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de1092200b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1608c2cc3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1608c2cc3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1608c2cc3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1608c2cc3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13e1bd2bd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13e1bd2bd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15f5ef99d8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15f5ef99d8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1608c2cc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21608c2cc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1608c2cc3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1608c2cc3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1608c2cc39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1608c2cc39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1608c2cc39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1608c2cc39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1608c2cc39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1608c2cc39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15f5ef99d8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15f5ef99d8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15f5ef99d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15f5ef99d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1608c2cc3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1608c2cc3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15f5ef99d8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15f5ef99d8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13e1bd2bd7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13e1bd2bd7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1608c2cc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1608c2cc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1608c2cc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21608c2cc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1608c2cc3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21608c2cc3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1608c2cc39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21608c2cc39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1608c2cc39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1608c2cc39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1608c2cc3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21608c2cc3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1608c2cc3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21608c2cc39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1608c2cc3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21608c2cc3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1608c2cc39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21608c2cc39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1608c2cc3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21608c2cc39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13e1bd2bd7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13e1bd2bd7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15f5ef99d8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215f5ef99d8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13e1bd2bd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13e1bd2bd7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13e1bd2bd7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13e1bd2bd7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de1092200b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de1092200b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59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03950" y="732200"/>
            <a:ext cx="8936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3280" b="1">
                <a:solidFill>
                  <a:srgbClr val="38761D"/>
                </a:solidFill>
                <a:highlight>
                  <a:schemeClr val="lt1"/>
                </a:highlight>
              </a:rPr>
              <a:t>I ENCONTRO NACIONAL DOS CONSELHOS DE MEDICINA 2023</a:t>
            </a:r>
            <a:r>
              <a:rPr lang="pt-BR" sz="3280" b="1">
                <a:solidFill>
                  <a:srgbClr val="38761D"/>
                </a:solidFill>
                <a:highlight>
                  <a:srgbClr val="000000"/>
                </a:highlight>
              </a:rPr>
              <a:t> </a:t>
            </a:r>
            <a:endParaRPr sz="3280" b="1">
              <a:solidFill>
                <a:srgbClr val="38761D"/>
              </a:solidFill>
              <a:highlight>
                <a:srgbClr val="000000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28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88300" y="4077425"/>
            <a:ext cx="85206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1990" b="1">
                <a:solidFill>
                  <a:srgbClr val="20124D"/>
                </a:solidFill>
                <a:highlight>
                  <a:schemeClr val="lt1"/>
                </a:highlight>
              </a:rPr>
              <a:t>Prof. Dr. Sebastião Viana </a:t>
            </a:r>
            <a:endParaRPr sz="1990" b="1">
              <a:solidFill>
                <a:srgbClr val="20124D"/>
              </a:solidFill>
              <a:highlight>
                <a:schemeClr val="lt1"/>
              </a:highlight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110900" y="4722100"/>
            <a:ext cx="304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38761D"/>
                </a:solidFill>
              </a:rPr>
              <a:t>Recife - PE, 10 de março de 2023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-161100" y="223875"/>
            <a:ext cx="9419400" cy="955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2850" y="0"/>
            <a:ext cx="1569275" cy="11796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/>
          <p:nvPr/>
        </p:nvSpPr>
        <p:spPr>
          <a:xfrm>
            <a:off x="24800" y="2416825"/>
            <a:ext cx="9144000" cy="523200"/>
          </a:xfrm>
          <a:prstGeom prst="rect">
            <a:avLst/>
          </a:prstGeom>
          <a:solidFill>
            <a:srgbClr val="20124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251000" y="2407513"/>
            <a:ext cx="8691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lt1"/>
                </a:solidFill>
              </a:rPr>
              <a:t>DOENÇAS NEGLIGENCIADAS NO MUNDO CONTEMPORÂNEO </a:t>
            </a:r>
            <a:endParaRPr sz="2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100" b="1">
                <a:solidFill>
                  <a:srgbClr val="073763"/>
                </a:solidFill>
              </a:rPr>
              <a:t>DOENÇA DE CHAGAS</a:t>
            </a:r>
            <a:endParaRPr sz="2100" b="1">
              <a:solidFill>
                <a:srgbClr val="073763"/>
              </a:solidFill>
            </a:endParaRPr>
          </a:p>
        </p:txBody>
      </p:sp>
      <p:pic>
        <p:nvPicPr>
          <p:cNvPr id="173" name="Google Shape;17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7950" y="91825"/>
            <a:ext cx="5409326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  <p:pic>
        <p:nvPicPr>
          <p:cNvPr id="175" name="Google Shape;17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3350" y="949650"/>
            <a:ext cx="1028700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 txBox="1"/>
          <p:nvPr/>
        </p:nvSpPr>
        <p:spPr>
          <a:xfrm>
            <a:off x="311700" y="1017725"/>
            <a:ext cx="3023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5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TRYPANOSNOMA CRUZI</a:t>
            </a:r>
            <a:endParaRPr sz="1800" b="1"/>
          </a:p>
        </p:txBody>
      </p:sp>
      <p:grpSp>
        <p:nvGrpSpPr>
          <p:cNvPr id="177" name="Google Shape;177;p22"/>
          <p:cNvGrpSpPr/>
          <p:nvPr/>
        </p:nvGrpSpPr>
        <p:grpSpPr>
          <a:xfrm>
            <a:off x="685800" y="2206375"/>
            <a:ext cx="2673748" cy="2670412"/>
            <a:chOff x="0" y="1190013"/>
            <a:chExt cx="3352241" cy="5295285"/>
          </a:xfrm>
        </p:grpSpPr>
        <p:sp>
          <p:nvSpPr>
            <p:cNvPr id="178" name="Google Shape;178;p22"/>
            <p:cNvSpPr/>
            <p:nvPr/>
          </p:nvSpPr>
          <p:spPr>
            <a:xfrm>
              <a:off x="0" y="1190013"/>
              <a:ext cx="2985300" cy="1292400"/>
            </a:xfrm>
            <a:prstGeom prst="homePlate">
              <a:avLst>
                <a:gd name="adj" fmla="val 50000"/>
              </a:avLst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700" b="1">
                  <a:solidFill>
                    <a:schemeClr val="lt1"/>
                  </a:solidFill>
                </a:rPr>
                <a:t>Américas</a:t>
              </a:r>
              <a:endParaRPr sz="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9" name="Google Shape;179;p22"/>
            <p:cNvSpPr txBox="1"/>
            <p:nvPr/>
          </p:nvSpPr>
          <p:spPr>
            <a:xfrm>
              <a:off x="36641" y="2482398"/>
              <a:ext cx="3315600" cy="40029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21 países das Américas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  6 milhões de pessoas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30.000 casos novos/ano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12.000 óbitos</a:t>
              </a:r>
              <a:endParaRPr sz="1700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  8.600 casos de transmissão congênita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0" name="Google Shape;180;p22"/>
          <p:cNvGrpSpPr/>
          <p:nvPr/>
        </p:nvGrpSpPr>
        <p:grpSpPr>
          <a:xfrm>
            <a:off x="2729302" y="2282496"/>
            <a:ext cx="3132152" cy="2375089"/>
            <a:chOff x="2944204" y="1189775"/>
            <a:chExt cx="3518087" cy="3483047"/>
          </a:xfrm>
        </p:grpSpPr>
        <p:sp>
          <p:nvSpPr>
            <p:cNvPr id="181" name="Google Shape;181;p22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SISTEMAS AFETADOS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2" name="Google Shape;182;p22"/>
            <p:cNvSpPr txBox="1"/>
            <p:nvPr/>
          </p:nvSpPr>
          <p:spPr>
            <a:xfrm>
              <a:off x="3546891" y="2057122"/>
              <a:ext cx="29154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365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700"/>
                <a:buFont typeface="Roboto"/>
                <a:buChar char="●"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Coração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365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700"/>
                <a:buFont typeface="Roboto"/>
                <a:buChar char="●"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Sistema Digestivo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365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700"/>
                <a:buFont typeface="Roboto"/>
                <a:buChar char="●"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Sistema Nervoso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83" name="Google Shape;18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8600" y="4277225"/>
            <a:ext cx="542925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134225"/>
            <a:ext cx="609600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 txBox="1"/>
          <p:nvPr/>
        </p:nvSpPr>
        <p:spPr>
          <a:xfrm>
            <a:off x="0" y="0"/>
            <a:ext cx="30000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Benznidazol e também Nifurtimox</a:t>
            </a:r>
            <a:endParaRPr/>
          </a:p>
        </p:txBody>
      </p:sp>
      <p:sp>
        <p:nvSpPr>
          <p:cNvPr id="186" name="Google Shape;186;p22"/>
          <p:cNvSpPr txBox="1"/>
          <p:nvPr/>
        </p:nvSpPr>
        <p:spPr>
          <a:xfrm>
            <a:off x="4572000" y="4423075"/>
            <a:ext cx="372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073763"/>
                </a:solidFill>
              </a:rPr>
              <a:t>BENZOMIDAZOL / NIFURTIMOX</a:t>
            </a:r>
            <a:endParaRPr b="1">
              <a:solidFill>
                <a:srgbClr val="073763"/>
              </a:solidFill>
            </a:endParaRPr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61450" y="2257450"/>
            <a:ext cx="2919300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3"/>
          <p:cNvPicPr preferRelativeResize="0"/>
          <p:nvPr/>
        </p:nvPicPr>
        <p:blipFill rotWithShape="1">
          <a:blip r:embed="rId3">
            <a:alphaModFix/>
          </a:blip>
          <a:srcRect r="46850" b="77593"/>
          <a:stretch/>
        </p:blipFill>
        <p:spPr>
          <a:xfrm>
            <a:off x="180250" y="348525"/>
            <a:ext cx="3489375" cy="213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/>
          <p:cNvPicPr preferRelativeResize="0"/>
          <p:nvPr/>
        </p:nvPicPr>
        <p:blipFill rotWithShape="1">
          <a:blip r:embed="rId3">
            <a:alphaModFix/>
          </a:blip>
          <a:srcRect l="52941" b="77816"/>
          <a:stretch/>
        </p:blipFill>
        <p:spPr>
          <a:xfrm>
            <a:off x="4008075" y="188450"/>
            <a:ext cx="2314075" cy="18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 rotWithShape="1">
          <a:blip r:embed="rId3">
            <a:alphaModFix/>
          </a:blip>
          <a:srcRect t="21787" r="46463" b="37983"/>
          <a:stretch/>
        </p:blipFill>
        <p:spPr>
          <a:xfrm>
            <a:off x="6693575" y="651899"/>
            <a:ext cx="2314075" cy="295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 rotWithShape="1">
          <a:blip r:embed="rId3">
            <a:alphaModFix/>
          </a:blip>
          <a:srcRect l="54493" t="22058" b="39023"/>
          <a:stretch/>
        </p:blipFill>
        <p:spPr>
          <a:xfrm>
            <a:off x="4626700" y="2091075"/>
            <a:ext cx="1982925" cy="28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3"/>
          <p:cNvPicPr preferRelativeResize="0"/>
          <p:nvPr/>
        </p:nvPicPr>
        <p:blipFill rotWithShape="1">
          <a:blip r:embed="rId3">
            <a:alphaModFix/>
          </a:blip>
          <a:srcRect t="61513"/>
          <a:stretch/>
        </p:blipFill>
        <p:spPr>
          <a:xfrm>
            <a:off x="180250" y="2691289"/>
            <a:ext cx="3489375" cy="2284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3" name="Google Shape;20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350" y="0"/>
            <a:ext cx="65420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>
            <a:spLocks noGrp="1"/>
          </p:cNvSpPr>
          <p:nvPr>
            <p:ph type="body" idx="1"/>
          </p:nvPr>
        </p:nvSpPr>
        <p:spPr>
          <a:xfrm>
            <a:off x="1958300" y="161875"/>
            <a:ext cx="7185600" cy="20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6501" algn="l" rtl="0">
              <a:spcBef>
                <a:spcPts val="0"/>
              </a:spcBef>
              <a:spcAft>
                <a:spcPts val="0"/>
              </a:spcAft>
              <a:buSzPts val="2487"/>
              <a:buChar char="●"/>
            </a:pPr>
            <a:r>
              <a:rPr lang="pt-BR" sz="2486"/>
              <a:t>  </a:t>
            </a:r>
            <a:r>
              <a:rPr lang="pt-BR" sz="2086" b="1">
                <a:solidFill>
                  <a:srgbClr val="274E13"/>
                </a:solidFill>
              </a:rPr>
              <a:t>Anos 90  - Cooperação horizontal</a:t>
            </a:r>
            <a:endParaRPr sz="2086" b="1">
              <a:solidFill>
                <a:srgbClr val="274E13"/>
              </a:solidFill>
            </a:endParaRPr>
          </a:p>
          <a:p>
            <a:pPr marL="457200" lvl="0" indent="-361101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087"/>
              <a:buChar char="●"/>
            </a:pPr>
            <a:r>
              <a:rPr lang="pt-BR" sz="2086" b="1">
                <a:solidFill>
                  <a:srgbClr val="274E13"/>
                </a:solidFill>
              </a:rPr>
              <a:t>   Interrupção da transmissão</a:t>
            </a:r>
            <a:endParaRPr sz="2086" b="1">
              <a:solidFill>
                <a:srgbClr val="274E13"/>
              </a:solidFill>
            </a:endParaRPr>
          </a:p>
          <a:p>
            <a:pPr marL="457200" lvl="0" indent="-386501" algn="l" rtl="0">
              <a:spcBef>
                <a:spcPts val="0"/>
              </a:spcBef>
              <a:spcAft>
                <a:spcPts val="0"/>
              </a:spcAft>
              <a:buSzPts val="2487"/>
              <a:buChar char="●"/>
            </a:pPr>
            <a:r>
              <a:rPr lang="pt-BR" sz="2086" b="1">
                <a:solidFill>
                  <a:srgbClr val="274E13"/>
                </a:solidFill>
              </a:rPr>
              <a:t>   Vetorial em 17 países + Eliminação de certas     espécies de vetores.</a:t>
            </a:r>
            <a:endParaRPr sz="2486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09" name="Google Shape;209;p25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  <p:sp>
        <p:nvSpPr>
          <p:cNvPr id="210" name="Google Shape;210;p25"/>
          <p:cNvSpPr/>
          <p:nvPr/>
        </p:nvSpPr>
        <p:spPr>
          <a:xfrm>
            <a:off x="138500" y="148900"/>
            <a:ext cx="1819800" cy="456300"/>
          </a:xfrm>
          <a:prstGeom prst="chevron">
            <a:avLst>
              <a:gd name="adj" fmla="val 50000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AÇÃO 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OPAS / OMS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1" name="Google Shape;21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975" y="1944150"/>
            <a:ext cx="8781026" cy="239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 txBox="1">
            <a:spLocks noGrp="1"/>
          </p:cNvSpPr>
          <p:nvPr>
            <p:ph type="body" idx="1"/>
          </p:nvPr>
        </p:nvSpPr>
        <p:spPr>
          <a:xfrm>
            <a:off x="1685975" y="829200"/>
            <a:ext cx="5218500" cy="16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86" b="1">
                <a:solidFill>
                  <a:srgbClr val="274E13"/>
                </a:solidFill>
              </a:rPr>
              <a:t>       Cone Sul, América Central, México</a:t>
            </a:r>
            <a:endParaRPr sz="1886" b="1">
              <a:solidFill>
                <a:srgbClr val="274E1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86" b="1">
                <a:solidFill>
                  <a:srgbClr val="274E13"/>
                </a:solidFill>
              </a:rPr>
              <a:t>       Andinos</a:t>
            </a:r>
            <a:endParaRPr sz="1886" b="1">
              <a:solidFill>
                <a:srgbClr val="274E1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886" b="1">
                <a:solidFill>
                  <a:srgbClr val="274E13"/>
                </a:solidFill>
              </a:rPr>
              <a:t>       Amazônicos</a:t>
            </a:r>
            <a:endParaRPr sz="1886" b="1">
              <a:solidFill>
                <a:srgbClr val="274E13"/>
              </a:solidFill>
            </a:endParaRPr>
          </a:p>
        </p:txBody>
      </p:sp>
      <p:sp>
        <p:nvSpPr>
          <p:cNvPr id="217" name="Google Shape;217;p26"/>
          <p:cNvSpPr/>
          <p:nvPr/>
        </p:nvSpPr>
        <p:spPr>
          <a:xfrm>
            <a:off x="492425" y="1071800"/>
            <a:ext cx="1483500" cy="741600"/>
          </a:xfrm>
          <a:prstGeom prst="homePlate">
            <a:avLst>
              <a:gd name="adj" fmla="val 50000"/>
            </a:avLst>
          </a:prstGeom>
          <a:solidFill>
            <a:srgbClr val="8020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PAÍSES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6"/>
          <p:cNvSpPr txBox="1"/>
          <p:nvPr/>
        </p:nvSpPr>
        <p:spPr>
          <a:xfrm>
            <a:off x="1295400" y="2895600"/>
            <a:ext cx="30000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84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87"/>
              <a:buChar char="●"/>
            </a:pPr>
            <a:r>
              <a:rPr lang="pt-BR" sz="1886" b="1">
                <a:solidFill>
                  <a:schemeClr val="dk1"/>
                </a:solidFill>
              </a:rPr>
              <a:t>Rhodnius prolixus</a:t>
            </a:r>
            <a:endParaRPr sz="1886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886" b="1">
                <a:solidFill>
                  <a:schemeClr val="dk1"/>
                </a:solidFill>
              </a:rPr>
              <a:t>   	 T. Infestans</a:t>
            </a:r>
            <a:endParaRPr sz="1886" b="1">
              <a:solidFill>
                <a:schemeClr val="dk1"/>
              </a:solidFill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1253250" y="167400"/>
            <a:ext cx="43305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pt-BR" sz="2486">
                <a:solidFill>
                  <a:schemeClr val="dk2"/>
                </a:solidFill>
              </a:rPr>
              <a:t> </a:t>
            </a:r>
            <a:r>
              <a:rPr lang="pt-BR" sz="1886" b="1">
                <a:solidFill>
                  <a:schemeClr val="dk1"/>
                </a:solidFill>
              </a:rPr>
              <a:t>Iniciativas sub-regionais</a:t>
            </a:r>
            <a:endParaRPr/>
          </a:p>
        </p:txBody>
      </p:sp>
      <p:sp>
        <p:nvSpPr>
          <p:cNvPr id="221" name="Google Shape;221;p26"/>
          <p:cNvSpPr/>
          <p:nvPr/>
        </p:nvSpPr>
        <p:spPr>
          <a:xfrm>
            <a:off x="591125" y="4054550"/>
            <a:ext cx="3859500" cy="567300"/>
          </a:xfrm>
          <a:prstGeom prst="homePlate">
            <a:avLst>
              <a:gd name="adj" fmla="val 50000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2016  - RESOLUÇÃO CR 55.R 9</a:t>
            </a:r>
            <a:endParaRPr sz="15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p26"/>
          <p:cNvSpPr txBox="1"/>
          <p:nvPr/>
        </p:nvSpPr>
        <p:spPr>
          <a:xfrm>
            <a:off x="4504325" y="4100600"/>
            <a:ext cx="30000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886" b="1">
                <a:solidFill>
                  <a:schemeClr val="dk1"/>
                </a:solidFill>
              </a:rPr>
              <a:t>Controlar e Eliminar</a:t>
            </a:r>
            <a:endParaRPr sz="1886" b="1">
              <a:solidFill>
                <a:schemeClr val="dk1"/>
              </a:solidFill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"/>
          <p:cNvSpPr txBox="1">
            <a:spLocks noGrp="1"/>
          </p:cNvSpPr>
          <p:nvPr>
            <p:ph type="title"/>
          </p:nvPr>
        </p:nvSpPr>
        <p:spPr>
          <a:xfrm>
            <a:off x="311700" y="204800"/>
            <a:ext cx="24960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pt-BR" sz="2330" b="1">
                <a:solidFill>
                  <a:srgbClr val="073763"/>
                </a:solidFill>
                <a:highlight>
                  <a:srgbClr val="FFFFFF"/>
                </a:highlight>
              </a:rPr>
              <a:t>FASCIOLÍASE</a:t>
            </a:r>
            <a:endParaRPr sz="2330" b="1">
              <a:solidFill>
                <a:srgbClr val="07376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SzPts val="990"/>
              <a:buNone/>
            </a:pPr>
            <a:endParaRPr sz="2420" b="1"/>
          </a:p>
        </p:txBody>
      </p:sp>
      <p:sp>
        <p:nvSpPr>
          <p:cNvPr id="229" name="Google Shape;229;p27"/>
          <p:cNvSpPr txBox="1">
            <a:spLocks noGrp="1"/>
          </p:cNvSpPr>
          <p:nvPr>
            <p:ph type="body" idx="1"/>
          </p:nvPr>
        </p:nvSpPr>
        <p:spPr>
          <a:xfrm>
            <a:off x="159300" y="737975"/>
            <a:ext cx="4072500" cy="20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457200" lvl="0" indent="-31544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pt-BR" sz="2486" b="1">
                <a:solidFill>
                  <a:schemeClr val="dk1"/>
                </a:solidFill>
              </a:rPr>
              <a:t>Alpaca</a:t>
            </a:r>
            <a:endParaRPr sz="2486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486" b="1">
                <a:solidFill>
                  <a:srgbClr val="274E13"/>
                </a:solidFill>
              </a:rPr>
              <a:t>     </a:t>
            </a:r>
            <a:r>
              <a:rPr lang="pt-BR" sz="2668" b="1">
                <a:solidFill>
                  <a:srgbClr val="274E13"/>
                </a:solidFill>
              </a:rPr>
              <a:t>2,39 milhões de infectados</a:t>
            </a:r>
            <a:endParaRPr sz="2668" b="1">
              <a:solidFill>
                <a:srgbClr val="274E13"/>
              </a:solidFill>
            </a:endParaRPr>
          </a:p>
          <a:p>
            <a:pPr marL="457200" lvl="0" indent="-321795" algn="l" rtl="0">
              <a:spcBef>
                <a:spcPts val="1200"/>
              </a:spcBef>
              <a:spcAft>
                <a:spcPts val="0"/>
              </a:spcAft>
              <a:buClr>
                <a:srgbClr val="274E13"/>
              </a:buClr>
              <a:buSzPct val="100000"/>
              <a:buChar char="-"/>
            </a:pPr>
            <a:r>
              <a:rPr lang="pt-BR" sz="2668" b="1">
                <a:solidFill>
                  <a:srgbClr val="274E13"/>
                </a:solidFill>
              </a:rPr>
              <a:t>Altiplano Andino</a:t>
            </a:r>
            <a:endParaRPr sz="2668" b="1">
              <a:solidFill>
                <a:srgbClr val="274E13"/>
              </a:solidFill>
            </a:endParaRPr>
          </a:p>
          <a:p>
            <a:pPr marL="457200" lvl="0" indent="-315445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ct val="93186"/>
              <a:buChar char="-"/>
            </a:pPr>
            <a:r>
              <a:rPr lang="pt-BR" sz="2668" b="1">
                <a:solidFill>
                  <a:srgbClr val="274E13"/>
                </a:solidFill>
              </a:rPr>
              <a:t>Bolívia, Equador, Peru  </a:t>
            </a:r>
            <a:r>
              <a:rPr lang="pt-BR" sz="153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2668" b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668" b="1">
              <a:solidFill>
                <a:srgbClr val="274E13"/>
              </a:solidFill>
            </a:endParaRPr>
          </a:p>
          <a:p>
            <a:pPr marL="457200" lvl="0" indent="-321795" algn="l" rtl="0">
              <a:spcBef>
                <a:spcPts val="1200"/>
              </a:spcBef>
              <a:spcAft>
                <a:spcPts val="0"/>
              </a:spcAft>
              <a:buClr>
                <a:srgbClr val="274E13"/>
              </a:buClr>
              <a:buSzPct val="100000"/>
              <a:buChar char="●"/>
            </a:pPr>
            <a:r>
              <a:rPr lang="pt-BR" sz="2668" b="1">
                <a:solidFill>
                  <a:srgbClr val="274E13"/>
                </a:solidFill>
              </a:rPr>
              <a:t>TRICLABENDAZOL</a:t>
            </a:r>
            <a:endParaRPr sz="1981"/>
          </a:p>
        </p:txBody>
      </p:sp>
      <p:pic>
        <p:nvPicPr>
          <p:cNvPr id="230" name="Google Shape;230;p27"/>
          <p:cNvPicPr preferRelativeResize="0"/>
          <p:nvPr/>
        </p:nvPicPr>
        <p:blipFill rotWithShape="1">
          <a:blip r:embed="rId3">
            <a:alphaModFix/>
          </a:blip>
          <a:srcRect l="14460" t="19498" r="38997" b="9649"/>
          <a:stretch/>
        </p:blipFill>
        <p:spPr>
          <a:xfrm>
            <a:off x="5322975" y="1478475"/>
            <a:ext cx="1435925" cy="15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/>
          <p:nvPr/>
        </p:nvSpPr>
        <p:spPr>
          <a:xfrm>
            <a:off x="1144500" y="3050625"/>
            <a:ext cx="2988000" cy="404400"/>
          </a:xfrm>
          <a:prstGeom prst="flowChartAlternate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/>
              <a:t>Fascíola hepática</a:t>
            </a:r>
            <a:endParaRPr sz="2400" b="1"/>
          </a:p>
        </p:txBody>
      </p:sp>
      <p:sp>
        <p:nvSpPr>
          <p:cNvPr id="232" name="Google Shape;232;p27"/>
          <p:cNvSpPr/>
          <p:nvPr/>
        </p:nvSpPr>
        <p:spPr>
          <a:xfrm>
            <a:off x="5030700" y="3050625"/>
            <a:ext cx="2988000" cy="404400"/>
          </a:xfrm>
          <a:prstGeom prst="flowChartAlternate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/>
              <a:t>Fascíola gigantica</a:t>
            </a:r>
            <a:endParaRPr sz="2400" b="1"/>
          </a:p>
        </p:txBody>
      </p:sp>
      <p:sp>
        <p:nvSpPr>
          <p:cNvPr id="233" name="Google Shape;233;p27"/>
          <p:cNvSpPr/>
          <p:nvPr/>
        </p:nvSpPr>
        <p:spPr>
          <a:xfrm>
            <a:off x="538200" y="3897925"/>
            <a:ext cx="1655700" cy="606000"/>
          </a:xfrm>
          <a:prstGeom prst="homePlate">
            <a:avLst>
              <a:gd name="adj" fmla="val 50000"/>
            </a:avLst>
          </a:prstGeom>
          <a:solidFill>
            <a:srgbClr val="8020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SINTOMAS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27"/>
          <p:cNvSpPr txBox="1">
            <a:spLocks noGrp="1"/>
          </p:cNvSpPr>
          <p:nvPr>
            <p:ph type="body" idx="1"/>
          </p:nvPr>
        </p:nvSpPr>
        <p:spPr>
          <a:xfrm>
            <a:off x="2254850" y="3745525"/>
            <a:ext cx="67521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pt-BR" sz="1400" b="1">
                <a:solidFill>
                  <a:schemeClr val="dk1"/>
                </a:solidFill>
              </a:rPr>
              <a:t>Febre, </a:t>
            </a:r>
            <a:r>
              <a:rPr lang="pt-BR" sz="1400" b="1">
                <a:solidFill>
                  <a:schemeClr val="dk1"/>
                </a:solidFill>
                <a:highlight>
                  <a:srgbClr val="FFFFFF"/>
                </a:highlight>
              </a:rPr>
              <a:t>náusea, hepatomegalia, dor abdominal, urticária e eosinofilia.</a:t>
            </a:r>
            <a:endParaRPr sz="14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endParaRPr sz="1740" b="1">
              <a:solidFill>
                <a:schemeClr val="dk1"/>
              </a:solidFill>
            </a:endParaRPr>
          </a:p>
        </p:txBody>
      </p:sp>
      <p:sp>
        <p:nvSpPr>
          <p:cNvPr id="235" name="Google Shape;235;p27"/>
          <p:cNvSpPr txBox="1">
            <a:spLocks noGrp="1"/>
          </p:cNvSpPr>
          <p:nvPr>
            <p:ph type="body" idx="1"/>
          </p:nvPr>
        </p:nvSpPr>
        <p:spPr>
          <a:xfrm>
            <a:off x="2254850" y="3958950"/>
            <a:ext cx="6386700" cy="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 b="1">
                <a:solidFill>
                  <a:schemeClr val="dk1"/>
                </a:solidFill>
                <a:highlight>
                  <a:srgbClr val="FFFFFF"/>
                </a:highlight>
              </a:rPr>
              <a:t>Dor em cólicas, icterícia, pancreatite, litíase biliar e superinfecções bacterianas</a:t>
            </a:r>
            <a:endParaRPr sz="14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SzPts val="770"/>
              <a:buNone/>
            </a:pPr>
            <a:r>
              <a:rPr lang="pt-BR" sz="1740" b="1">
                <a:solidFill>
                  <a:schemeClr val="dk1"/>
                </a:solidFill>
              </a:rPr>
              <a:t>Pode levar anos</a:t>
            </a:r>
            <a:endParaRPr sz="174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770"/>
              <a:buNone/>
            </a:pPr>
            <a:endParaRPr sz="174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endParaRPr sz="1740" b="1">
              <a:solidFill>
                <a:schemeClr val="dk1"/>
              </a:solidFill>
            </a:endParaRPr>
          </a:p>
        </p:txBody>
      </p:sp>
      <p:pic>
        <p:nvPicPr>
          <p:cNvPr id="236" name="Google Shape;23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6200" y="180225"/>
            <a:ext cx="1789474" cy="126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9175" y="126920"/>
            <a:ext cx="1905700" cy="127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5900" y="1478482"/>
            <a:ext cx="1905700" cy="126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0001" y="208515"/>
            <a:ext cx="2173900" cy="271803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7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6925" y="691925"/>
            <a:ext cx="5624226" cy="393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8"/>
          <p:cNvSpPr/>
          <p:nvPr/>
        </p:nvSpPr>
        <p:spPr>
          <a:xfrm>
            <a:off x="4977125" y="165588"/>
            <a:ext cx="2988000" cy="404400"/>
          </a:xfrm>
          <a:prstGeom prst="flowChartAlternateProcess">
            <a:avLst/>
          </a:prstGeom>
          <a:solidFill>
            <a:srgbClr val="6AA84F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chemeClr val="lt1"/>
                </a:solidFill>
              </a:rPr>
              <a:t>CICLO DE VIDA</a:t>
            </a:r>
            <a:endParaRPr sz="2400" b="1">
              <a:solidFill>
                <a:schemeClr val="lt1"/>
              </a:solidFill>
            </a:endParaRPr>
          </a:p>
        </p:txBody>
      </p:sp>
      <p:pic>
        <p:nvPicPr>
          <p:cNvPr id="247" name="Google Shape;24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641175" cy="119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33550"/>
            <a:ext cx="1641175" cy="101211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8"/>
          <p:cNvSpPr/>
          <p:nvPr/>
        </p:nvSpPr>
        <p:spPr>
          <a:xfrm>
            <a:off x="1693600" y="592325"/>
            <a:ext cx="906000" cy="404400"/>
          </a:xfrm>
          <a:prstGeom prst="flowChartAlternate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Agrião</a:t>
            </a:r>
            <a:endParaRPr sz="1700" b="1"/>
          </a:p>
        </p:txBody>
      </p:sp>
      <p:sp>
        <p:nvSpPr>
          <p:cNvPr id="250" name="Google Shape;250;p28"/>
          <p:cNvSpPr/>
          <p:nvPr/>
        </p:nvSpPr>
        <p:spPr>
          <a:xfrm>
            <a:off x="1693600" y="1885475"/>
            <a:ext cx="906000" cy="404400"/>
          </a:xfrm>
          <a:prstGeom prst="flowChartAlternate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Alfafa</a:t>
            </a:r>
            <a:endParaRPr b="1"/>
          </a:p>
        </p:txBody>
      </p:sp>
      <p:pic>
        <p:nvPicPr>
          <p:cNvPr id="251" name="Google Shape;25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944925"/>
            <a:ext cx="1641175" cy="10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8"/>
          <p:cNvSpPr/>
          <p:nvPr/>
        </p:nvSpPr>
        <p:spPr>
          <a:xfrm>
            <a:off x="1725825" y="4274325"/>
            <a:ext cx="1162800" cy="404400"/>
          </a:xfrm>
          <a:prstGeom prst="flowChartAlternate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/>
              <a:t>Espinafre</a:t>
            </a:r>
            <a:endParaRPr sz="1500" b="1"/>
          </a:p>
        </p:txBody>
      </p:sp>
      <p:pic>
        <p:nvPicPr>
          <p:cNvPr id="253" name="Google Shape;25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2698750"/>
            <a:ext cx="1641175" cy="112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/>
          <p:nvPr/>
        </p:nvSpPr>
        <p:spPr>
          <a:xfrm>
            <a:off x="1693600" y="3183125"/>
            <a:ext cx="906000" cy="404400"/>
          </a:xfrm>
          <a:prstGeom prst="flowChartAlternate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Alface</a:t>
            </a:r>
            <a:endParaRPr sz="1700" b="1"/>
          </a:p>
        </p:txBody>
      </p:sp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xfrm>
            <a:off x="3346925" y="4434400"/>
            <a:ext cx="554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22" b="1"/>
              <a:t>Ação - OPAS/OMS        2007</a:t>
            </a:r>
            <a:r>
              <a:rPr lang="pt-BR" sz="2244"/>
              <a:t>    </a:t>
            </a:r>
            <a:r>
              <a:rPr lang="pt-BR" sz="1931" b="1">
                <a:solidFill>
                  <a:srgbClr val="274E13"/>
                </a:solidFill>
              </a:rPr>
              <a:t>TRICLABENDAZOL</a:t>
            </a:r>
            <a:endParaRPr sz="1244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 </a:t>
            </a:r>
            <a:endParaRPr/>
          </a:p>
        </p:txBody>
      </p:sp>
      <p:sp>
        <p:nvSpPr>
          <p:cNvPr id="256" name="Google Shape;256;p28"/>
          <p:cNvSpPr/>
          <p:nvPr/>
        </p:nvSpPr>
        <p:spPr>
          <a:xfrm>
            <a:off x="5468925" y="4590825"/>
            <a:ext cx="368400" cy="240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8"/>
          <p:cNvSpPr/>
          <p:nvPr/>
        </p:nvSpPr>
        <p:spPr>
          <a:xfrm>
            <a:off x="6465300" y="4573625"/>
            <a:ext cx="240300" cy="2403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8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9"/>
          <p:cNvSpPr txBox="1">
            <a:spLocks noGrp="1"/>
          </p:cNvSpPr>
          <p:nvPr>
            <p:ph type="title"/>
          </p:nvPr>
        </p:nvSpPr>
        <p:spPr>
          <a:xfrm>
            <a:off x="311700" y="-61750"/>
            <a:ext cx="377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rgbClr val="073763"/>
                </a:solidFill>
              </a:rPr>
              <a:t>FILARIOSE LINFÁTICA</a:t>
            </a:r>
            <a:endParaRPr sz="2300">
              <a:solidFill>
                <a:srgbClr val="073763"/>
              </a:solidFill>
            </a:endParaRPr>
          </a:p>
        </p:txBody>
      </p:sp>
      <p:sp>
        <p:nvSpPr>
          <p:cNvPr id="264" name="Google Shape;264;p29"/>
          <p:cNvSpPr txBox="1">
            <a:spLocks noGrp="1"/>
          </p:cNvSpPr>
          <p:nvPr>
            <p:ph type="body" idx="1"/>
          </p:nvPr>
        </p:nvSpPr>
        <p:spPr>
          <a:xfrm>
            <a:off x="311700" y="238075"/>
            <a:ext cx="5067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pt-BR" sz="1900" b="1">
                <a:solidFill>
                  <a:schemeClr val="dk1"/>
                </a:solidFill>
                <a:highlight>
                  <a:srgbClr val="FFFFFF"/>
                </a:highlight>
              </a:rPr>
              <a:t>Wuchereria bancrofti</a:t>
            </a:r>
            <a:r>
              <a:rPr lang="pt-BR" sz="1900" b="1" i="1">
                <a:solidFill>
                  <a:schemeClr val="dk1"/>
                </a:solidFill>
              </a:rPr>
              <a:t> </a:t>
            </a:r>
            <a:endParaRPr sz="19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15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          </a:t>
            </a:r>
            <a:r>
              <a:rPr lang="pt-BR" sz="1600" b="1">
                <a:solidFill>
                  <a:srgbClr val="BF9000"/>
                </a:solidFill>
                <a:highlight>
                  <a:srgbClr val="FFFFFF"/>
                </a:highlight>
              </a:rPr>
              <a:t>DIETILCARBAMAZINA E  ALBENDAZOL</a:t>
            </a:r>
            <a:endParaRPr sz="1600" b="1">
              <a:solidFill>
                <a:srgbClr val="BF9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333333"/>
                </a:solidFill>
                <a:highlight>
                  <a:srgbClr val="FFFFFF"/>
                </a:highlight>
              </a:rPr>
              <a:t>   </a:t>
            </a:r>
            <a:r>
              <a:rPr lang="pt-BR" sz="1700" b="1">
                <a:solidFill>
                  <a:srgbClr val="333333"/>
                </a:solidFill>
                <a:highlight>
                  <a:srgbClr val="FFFFFF"/>
                </a:highlight>
              </a:rPr>
              <a:t>Para todas as pessoas que vivem em</a:t>
            </a:r>
            <a:endParaRPr sz="17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333333"/>
                </a:solidFill>
                <a:highlight>
                  <a:srgbClr val="FFFFFF"/>
                </a:highlight>
              </a:rPr>
              <a:t>   áreas endêmicas por  5 ANOS</a:t>
            </a:r>
            <a:endParaRPr sz="17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350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5" name="Google Shape;2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4325" y="0"/>
            <a:ext cx="3925800" cy="3103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6" name="Google Shape;266;p29"/>
          <p:cNvGrpSpPr/>
          <p:nvPr/>
        </p:nvGrpSpPr>
        <p:grpSpPr>
          <a:xfrm>
            <a:off x="76200" y="2815967"/>
            <a:ext cx="2867500" cy="1756323"/>
            <a:chOff x="0" y="1189997"/>
            <a:chExt cx="3595161" cy="3482695"/>
          </a:xfrm>
        </p:grpSpPr>
        <p:sp>
          <p:nvSpPr>
            <p:cNvPr id="267" name="Google Shape;267;p29"/>
            <p:cNvSpPr/>
            <p:nvPr/>
          </p:nvSpPr>
          <p:spPr>
            <a:xfrm>
              <a:off x="0" y="1189997"/>
              <a:ext cx="3546900" cy="1292400"/>
            </a:xfrm>
            <a:prstGeom prst="homePlate">
              <a:avLst>
                <a:gd name="adj" fmla="val 50000"/>
              </a:avLst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b="1">
                  <a:solidFill>
                    <a:schemeClr val="lt1"/>
                  </a:solidFill>
                </a:rPr>
                <a:t>FILARIOSE LINFÁTICA</a:t>
              </a:r>
              <a:endParaRPr sz="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8" name="Google Shape;268;p29"/>
            <p:cNvSpPr txBox="1"/>
            <p:nvPr/>
          </p:nvSpPr>
          <p:spPr>
            <a:xfrm>
              <a:off x="609861" y="2482392"/>
              <a:ext cx="2985300" cy="219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12,6 milhões de pessoas sob risco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120.000 afetados</a:t>
              </a:r>
              <a:endParaRPr sz="1700" b="1">
                <a:solidFill>
                  <a:schemeClr val="lt1"/>
                </a:solidFill>
                <a:highlight>
                  <a:srgbClr val="CC0000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9" name="Google Shape;269;p29"/>
          <p:cNvGrpSpPr/>
          <p:nvPr/>
        </p:nvGrpSpPr>
        <p:grpSpPr>
          <a:xfrm>
            <a:off x="2348297" y="2815906"/>
            <a:ext cx="2806026" cy="2375089"/>
            <a:chOff x="2944204" y="1189775"/>
            <a:chExt cx="3518087" cy="3483047"/>
          </a:xfrm>
        </p:grpSpPr>
        <p:sp>
          <p:nvSpPr>
            <p:cNvPr id="270" name="Google Shape;270;p29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SISTEMAS AFETADOS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1" name="Google Shape;271;p29"/>
            <p:cNvSpPr txBox="1"/>
            <p:nvPr/>
          </p:nvSpPr>
          <p:spPr>
            <a:xfrm>
              <a:off x="3546891" y="2057122"/>
              <a:ext cx="29154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365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700"/>
                <a:buFont typeface="Roboto"/>
                <a:buChar char="●"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Linfáticos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365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700"/>
                <a:buFont typeface="Roboto"/>
                <a:buChar char="●"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Rins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365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700"/>
                <a:buFont typeface="Roboto"/>
                <a:buChar char="●"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Imunológico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72" name="Google Shape;27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300" y="3505200"/>
            <a:ext cx="455388" cy="52990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9"/>
          <p:cNvSpPr txBox="1"/>
          <p:nvPr/>
        </p:nvSpPr>
        <p:spPr>
          <a:xfrm>
            <a:off x="457200" y="2299150"/>
            <a:ext cx="3286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rgbClr val="073763"/>
                </a:solidFill>
              </a:rPr>
              <a:t>MOSQUITOS CULEX</a:t>
            </a:r>
            <a:endParaRPr sz="2100" b="1">
              <a:solidFill>
                <a:schemeClr val="lt1"/>
              </a:solidFill>
            </a:endParaRPr>
          </a:p>
        </p:txBody>
      </p:sp>
      <p:sp>
        <p:nvSpPr>
          <p:cNvPr id="274" name="Google Shape;274;p29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0"/>
          <p:cNvPicPr preferRelativeResize="0"/>
          <p:nvPr/>
        </p:nvPicPr>
        <p:blipFill rotWithShape="1">
          <a:blip r:embed="rId3">
            <a:alphaModFix/>
          </a:blip>
          <a:srcRect b="2296"/>
          <a:stretch/>
        </p:blipFill>
        <p:spPr>
          <a:xfrm>
            <a:off x="4985025" y="60075"/>
            <a:ext cx="41589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0"/>
          <p:cNvSpPr txBox="1"/>
          <p:nvPr/>
        </p:nvSpPr>
        <p:spPr>
          <a:xfrm>
            <a:off x="7229725" y="2571750"/>
            <a:ext cx="71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chemeClr val="lt1"/>
                </a:solidFill>
              </a:rPr>
              <a:t>República  Dominicana</a:t>
            </a:r>
            <a:endParaRPr sz="700" b="1">
              <a:solidFill>
                <a:schemeClr val="lt1"/>
              </a:solidFill>
            </a:endParaRPr>
          </a:p>
        </p:txBody>
      </p:sp>
      <p:sp>
        <p:nvSpPr>
          <p:cNvPr id="281" name="Google Shape;281;p30"/>
          <p:cNvSpPr txBox="1"/>
          <p:nvPr/>
        </p:nvSpPr>
        <p:spPr>
          <a:xfrm>
            <a:off x="7556550" y="3603600"/>
            <a:ext cx="71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FFFF00"/>
                </a:solidFill>
              </a:rPr>
              <a:t>Brasil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82" name="Google Shape;282;p30"/>
          <p:cNvSpPr txBox="1"/>
          <p:nvPr/>
        </p:nvSpPr>
        <p:spPr>
          <a:xfrm>
            <a:off x="6848725" y="2571750"/>
            <a:ext cx="429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chemeClr val="lt1"/>
                </a:solidFill>
              </a:rPr>
              <a:t>Haiti</a:t>
            </a:r>
            <a:endParaRPr sz="700" b="1">
              <a:solidFill>
                <a:schemeClr val="lt1"/>
              </a:solidFill>
            </a:endParaRPr>
          </a:p>
        </p:txBody>
      </p:sp>
      <p:sp>
        <p:nvSpPr>
          <p:cNvPr id="283" name="Google Shape;283;p30"/>
          <p:cNvSpPr txBox="1"/>
          <p:nvPr/>
        </p:nvSpPr>
        <p:spPr>
          <a:xfrm>
            <a:off x="7610725" y="3181350"/>
            <a:ext cx="576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chemeClr val="lt1"/>
                </a:solidFill>
              </a:rPr>
              <a:t>Guiana</a:t>
            </a:r>
            <a:endParaRPr sz="700" b="1">
              <a:solidFill>
                <a:schemeClr val="lt1"/>
              </a:solidFill>
            </a:endParaRPr>
          </a:p>
        </p:txBody>
      </p:sp>
      <p:sp>
        <p:nvSpPr>
          <p:cNvPr id="284" name="Google Shape;284;p30"/>
          <p:cNvSpPr/>
          <p:nvPr/>
        </p:nvSpPr>
        <p:spPr>
          <a:xfrm>
            <a:off x="138500" y="148900"/>
            <a:ext cx="1819800" cy="456300"/>
          </a:xfrm>
          <a:prstGeom prst="chevron">
            <a:avLst>
              <a:gd name="adj" fmla="val 50000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AÇÃO 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OPAS / OMS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30"/>
          <p:cNvSpPr txBox="1"/>
          <p:nvPr/>
        </p:nvSpPr>
        <p:spPr>
          <a:xfrm>
            <a:off x="1609800" y="54550"/>
            <a:ext cx="1908300" cy="6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latin typeface="Roboto"/>
                <a:ea typeface="Roboto"/>
                <a:cs typeface="Roboto"/>
                <a:sym typeface="Roboto"/>
              </a:rPr>
              <a:t>Eliminação </a:t>
            </a:r>
            <a:endParaRPr sz="1700"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latin typeface="Roboto"/>
                <a:ea typeface="Roboto"/>
                <a:cs typeface="Roboto"/>
                <a:sym typeface="Roboto"/>
              </a:rPr>
              <a:t>2022</a:t>
            </a:r>
            <a:endParaRPr sz="17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6" name="Google Shape;28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2152" y="2404425"/>
            <a:ext cx="2740725" cy="19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6075" y="4127200"/>
            <a:ext cx="3286800" cy="99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0"/>
          <p:cNvSpPr txBox="1"/>
          <p:nvPr/>
        </p:nvSpPr>
        <p:spPr>
          <a:xfrm>
            <a:off x="152400" y="3746950"/>
            <a:ext cx="190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</a:endParaRPr>
          </a:p>
        </p:txBody>
      </p:sp>
      <p:sp>
        <p:nvSpPr>
          <p:cNvPr id="289" name="Google Shape;289;p30"/>
          <p:cNvSpPr txBox="1"/>
          <p:nvPr/>
        </p:nvSpPr>
        <p:spPr>
          <a:xfrm>
            <a:off x="384225" y="1003900"/>
            <a:ext cx="1635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/>
              <a:t>1997 / 2016</a:t>
            </a:r>
            <a:endParaRPr sz="1600" b="1"/>
          </a:p>
        </p:txBody>
      </p:sp>
      <p:grpSp>
        <p:nvGrpSpPr>
          <p:cNvPr id="290" name="Google Shape;290;p30"/>
          <p:cNvGrpSpPr/>
          <p:nvPr/>
        </p:nvGrpSpPr>
        <p:grpSpPr>
          <a:xfrm>
            <a:off x="23100" y="1475525"/>
            <a:ext cx="4961844" cy="1104568"/>
            <a:chOff x="0" y="1043250"/>
            <a:chExt cx="6220968" cy="2190300"/>
          </a:xfrm>
        </p:grpSpPr>
        <p:sp>
          <p:nvSpPr>
            <p:cNvPr id="291" name="Google Shape;291;p30"/>
            <p:cNvSpPr/>
            <p:nvPr/>
          </p:nvSpPr>
          <p:spPr>
            <a:xfrm>
              <a:off x="0" y="1189988"/>
              <a:ext cx="2487300" cy="1292400"/>
            </a:xfrm>
            <a:prstGeom prst="homePlate">
              <a:avLst>
                <a:gd name="adj" fmla="val 50000"/>
              </a:avLst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b="1">
                  <a:solidFill>
                    <a:schemeClr val="lt1"/>
                  </a:solidFill>
                </a:rPr>
                <a:t>DIAGNÓSTICO LABORATORIAL</a:t>
              </a:r>
              <a:endParaRPr sz="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2" name="Google Shape;292;p30"/>
            <p:cNvSpPr txBox="1"/>
            <p:nvPr/>
          </p:nvSpPr>
          <p:spPr>
            <a:xfrm>
              <a:off x="2332968" y="1043250"/>
              <a:ext cx="3888000" cy="219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800"/>
                <a:buFont typeface="Roboto"/>
                <a:buChar char="●"/>
              </a:pPr>
              <a:r>
                <a:rPr lang="pt-BR" sz="1800" b="1">
                  <a:latin typeface="Roboto"/>
                  <a:ea typeface="Roboto"/>
                  <a:cs typeface="Roboto"/>
                  <a:sym typeface="Roboto"/>
                </a:rPr>
                <a:t>Gota espessa</a:t>
              </a:r>
              <a:endParaRPr sz="1800" b="1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Roboto"/>
                <a:buChar char="●"/>
              </a:pPr>
              <a:r>
                <a:rPr lang="pt-BR" sz="1800" b="1">
                  <a:solidFill>
                    <a:srgbClr val="333333"/>
                  </a:solidFill>
                  <a:highlight>
                    <a:srgbClr val="FFFFFF"/>
                  </a:highlight>
                  <a:latin typeface="Roboto"/>
                  <a:ea typeface="Roboto"/>
                  <a:cs typeface="Roboto"/>
                  <a:sym typeface="Roboto"/>
                </a:rPr>
                <a:t>Imunocromatográficos</a:t>
              </a:r>
              <a:endParaRPr sz="18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1">
                <a:solidFill>
                  <a:schemeClr val="lt1"/>
                </a:solidFill>
                <a:highlight>
                  <a:srgbClr val="CC0000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1"/>
          <p:cNvSpPr txBox="1">
            <a:spLocks noGrp="1"/>
          </p:cNvSpPr>
          <p:nvPr>
            <p:ph type="title"/>
          </p:nvPr>
        </p:nvSpPr>
        <p:spPr>
          <a:xfrm>
            <a:off x="123700" y="216425"/>
            <a:ext cx="8708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100" b="1">
                <a:solidFill>
                  <a:srgbClr val="073763"/>
                </a:solidFill>
              </a:rPr>
              <a:t>LEISHMANIOSE </a:t>
            </a:r>
            <a:endParaRPr sz="21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100" b="1">
                <a:solidFill>
                  <a:srgbClr val="073763"/>
                </a:solidFill>
              </a:rPr>
              <a:t>Visceral</a:t>
            </a:r>
            <a:endParaRPr sz="2100" b="1">
              <a:solidFill>
                <a:srgbClr val="073763"/>
              </a:solidFill>
            </a:endParaRPr>
          </a:p>
        </p:txBody>
      </p:sp>
      <p:pic>
        <p:nvPicPr>
          <p:cNvPr id="298" name="Google Shape;2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400" y="179525"/>
            <a:ext cx="6517699" cy="185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1"/>
          <p:cNvSpPr txBox="1"/>
          <p:nvPr/>
        </p:nvSpPr>
        <p:spPr>
          <a:xfrm>
            <a:off x="123700" y="1112500"/>
            <a:ext cx="2346900" cy="32478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</a:rPr>
              <a:t>12 milhões Infectados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</a:rPr>
              <a:t>350.000 em risco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0000"/>
                </a:solidFill>
              </a:rPr>
              <a:t>20.000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0000"/>
                </a:solidFill>
              </a:rPr>
              <a:t>    a        mortes/ano 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0000"/>
                </a:solidFill>
              </a:rPr>
              <a:t>30.000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sp>
        <p:nvSpPr>
          <p:cNvPr id="300" name="Google Shape;300;p31"/>
          <p:cNvSpPr/>
          <p:nvPr/>
        </p:nvSpPr>
        <p:spPr>
          <a:xfrm>
            <a:off x="4767750" y="2347500"/>
            <a:ext cx="2466600" cy="448500"/>
          </a:xfrm>
          <a:prstGeom prst="flowChartAlternateProcess">
            <a:avLst/>
          </a:prstGeom>
          <a:solidFill>
            <a:srgbClr val="20124D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lt1"/>
                </a:solidFill>
              </a:rPr>
              <a:t>LEISHMANIOSE  +  HIV</a:t>
            </a:r>
            <a:endParaRPr sz="1500" b="1">
              <a:solidFill>
                <a:schemeClr val="lt1"/>
              </a:solidFill>
            </a:endParaRPr>
          </a:p>
        </p:txBody>
      </p:sp>
      <p:sp>
        <p:nvSpPr>
          <p:cNvPr id="301" name="Google Shape;301;p31"/>
          <p:cNvSpPr txBox="1"/>
          <p:nvPr/>
        </p:nvSpPr>
        <p:spPr>
          <a:xfrm>
            <a:off x="3427000" y="2865975"/>
            <a:ext cx="5300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700"/>
              <a:buChar char="●"/>
            </a:pPr>
            <a:r>
              <a:rPr lang="pt-BR" sz="1700" b="1">
                <a:solidFill>
                  <a:srgbClr val="20124D"/>
                </a:solidFill>
              </a:rPr>
              <a:t>L. VISCERAL   -&gt; 3.500  Casos / ano</a:t>
            </a:r>
            <a:endParaRPr sz="1700" b="1">
              <a:solidFill>
                <a:srgbClr val="20124D"/>
              </a:solidFill>
            </a:endParaRPr>
          </a:p>
        </p:txBody>
      </p:sp>
      <p:sp>
        <p:nvSpPr>
          <p:cNvPr id="302" name="Google Shape;302;p31"/>
          <p:cNvSpPr txBox="1"/>
          <p:nvPr/>
        </p:nvSpPr>
        <p:spPr>
          <a:xfrm>
            <a:off x="3427000" y="3246975"/>
            <a:ext cx="5300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700"/>
              <a:buChar char="●"/>
            </a:pPr>
            <a:r>
              <a:rPr lang="pt-BR" sz="1700" b="1">
                <a:solidFill>
                  <a:srgbClr val="20124D"/>
                </a:solidFill>
              </a:rPr>
              <a:t>L. CUTÂNEA   -&gt; 55.000 Casos / ano</a:t>
            </a:r>
            <a:endParaRPr sz="1700" b="1">
              <a:solidFill>
                <a:srgbClr val="20124D"/>
              </a:solidFill>
            </a:endParaRPr>
          </a:p>
        </p:txBody>
      </p:sp>
      <p:sp>
        <p:nvSpPr>
          <p:cNvPr id="303" name="Google Shape;303;p31"/>
          <p:cNvSpPr/>
          <p:nvPr/>
        </p:nvSpPr>
        <p:spPr>
          <a:xfrm>
            <a:off x="3571125" y="3642900"/>
            <a:ext cx="5156700" cy="448500"/>
          </a:xfrm>
          <a:prstGeom prst="flowChartAlternateProcess">
            <a:avLst/>
          </a:prstGeom>
          <a:solidFill>
            <a:srgbClr val="07376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FFFF00"/>
                </a:solidFill>
              </a:rPr>
              <a:t>22 ESPÉCIES DE PROTOZOÁRIOS</a:t>
            </a:r>
            <a:endParaRPr sz="1500" b="1">
              <a:solidFill>
                <a:srgbClr val="FFFF00"/>
              </a:solidFill>
            </a:endParaRPr>
          </a:p>
        </p:txBody>
      </p:sp>
      <p:sp>
        <p:nvSpPr>
          <p:cNvPr id="304" name="Google Shape;304;p31"/>
          <p:cNvSpPr txBox="1"/>
          <p:nvPr/>
        </p:nvSpPr>
        <p:spPr>
          <a:xfrm>
            <a:off x="3635175" y="4339800"/>
            <a:ext cx="554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/>
              <a:t>Transmissão -&gt;  </a:t>
            </a:r>
            <a:r>
              <a:rPr lang="pt-BR" sz="1750" b="1" i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Psychodidae  /  Lutzomyia</a:t>
            </a:r>
            <a:endParaRPr sz="1800" b="1"/>
          </a:p>
        </p:txBody>
      </p:sp>
      <p:pic>
        <p:nvPicPr>
          <p:cNvPr id="305" name="Google Shape;30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0850" y="3957638"/>
            <a:ext cx="1028700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1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775" y="214875"/>
            <a:ext cx="6655551" cy="48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0" y="76200"/>
            <a:ext cx="89889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20124D"/>
                </a:solidFill>
                <a:highlight>
                  <a:srgbClr val="FFFFFF"/>
                </a:highlight>
              </a:rPr>
              <a:t>      DOENÇAS NEGLIGENCIADAS, TROPICAIS E TRANSMITIDAS POR VETORES</a:t>
            </a:r>
            <a:endParaRPr sz="1800" b="1">
              <a:solidFill>
                <a:srgbClr val="20124D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0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2300" b="1">
              <a:solidFill>
                <a:srgbClr val="20124D"/>
              </a:solidFill>
              <a:highlight>
                <a:srgbClr val="FFFFFF"/>
              </a:highlight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9825" y="3760250"/>
            <a:ext cx="1262201" cy="12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2"/>
          <p:cNvPicPr preferRelativeResize="0"/>
          <p:nvPr/>
        </p:nvPicPr>
        <p:blipFill rotWithShape="1">
          <a:blip r:embed="rId3">
            <a:alphaModFix/>
          </a:blip>
          <a:srcRect l="10327" r="15587"/>
          <a:stretch/>
        </p:blipFill>
        <p:spPr>
          <a:xfrm>
            <a:off x="3266850" y="216450"/>
            <a:ext cx="5652949" cy="1945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2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100" b="1">
                <a:solidFill>
                  <a:srgbClr val="073763"/>
                </a:solidFill>
              </a:rPr>
              <a:t>HANSENÍASE</a:t>
            </a:r>
            <a:endParaRPr sz="2100" b="1">
              <a:solidFill>
                <a:srgbClr val="073763"/>
              </a:solidFill>
            </a:endParaRPr>
          </a:p>
        </p:txBody>
      </p:sp>
      <p:sp>
        <p:nvSpPr>
          <p:cNvPr id="313" name="Google Shape;313;p32"/>
          <p:cNvSpPr/>
          <p:nvPr/>
        </p:nvSpPr>
        <p:spPr>
          <a:xfrm>
            <a:off x="311700" y="789125"/>
            <a:ext cx="2415000" cy="1887900"/>
          </a:xfrm>
          <a:prstGeom prst="flowChartAlternateProcess">
            <a:avLst/>
          </a:prstGeom>
          <a:solidFill>
            <a:srgbClr val="07376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pt-BR" sz="1500" b="1">
                <a:solidFill>
                  <a:schemeClr val="lt1"/>
                </a:solidFill>
              </a:rPr>
              <a:t>DORES</a:t>
            </a:r>
            <a:endParaRPr sz="1500" b="1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pt-BR" sz="1500" b="1">
                <a:solidFill>
                  <a:schemeClr val="lt1"/>
                </a:solidFill>
              </a:rPr>
              <a:t>DEFORMIDADES</a:t>
            </a:r>
            <a:endParaRPr sz="1500" b="1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pt-BR" sz="1500" b="1">
                <a:solidFill>
                  <a:schemeClr val="lt1"/>
                </a:solidFill>
              </a:rPr>
              <a:t>MUTILAÇÕES</a:t>
            </a:r>
            <a:endParaRPr sz="1500" b="1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pt-BR" sz="1500" b="1">
                <a:solidFill>
                  <a:schemeClr val="lt1"/>
                </a:solidFill>
              </a:rPr>
              <a:t>   MOBILIDADE</a:t>
            </a:r>
            <a:endParaRPr sz="1500" b="1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pt-BR" sz="1500" b="1">
                <a:solidFill>
                  <a:schemeClr val="lt1"/>
                </a:solidFill>
              </a:rPr>
              <a:t>CEGUEIRA</a:t>
            </a:r>
            <a:endParaRPr sz="1500" b="1">
              <a:solidFill>
                <a:schemeClr val="lt1"/>
              </a:solidFill>
            </a:endParaRPr>
          </a:p>
        </p:txBody>
      </p:sp>
      <p:sp>
        <p:nvSpPr>
          <p:cNvPr id="314" name="Google Shape;314;p32"/>
          <p:cNvSpPr/>
          <p:nvPr/>
        </p:nvSpPr>
        <p:spPr>
          <a:xfrm>
            <a:off x="924050" y="1922450"/>
            <a:ext cx="117000" cy="192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</a:endParaRPr>
          </a:p>
        </p:txBody>
      </p:sp>
      <p:sp>
        <p:nvSpPr>
          <p:cNvPr id="315" name="Google Shape;315;p32"/>
          <p:cNvSpPr txBox="1"/>
          <p:nvPr/>
        </p:nvSpPr>
        <p:spPr>
          <a:xfrm>
            <a:off x="2723500" y="2223425"/>
            <a:ext cx="469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pt-BR" sz="1800" b="1">
                <a:solidFill>
                  <a:srgbClr val="073763"/>
                </a:solidFill>
              </a:rPr>
              <a:t>Pele e nervos periféricos </a:t>
            </a:r>
            <a:endParaRPr sz="1800" b="1">
              <a:solidFill>
                <a:srgbClr val="073763"/>
              </a:solidFill>
            </a:endParaRPr>
          </a:p>
        </p:txBody>
      </p:sp>
      <p:sp>
        <p:nvSpPr>
          <p:cNvPr id="316" name="Google Shape;316;p32"/>
          <p:cNvSpPr txBox="1"/>
          <p:nvPr/>
        </p:nvSpPr>
        <p:spPr>
          <a:xfrm>
            <a:off x="2723500" y="2680625"/>
            <a:ext cx="619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pt-BR" sz="1800" b="1">
                <a:solidFill>
                  <a:srgbClr val="073763"/>
                </a:solidFill>
              </a:rPr>
              <a:t>Transmissão  ( contatos : próximos / frequentes)</a:t>
            </a:r>
            <a:endParaRPr sz="1800" b="1">
              <a:solidFill>
                <a:srgbClr val="073763"/>
              </a:solidFill>
            </a:endParaRPr>
          </a:p>
        </p:txBody>
      </p:sp>
      <p:sp>
        <p:nvSpPr>
          <p:cNvPr id="317" name="Google Shape;317;p32"/>
          <p:cNvSpPr/>
          <p:nvPr/>
        </p:nvSpPr>
        <p:spPr>
          <a:xfrm>
            <a:off x="2671250" y="3142325"/>
            <a:ext cx="2415000" cy="461700"/>
          </a:xfrm>
          <a:prstGeom prst="flowChartAlternateProcess">
            <a:avLst/>
          </a:prstGeom>
          <a:solidFill>
            <a:schemeClr val="accent4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pt-BR" sz="1500" b="1">
                <a:solidFill>
                  <a:schemeClr val="lt1"/>
                </a:solidFill>
              </a:rPr>
              <a:t> DISCRIMINAÇÃO</a:t>
            </a:r>
            <a:endParaRPr sz="1500" b="1">
              <a:solidFill>
                <a:schemeClr val="lt1"/>
              </a:solidFill>
            </a:endParaRPr>
          </a:p>
        </p:txBody>
      </p:sp>
      <p:sp>
        <p:nvSpPr>
          <p:cNvPr id="318" name="Google Shape;318;p32"/>
          <p:cNvSpPr/>
          <p:nvPr/>
        </p:nvSpPr>
        <p:spPr>
          <a:xfrm>
            <a:off x="942900" y="3740375"/>
            <a:ext cx="936300" cy="651900"/>
          </a:xfrm>
          <a:prstGeom prst="homePlate">
            <a:avLst>
              <a:gd name="adj" fmla="val 50000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b="1">
                <a:solidFill>
                  <a:schemeClr val="lt1"/>
                </a:solidFill>
              </a:rPr>
              <a:t>2018</a:t>
            </a:r>
            <a:endParaRPr sz="6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32"/>
          <p:cNvSpPr/>
          <p:nvPr/>
        </p:nvSpPr>
        <p:spPr>
          <a:xfrm>
            <a:off x="2066800" y="3883175"/>
            <a:ext cx="656700" cy="36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0124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2"/>
          <p:cNvSpPr txBox="1"/>
          <p:nvPr/>
        </p:nvSpPr>
        <p:spPr>
          <a:xfrm>
            <a:off x="3026650" y="3826825"/>
            <a:ext cx="258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20124D"/>
                </a:solidFill>
              </a:rPr>
              <a:t>208.619 casos novos</a:t>
            </a:r>
            <a:endParaRPr sz="1800" b="1">
              <a:solidFill>
                <a:srgbClr val="20124D"/>
              </a:solidFill>
            </a:endParaRPr>
          </a:p>
        </p:txBody>
      </p:sp>
      <p:sp>
        <p:nvSpPr>
          <p:cNvPr id="321" name="Google Shape;321;p32"/>
          <p:cNvSpPr txBox="1"/>
          <p:nvPr/>
        </p:nvSpPr>
        <p:spPr>
          <a:xfrm>
            <a:off x="5893150" y="3854975"/>
            <a:ext cx="2001900" cy="4311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</a:rPr>
              <a:t>30.957 Américas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322" name="Google Shape;322;p32"/>
          <p:cNvSpPr txBox="1"/>
          <p:nvPr/>
        </p:nvSpPr>
        <p:spPr>
          <a:xfrm>
            <a:off x="976850" y="4596025"/>
            <a:ext cx="733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73763"/>
                </a:solidFill>
              </a:rPr>
              <a:t>                                  </a:t>
            </a:r>
            <a:r>
              <a:rPr lang="pt-BR" sz="1700" b="1">
                <a:solidFill>
                  <a:srgbClr val="073763"/>
                </a:solidFill>
              </a:rPr>
              <a:t>DAPSONA           RIFAMPICINA       CLOFAZIMINA</a:t>
            </a:r>
            <a:endParaRPr sz="1700" b="1">
              <a:solidFill>
                <a:srgbClr val="073763"/>
              </a:solidFill>
            </a:endParaRPr>
          </a:p>
        </p:txBody>
      </p:sp>
      <p:pic>
        <p:nvPicPr>
          <p:cNvPr id="323" name="Google Shape;32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2200" y="4505825"/>
            <a:ext cx="542925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2200" y="3743825"/>
            <a:ext cx="609600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2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 txBox="1"/>
          <p:nvPr/>
        </p:nvSpPr>
        <p:spPr>
          <a:xfrm>
            <a:off x="7229725" y="2571750"/>
            <a:ext cx="71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chemeClr val="lt1"/>
                </a:solidFill>
              </a:rPr>
              <a:t>República  Dominicana</a:t>
            </a:r>
            <a:endParaRPr sz="700" b="1">
              <a:solidFill>
                <a:schemeClr val="lt1"/>
              </a:solidFill>
            </a:endParaRPr>
          </a:p>
        </p:txBody>
      </p:sp>
      <p:sp>
        <p:nvSpPr>
          <p:cNvPr id="331" name="Google Shape;331;p33"/>
          <p:cNvSpPr txBox="1"/>
          <p:nvPr/>
        </p:nvSpPr>
        <p:spPr>
          <a:xfrm>
            <a:off x="6848725" y="2571750"/>
            <a:ext cx="429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chemeClr val="lt1"/>
                </a:solidFill>
              </a:rPr>
              <a:t>Haiti</a:t>
            </a:r>
            <a:endParaRPr sz="700" b="1">
              <a:solidFill>
                <a:schemeClr val="lt1"/>
              </a:solidFill>
            </a:endParaRPr>
          </a:p>
        </p:txBody>
      </p:sp>
      <p:sp>
        <p:nvSpPr>
          <p:cNvPr id="332" name="Google Shape;332;p33"/>
          <p:cNvSpPr/>
          <p:nvPr/>
        </p:nvSpPr>
        <p:spPr>
          <a:xfrm>
            <a:off x="138500" y="682300"/>
            <a:ext cx="2379300" cy="855000"/>
          </a:xfrm>
          <a:prstGeom prst="chevron">
            <a:avLst>
              <a:gd name="adj" fmla="val 50000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AÇÕES    OPAS / OMS</a:t>
            </a:r>
            <a:endParaRPr sz="1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3" name="Google Shape;333;p33"/>
          <p:cNvSpPr txBox="1"/>
          <p:nvPr/>
        </p:nvSpPr>
        <p:spPr>
          <a:xfrm>
            <a:off x="2517825" y="470500"/>
            <a:ext cx="6464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Char char="●"/>
            </a:pPr>
            <a:r>
              <a:rPr lang="pt-BR" sz="1600" b="1">
                <a:solidFill>
                  <a:srgbClr val="073763"/>
                </a:solidFill>
              </a:rPr>
              <a:t>1992     PLANO DE AÇÃO REGIONAL PARA ELIMINAÇÃO.</a:t>
            </a:r>
            <a:endParaRPr sz="1600" b="1">
              <a:solidFill>
                <a:srgbClr val="073763"/>
              </a:solidFill>
            </a:endParaRPr>
          </a:p>
        </p:txBody>
      </p:sp>
      <p:sp>
        <p:nvSpPr>
          <p:cNvPr id="334" name="Google Shape;334;p33"/>
          <p:cNvSpPr txBox="1"/>
          <p:nvPr/>
        </p:nvSpPr>
        <p:spPr>
          <a:xfrm>
            <a:off x="2517825" y="851500"/>
            <a:ext cx="6464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Char char="●"/>
            </a:pPr>
            <a:r>
              <a:rPr lang="pt-BR" sz="1600" b="1">
                <a:solidFill>
                  <a:srgbClr val="073763"/>
                </a:solidFill>
              </a:rPr>
              <a:t>2016     ESTRATÉGIA GLOBAL</a:t>
            </a:r>
            <a:endParaRPr sz="1600" b="1">
              <a:solidFill>
                <a:srgbClr val="073763"/>
              </a:solidFill>
            </a:endParaRPr>
          </a:p>
        </p:txBody>
      </p:sp>
      <p:sp>
        <p:nvSpPr>
          <p:cNvPr id="335" name="Google Shape;335;p33"/>
          <p:cNvSpPr txBox="1"/>
          <p:nvPr/>
        </p:nvSpPr>
        <p:spPr>
          <a:xfrm>
            <a:off x="2517825" y="1232500"/>
            <a:ext cx="6464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Char char="●"/>
            </a:pPr>
            <a:r>
              <a:rPr lang="pt-BR" sz="1600" b="1">
                <a:solidFill>
                  <a:srgbClr val="073763"/>
                </a:solidFill>
              </a:rPr>
              <a:t>2018     DIRETRIZES PARA O DIAGNÓSTICO (OMS) TTO e PREVENÇÃO</a:t>
            </a:r>
            <a:endParaRPr sz="1600" b="1">
              <a:solidFill>
                <a:srgbClr val="073763"/>
              </a:solidFill>
            </a:endParaRPr>
          </a:p>
        </p:txBody>
      </p:sp>
      <p:pic>
        <p:nvPicPr>
          <p:cNvPr id="336" name="Google Shape;336;p33"/>
          <p:cNvPicPr preferRelativeResize="0"/>
          <p:nvPr/>
        </p:nvPicPr>
        <p:blipFill rotWithShape="1">
          <a:blip r:embed="rId3">
            <a:alphaModFix/>
          </a:blip>
          <a:srcRect r="48746"/>
          <a:stretch/>
        </p:blipFill>
        <p:spPr>
          <a:xfrm>
            <a:off x="685800" y="2062000"/>
            <a:ext cx="2314000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5975" y="2029188"/>
            <a:ext cx="2896550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238" y="2062000"/>
            <a:ext cx="2379300" cy="228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 rotWithShape="1">
          <a:blip r:embed="rId3">
            <a:alphaModFix/>
          </a:blip>
          <a:srcRect r="48746"/>
          <a:stretch/>
        </p:blipFill>
        <p:spPr>
          <a:xfrm>
            <a:off x="760150" y="2062000"/>
            <a:ext cx="2314000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4125" y="2029188"/>
            <a:ext cx="2896550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7588" y="2062000"/>
            <a:ext cx="2379300" cy="228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100" b="1">
                <a:solidFill>
                  <a:srgbClr val="073763"/>
                </a:solidFill>
              </a:rPr>
              <a:t>MALÁRIA </a:t>
            </a:r>
            <a:endParaRPr sz="2100" b="1">
              <a:solidFill>
                <a:srgbClr val="073763"/>
              </a:solidFill>
            </a:endParaRPr>
          </a:p>
        </p:txBody>
      </p:sp>
      <p:sp>
        <p:nvSpPr>
          <p:cNvPr id="348" name="Google Shape;348;p34"/>
          <p:cNvSpPr txBox="1"/>
          <p:nvPr/>
        </p:nvSpPr>
        <p:spPr>
          <a:xfrm>
            <a:off x="139725" y="707100"/>
            <a:ext cx="3607500" cy="269370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rgbClr val="FFFF00"/>
                </a:solidFill>
              </a:rPr>
              <a:t>2019  - 219 milhões de casos</a:t>
            </a:r>
            <a:endParaRPr sz="19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</a:rPr>
              <a:t>Uma criança morre  a cada 2 minutos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</a:rPr>
              <a:t>Américas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</a:rPr>
              <a:t>     2018  - 765.000 // 340 mortes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sp>
        <p:nvSpPr>
          <p:cNvPr id="349" name="Google Shape;349;p34"/>
          <p:cNvSpPr/>
          <p:nvPr/>
        </p:nvSpPr>
        <p:spPr>
          <a:xfrm>
            <a:off x="139725" y="3642900"/>
            <a:ext cx="3431400" cy="448500"/>
          </a:xfrm>
          <a:prstGeom prst="flowChartAlternateProcess">
            <a:avLst/>
          </a:prstGeom>
          <a:solidFill>
            <a:schemeClr val="accent4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lt1"/>
                </a:solidFill>
              </a:rPr>
              <a:t>IMPACTOS ECONÔMICOS</a:t>
            </a:r>
            <a:endParaRPr sz="1500" b="1">
              <a:solidFill>
                <a:schemeClr val="lt1"/>
              </a:solidFill>
            </a:endParaRPr>
          </a:p>
        </p:txBody>
      </p:sp>
      <p:pic>
        <p:nvPicPr>
          <p:cNvPr id="350" name="Google Shape;35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7225" y="70550"/>
            <a:ext cx="5156700" cy="20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7275" y="1582900"/>
            <a:ext cx="2196109" cy="101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4"/>
          <p:cNvSpPr txBox="1"/>
          <p:nvPr/>
        </p:nvSpPr>
        <p:spPr>
          <a:xfrm>
            <a:off x="6461400" y="3136600"/>
            <a:ext cx="3288300" cy="1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50"/>
              <a:buFont typeface="Roboto"/>
              <a:buChar char="●"/>
            </a:pPr>
            <a:r>
              <a:rPr lang="pt-BR" sz="185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Falciparum</a:t>
            </a:r>
            <a:endParaRPr sz="1850" b="1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50"/>
              <a:buFont typeface="Roboto"/>
              <a:buChar char="●"/>
            </a:pPr>
            <a:r>
              <a:rPr lang="pt-BR" sz="185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Vivax</a:t>
            </a:r>
            <a:endParaRPr sz="1850" b="1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50"/>
              <a:buFont typeface="Roboto"/>
              <a:buChar char="●"/>
            </a:pPr>
            <a:r>
              <a:rPr lang="pt-BR" sz="185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Malariae</a:t>
            </a:r>
            <a:endParaRPr sz="1850" b="1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50"/>
              <a:buFont typeface="Roboto"/>
              <a:buChar char="●"/>
            </a:pPr>
            <a:r>
              <a:rPr lang="pt-BR" sz="185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Ovale</a:t>
            </a:r>
            <a:endParaRPr sz="1850" b="1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3" name="Google Shape;35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9225" y="2315725"/>
            <a:ext cx="1958600" cy="95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4"/>
          <p:cNvSpPr/>
          <p:nvPr/>
        </p:nvSpPr>
        <p:spPr>
          <a:xfrm>
            <a:off x="4036800" y="3642900"/>
            <a:ext cx="2693100" cy="448500"/>
          </a:xfrm>
          <a:prstGeom prst="chevron">
            <a:avLst>
              <a:gd name="adj" fmla="val 50000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PLASMODIUM</a:t>
            </a:r>
            <a:endParaRPr sz="1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5" name="Google Shape;35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725" y="2719325"/>
            <a:ext cx="552450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4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63" name="Google Shape;3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8176" y="0"/>
            <a:ext cx="55025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70" name="Google Shape;3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650" y="0"/>
            <a:ext cx="83281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77" name="Google Shape;3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6850" y="0"/>
            <a:ext cx="49632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8"/>
          <p:cNvSpPr txBox="1"/>
          <p:nvPr/>
        </p:nvSpPr>
        <p:spPr>
          <a:xfrm>
            <a:off x="7229725" y="2571750"/>
            <a:ext cx="71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chemeClr val="lt1"/>
                </a:solidFill>
              </a:rPr>
              <a:t>República  Dominicana</a:t>
            </a:r>
            <a:endParaRPr sz="700" b="1">
              <a:solidFill>
                <a:schemeClr val="lt1"/>
              </a:solidFill>
            </a:endParaRPr>
          </a:p>
        </p:txBody>
      </p:sp>
      <p:sp>
        <p:nvSpPr>
          <p:cNvPr id="383" name="Google Shape;383;p38"/>
          <p:cNvSpPr txBox="1"/>
          <p:nvPr/>
        </p:nvSpPr>
        <p:spPr>
          <a:xfrm>
            <a:off x="6848725" y="2571750"/>
            <a:ext cx="429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chemeClr val="lt1"/>
                </a:solidFill>
              </a:rPr>
              <a:t>Haiti</a:t>
            </a:r>
            <a:endParaRPr sz="700" b="1">
              <a:solidFill>
                <a:schemeClr val="lt1"/>
              </a:solidFill>
            </a:endParaRPr>
          </a:p>
        </p:txBody>
      </p:sp>
      <p:sp>
        <p:nvSpPr>
          <p:cNvPr id="384" name="Google Shape;384;p38"/>
          <p:cNvSpPr/>
          <p:nvPr/>
        </p:nvSpPr>
        <p:spPr>
          <a:xfrm>
            <a:off x="138525" y="381550"/>
            <a:ext cx="2379300" cy="855000"/>
          </a:xfrm>
          <a:prstGeom prst="chevron">
            <a:avLst>
              <a:gd name="adj" fmla="val 50000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AÇÕES    OPAS / OMS</a:t>
            </a:r>
            <a:endParaRPr sz="1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38"/>
          <p:cNvSpPr txBox="1"/>
          <p:nvPr/>
        </p:nvSpPr>
        <p:spPr>
          <a:xfrm>
            <a:off x="2517825" y="470500"/>
            <a:ext cx="6464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Char char="●"/>
            </a:pPr>
            <a:r>
              <a:rPr lang="pt-BR" sz="1600" b="1">
                <a:solidFill>
                  <a:srgbClr val="073763"/>
                </a:solidFill>
              </a:rPr>
              <a:t>2016 …. 2020      PLANO DE AÇÃO PARA ELIMINAÇÃO DA MALÁRIA</a:t>
            </a:r>
            <a:endParaRPr sz="1600" b="1">
              <a:solidFill>
                <a:srgbClr val="073763"/>
              </a:solidFill>
            </a:endParaRPr>
          </a:p>
        </p:txBody>
      </p:sp>
      <p:sp>
        <p:nvSpPr>
          <p:cNvPr id="386" name="Google Shape;386;p38"/>
          <p:cNvSpPr txBox="1"/>
          <p:nvPr/>
        </p:nvSpPr>
        <p:spPr>
          <a:xfrm>
            <a:off x="0" y="2438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8"/>
          <p:cNvSpPr txBox="1"/>
          <p:nvPr/>
        </p:nvSpPr>
        <p:spPr>
          <a:xfrm>
            <a:off x="2527200" y="1311900"/>
            <a:ext cx="64644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Char char="●"/>
            </a:pPr>
            <a:r>
              <a:rPr lang="pt-BR" sz="1600" b="1">
                <a:solidFill>
                  <a:srgbClr val="07376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Amazon Network for the Surveillance of Antimalarian Drug Resistance e Malaria Champions of the Americas.</a:t>
            </a:r>
            <a:endParaRPr sz="1600" b="1">
              <a:solidFill>
                <a:srgbClr val="073763"/>
              </a:solidFill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73763"/>
              </a:solidFill>
            </a:endParaRPr>
          </a:p>
        </p:txBody>
      </p:sp>
      <p:pic>
        <p:nvPicPr>
          <p:cNvPr id="388" name="Google Shape;388;p38"/>
          <p:cNvPicPr preferRelativeResize="0"/>
          <p:nvPr/>
        </p:nvPicPr>
        <p:blipFill rotWithShape="1">
          <a:blip r:embed="rId3">
            <a:alphaModFix/>
          </a:blip>
          <a:srcRect l="35043"/>
          <a:stretch/>
        </p:blipFill>
        <p:spPr>
          <a:xfrm>
            <a:off x="-2" y="2967600"/>
            <a:ext cx="3489600" cy="20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8"/>
          <p:cNvPicPr preferRelativeResize="0"/>
          <p:nvPr/>
        </p:nvPicPr>
        <p:blipFill rotWithShape="1">
          <a:blip r:embed="rId4">
            <a:alphaModFix/>
          </a:blip>
          <a:srcRect b="7398"/>
          <a:stretch/>
        </p:blipFill>
        <p:spPr>
          <a:xfrm>
            <a:off x="4914650" y="2309400"/>
            <a:ext cx="4076950" cy="23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9869" y="1944950"/>
            <a:ext cx="3019930" cy="18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8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9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100" b="1">
                <a:solidFill>
                  <a:srgbClr val="073763"/>
                </a:solidFill>
              </a:rPr>
              <a:t>ONCOCERCOSE</a:t>
            </a:r>
            <a:endParaRPr sz="2100" b="1">
              <a:solidFill>
                <a:srgbClr val="073763"/>
              </a:solidFill>
            </a:endParaRPr>
          </a:p>
        </p:txBody>
      </p:sp>
      <p:pic>
        <p:nvPicPr>
          <p:cNvPr id="397" name="Google Shape;39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6096" y="216413"/>
            <a:ext cx="5641249" cy="17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9"/>
          <p:cNvSpPr txBox="1"/>
          <p:nvPr/>
        </p:nvSpPr>
        <p:spPr>
          <a:xfrm>
            <a:off x="698350" y="740775"/>
            <a:ext cx="2573700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sng">
                <a:solidFill>
                  <a:srgbClr val="073763"/>
                </a:solidFill>
              </a:rPr>
              <a:t>A</a:t>
            </a:r>
            <a:r>
              <a:rPr lang="pt-BR" sz="1800" b="1" u="sng">
                <a:solidFill>
                  <a:srgbClr val="073763"/>
                </a:solidFill>
              </a:rPr>
              <a:t>méricas</a:t>
            </a:r>
            <a:r>
              <a:rPr lang="pt-BR" sz="1600" b="1">
                <a:solidFill>
                  <a:srgbClr val="073763"/>
                </a:solidFill>
              </a:rPr>
              <a:t> </a:t>
            </a:r>
            <a:endParaRPr sz="16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73763"/>
                </a:solidFill>
              </a:rPr>
              <a:t>1985  - Casos de cegueiras relatadas</a:t>
            </a:r>
            <a:endParaRPr sz="16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u="sng">
                <a:solidFill>
                  <a:srgbClr val="073763"/>
                </a:solidFill>
              </a:rPr>
              <a:t>Colombia</a:t>
            </a:r>
            <a:endParaRPr sz="1700" b="1" u="sng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73763"/>
                </a:solidFill>
              </a:rPr>
              <a:t>2013…2016  - 1º país do mundo a receber eliminação, seguidos de Equador, México e Quatemala</a:t>
            </a:r>
            <a:endParaRPr sz="16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73763"/>
                </a:solidFill>
              </a:rPr>
              <a:t>18 milhões de pessoas infectadas</a:t>
            </a:r>
            <a:endParaRPr sz="16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B45F06"/>
                </a:solidFill>
              </a:rPr>
              <a:t>270.000 pessoas cegas</a:t>
            </a:r>
            <a:endParaRPr sz="1600" b="1">
              <a:solidFill>
                <a:srgbClr val="B45F0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9" name="Google Shape;39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550" y="3447125"/>
            <a:ext cx="6477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50" y="4132925"/>
            <a:ext cx="6477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9"/>
          <p:cNvPicPr preferRelativeResize="0"/>
          <p:nvPr/>
        </p:nvPicPr>
        <p:blipFill rotWithShape="1">
          <a:blip r:embed="rId6">
            <a:alphaModFix/>
          </a:blip>
          <a:srcRect t="21568" r="24585"/>
          <a:stretch/>
        </p:blipFill>
        <p:spPr>
          <a:xfrm>
            <a:off x="6121500" y="1935763"/>
            <a:ext cx="2915850" cy="22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4050" y="1783387"/>
            <a:ext cx="57150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9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0"/>
          <p:cNvSpPr txBox="1"/>
          <p:nvPr/>
        </p:nvSpPr>
        <p:spPr>
          <a:xfrm>
            <a:off x="7229725" y="2571750"/>
            <a:ext cx="71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chemeClr val="lt1"/>
                </a:solidFill>
              </a:rPr>
              <a:t>República  Dominicana</a:t>
            </a:r>
            <a:endParaRPr sz="700" b="1">
              <a:solidFill>
                <a:schemeClr val="lt1"/>
              </a:solidFill>
            </a:endParaRPr>
          </a:p>
        </p:txBody>
      </p:sp>
      <p:sp>
        <p:nvSpPr>
          <p:cNvPr id="409" name="Google Shape;409;p40"/>
          <p:cNvSpPr txBox="1"/>
          <p:nvPr/>
        </p:nvSpPr>
        <p:spPr>
          <a:xfrm>
            <a:off x="6848725" y="2571750"/>
            <a:ext cx="429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chemeClr val="lt1"/>
                </a:solidFill>
              </a:rPr>
              <a:t>Haiti</a:t>
            </a:r>
            <a:endParaRPr sz="700" b="1">
              <a:solidFill>
                <a:schemeClr val="lt1"/>
              </a:solidFill>
            </a:endParaRPr>
          </a:p>
        </p:txBody>
      </p:sp>
      <p:sp>
        <p:nvSpPr>
          <p:cNvPr id="410" name="Google Shape;410;p40"/>
          <p:cNvSpPr/>
          <p:nvPr/>
        </p:nvSpPr>
        <p:spPr>
          <a:xfrm>
            <a:off x="138500" y="682300"/>
            <a:ext cx="2823600" cy="855000"/>
          </a:xfrm>
          <a:prstGeom prst="chevron">
            <a:avLst>
              <a:gd name="adj" fmla="val 50000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AÇÕES   </a:t>
            </a:r>
            <a:endParaRPr sz="1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OPAS / OMS / OEPA</a:t>
            </a:r>
            <a:endParaRPr sz="1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1" name="Google Shape;411;p40"/>
          <p:cNvSpPr txBox="1"/>
          <p:nvPr/>
        </p:nvSpPr>
        <p:spPr>
          <a:xfrm>
            <a:off x="2517825" y="470500"/>
            <a:ext cx="6464400" cy="44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73763"/>
              </a:buClr>
              <a:buSzPts val="1100"/>
              <a:buChar char="●"/>
            </a:pPr>
            <a:r>
              <a:rPr lang="pt-BR" sz="1350" b="1" u="sng">
                <a:solidFill>
                  <a:srgbClr val="07376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1994</a:t>
            </a:r>
            <a:r>
              <a:rPr lang="pt-BR" sz="1350" b="1">
                <a:solidFill>
                  <a:srgbClr val="07376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- DISTRIBUIÇÃO EM MASSA DE IVERMECTINA PARA ELIMINAÇÃO DA ONCOCERCOSE</a:t>
            </a:r>
            <a:endParaRPr sz="1350" b="1">
              <a:solidFill>
                <a:srgbClr val="07376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Char char="●"/>
            </a:pPr>
            <a:r>
              <a:rPr lang="pt-BR" sz="1350" b="1" u="sng">
                <a:solidFill>
                  <a:srgbClr val="07376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2016 </a:t>
            </a:r>
            <a:r>
              <a:rPr lang="pt-BR" sz="1350" b="1">
                <a:solidFill>
                  <a:srgbClr val="07376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APROVOU A RESOLUÇÃO CD55.R9, QUE ESTABELECE UM PLANO PARA A ELIMINAÇÃO DE DOENÇAS INFECCIOSAS NEGLIGENCIADAS, INCLUINDO A ONCOCERCOSE.</a:t>
            </a:r>
            <a:endParaRPr sz="1350" b="1">
              <a:solidFill>
                <a:srgbClr val="07376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Char char="●"/>
            </a:pPr>
            <a:r>
              <a:rPr lang="pt-BR" sz="1350" b="1">
                <a:solidFill>
                  <a:srgbClr val="07376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 OPAS/OMS É PARCEIRA ATIVA DO OEPA (ONCHOCERCOSIS ELIMINATION PROGRAM FOR THE AMERICAS), UMA INICIATIVA REGIONAL PATROCINADA PELO THE CARTER CENTER, RESPONSÁVEL PELAS OPERAÇÕES TÉCNICAS E COORDENAÇÃO DE UMA COALIZÃO MULTINACIONAL DE AGÊNCIAS, INCLUINDO OS SEIS PAÍSES ENDÊMICOS DAS AMÉRICAS , CENTRO DE CONTROLE E PREVENÇÃO DE DOENÇAS (CDC), AGÊNCIA DOS ESTADOS UNIDOS PARA O DESENVOLVIMENTO INTERNACIONAL (USAID), O MECTIZAN® DONATION PROGRAM E OUTROS ASSOCIADOS CUJOS </a:t>
            </a:r>
            <a:r>
              <a:rPr lang="pt-BR" sz="1350" b="1">
                <a:solidFill>
                  <a:srgbClr val="FF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OBJETIVOS SÃO INTERROMPER A TRANSMISSÃO, ELIMINAR A MORBIDADE DA ONCOCERCOSE E ELIMINAR SUA TRANSMISSÃO.</a:t>
            </a:r>
            <a:endParaRPr sz="1350" b="1">
              <a:solidFill>
                <a:srgbClr val="FF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>
              <a:solidFill>
                <a:srgbClr val="073763"/>
              </a:solidFill>
            </a:endParaRPr>
          </a:p>
        </p:txBody>
      </p:sp>
      <p:pic>
        <p:nvPicPr>
          <p:cNvPr id="412" name="Google Shape;412;p40"/>
          <p:cNvPicPr preferRelativeResize="0"/>
          <p:nvPr/>
        </p:nvPicPr>
        <p:blipFill rotWithShape="1">
          <a:blip r:embed="rId3">
            <a:alphaModFix/>
          </a:blip>
          <a:srcRect l="27283"/>
          <a:stretch/>
        </p:blipFill>
        <p:spPr>
          <a:xfrm>
            <a:off x="177076" y="1781025"/>
            <a:ext cx="2379300" cy="1981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0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1"/>
          <p:cNvSpPr txBox="1"/>
          <p:nvPr/>
        </p:nvSpPr>
        <p:spPr>
          <a:xfrm>
            <a:off x="901725" y="2002500"/>
            <a:ext cx="3607500" cy="278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783F04"/>
                </a:solidFill>
              </a:rPr>
              <a:t>SCHISTOSOMA MANSONI</a:t>
            </a:r>
            <a:endParaRPr sz="1500" b="1">
              <a:solidFill>
                <a:srgbClr val="783F0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073763"/>
                </a:solidFill>
              </a:rPr>
              <a:t>BIOMPHALARIA</a:t>
            </a:r>
            <a:endParaRPr sz="15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073763"/>
                </a:solidFill>
              </a:rPr>
              <a:t>1,6 milhões de casos no </a:t>
            </a:r>
            <a:endParaRPr sz="15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073763"/>
                </a:solidFill>
              </a:rPr>
              <a:t>.BRASIL</a:t>
            </a:r>
            <a:endParaRPr sz="15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073763"/>
                </a:solidFill>
              </a:rPr>
              <a:t>.PORTO RICO</a:t>
            </a:r>
            <a:endParaRPr sz="15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073763"/>
                </a:solidFill>
              </a:rPr>
              <a:t>.COSTA RICA</a:t>
            </a:r>
            <a:endParaRPr sz="15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073763"/>
                </a:solidFill>
              </a:rPr>
              <a:t>.REPÚBLICA DOMINICANA</a:t>
            </a:r>
            <a:endParaRPr sz="15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073763"/>
                </a:solidFill>
              </a:rPr>
              <a:t>.MARTINICA</a:t>
            </a:r>
            <a:endParaRPr sz="15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73763"/>
              </a:solidFill>
            </a:endParaRPr>
          </a:p>
        </p:txBody>
      </p:sp>
      <p:sp>
        <p:nvSpPr>
          <p:cNvPr id="419" name="Google Shape;419;p41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  <p:pic>
        <p:nvPicPr>
          <p:cNvPr id="420" name="Google Shape;42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275"/>
            <a:ext cx="9144000" cy="188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1"/>
          <p:cNvSpPr txBox="1">
            <a:spLocks noGrp="1"/>
          </p:cNvSpPr>
          <p:nvPr>
            <p:ph type="title"/>
          </p:nvPr>
        </p:nvSpPr>
        <p:spPr>
          <a:xfrm>
            <a:off x="1149900" y="1511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100" b="1">
                <a:solidFill>
                  <a:srgbClr val="073763"/>
                </a:solidFill>
              </a:rPr>
              <a:t>ESQUISTOSSOMOSE</a:t>
            </a:r>
            <a:endParaRPr sz="2100" b="1">
              <a:solidFill>
                <a:srgbClr val="073763"/>
              </a:solidFill>
            </a:endParaRPr>
          </a:p>
        </p:txBody>
      </p:sp>
      <p:pic>
        <p:nvPicPr>
          <p:cNvPr id="422" name="Google Shape;42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2829425"/>
            <a:ext cx="60960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250" y="3535987"/>
            <a:ext cx="571500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6450" y="1952675"/>
            <a:ext cx="5017550" cy="319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1301375" y="1945850"/>
            <a:ext cx="306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237575" y="242325"/>
            <a:ext cx="1063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u="sng">
                <a:solidFill>
                  <a:schemeClr val="lt1"/>
                </a:solidFill>
              </a:rPr>
              <a:t>O M S</a:t>
            </a:r>
            <a:endParaRPr sz="2400" b="1" u="sng">
              <a:solidFill>
                <a:schemeClr val="lt1"/>
              </a:solidFill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1477700" y="1194625"/>
            <a:ext cx="7176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</a:rPr>
              <a:t>OBJETIVOS DE DESENVOLVIMENTO SUSTENTÁVEL  DAS NAÇÕES UNIDAS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FF00"/>
                </a:solidFill>
              </a:rPr>
              <a:t> </a:t>
            </a:r>
            <a:r>
              <a:rPr lang="pt-BR" sz="1800" b="1">
                <a:solidFill>
                  <a:srgbClr val="274E13"/>
                </a:solidFill>
              </a:rPr>
              <a:t>        Igualdade de Oportunidades e Saúdes são fundamentais.</a:t>
            </a:r>
            <a:endParaRPr sz="1800" b="1">
              <a:solidFill>
                <a:srgbClr val="274E13"/>
              </a:solidFill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477700" y="2346050"/>
            <a:ext cx="7048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</a:rPr>
              <a:t>ROTEIRO 2021 - 2022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FF00"/>
                </a:solidFill>
              </a:rPr>
              <a:t>    </a:t>
            </a:r>
            <a:r>
              <a:rPr lang="pt-BR" sz="1800" b="1">
                <a:solidFill>
                  <a:srgbClr val="274E13"/>
                </a:solidFill>
              </a:rPr>
              <a:t>     Pandemia - COVID 19</a:t>
            </a:r>
            <a:endParaRPr sz="1800" b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274E13"/>
                </a:solidFill>
              </a:rPr>
              <a:t>         Financiamento Multidimensional.</a:t>
            </a:r>
            <a:endParaRPr sz="1800" b="1">
              <a:solidFill>
                <a:srgbClr val="274E13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1515200" y="3296000"/>
            <a:ext cx="7320000" cy="15699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</a:rPr>
              <a:t>AVANÇOS</a:t>
            </a:r>
            <a:r>
              <a:rPr lang="pt-BR" sz="1800" b="1">
                <a:solidFill>
                  <a:srgbClr val="073763"/>
                </a:solidFill>
              </a:rPr>
              <a:t> </a:t>
            </a:r>
            <a:r>
              <a:rPr lang="pt-BR" sz="1800" b="1">
                <a:solidFill>
                  <a:srgbClr val="FFFF00"/>
                </a:solidFill>
              </a:rPr>
              <a:t>      </a:t>
            </a:r>
            <a:r>
              <a:rPr lang="pt-BR" sz="1800" b="1">
                <a:solidFill>
                  <a:schemeClr val="lt1"/>
                </a:solidFill>
              </a:rPr>
              <a:t>Pessoas com DTN            25%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</a:rPr>
              <a:t>                            80 milhões a menos entre 2020 - 2021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</a:rPr>
              <a:t>                            Carga de doenças calculada em anos de vidas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</a:rPr>
              <a:t>                            ajustadas por incapacidade.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274E13"/>
                </a:solidFill>
              </a:rPr>
              <a:t>                            </a:t>
            </a:r>
            <a:r>
              <a:rPr lang="pt-BR" sz="1800" b="1">
                <a:solidFill>
                  <a:srgbClr val="FFFF00"/>
                </a:solidFill>
              </a:rPr>
              <a:t>1 bilhão tratados 2011 - 2019. </a:t>
            </a:r>
            <a:endParaRPr sz="1800" b="1">
              <a:solidFill>
                <a:srgbClr val="FFFF00"/>
              </a:solidFill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5300075" y="3541000"/>
            <a:ext cx="358200" cy="183300"/>
          </a:xfrm>
          <a:prstGeom prst="rightArrow">
            <a:avLst>
              <a:gd name="adj1" fmla="val 50000"/>
              <a:gd name="adj2" fmla="val 5684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5658275" y="3499000"/>
            <a:ext cx="167100" cy="267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3143675" y="4108600"/>
            <a:ext cx="167100" cy="267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1553900" y="356425"/>
            <a:ext cx="7176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</a:rPr>
              <a:t>COMUNIDADE GLOBAL DE PAÍSES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FF00"/>
                </a:solidFill>
              </a:rPr>
              <a:t> </a:t>
            </a:r>
            <a:r>
              <a:rPr lang="pt-BR" sz="1800" b="1">
                <a:solidFill>
                  <a:srgbClr val="274E13"/>
                </a:solidFill>
              </a:rPr>
              <a:t>        Parceiros , doadores, cientístas, equipe de campo.</a:t>
            </a:r>
            <a:endParaRPr sz="1800" b="1">
              <a:solidFill>
                <a:srgbClr val="274E13"/>
              </a:solidFill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2"/>
          <p:cNvSpPr txBox="1"/>
          <p:nvPr/>
        </p:nvSpPr>
        <p:spPr>
          <a:xfrm>
            <a:off x="3874325" y="3348175"/>
            <a:ext cx="4660200" cy="4155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lt1"/>
                </a:solidFill>
              </a:rPr>
              <a:t>INFECÇÕES MAIS COMUNS EM TODO O MUNDO</a:t>
            </a:r>
            <a:endParaRPr sz="1500" b="1">
              <a:solidFill>
                <a:schemeClr val="lt1"/>
              </a:solidFill>
            </a:endParaRPr>
          </a:p>
        </p:txBody>
      </p:sp>
      <p:sp>
        <p:nvSpPr>
          <p:cNvPr id="430" name="Google Shape;430;p42"/>
          <p:cNvSpPr txBox="1"/>
          <p:nvPr/>
        </p:nvSpPr>
        <p:spPr>
          <a:xfrm>
            <a:off x="3672275" y="4155900"/>
            <a:ext cx="3686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900"/>
              <a:buChar char="●"/>
            </a:pPr>
            <a:r>
              <a:rPr lang="pt-BR" sz="1900" b="1">
                <a:solidFill>
                  <a:srgbClr val="073763"/>
                </a:solidFill>
              </a:rPr>
              <a:t>Intervenções em massa.</a:t>
            </a:r>
            <a:endParaRPr sz="1900" b="1">
              <a:solidFill>
                <a:srgbClr val="073763"/>
              </a:solidFill>
            </a:endParaRPr>
          </a:p>
        </p:txBody>
      </p:sp>
      <p:sp>
        <p:nvSpPr>
          <p:cNvPr id="431" name="Google Shape;431;p42"/>
          <p:cNvSpPr txBox="1"/>
          <p:nvPr/>
        </p:nvSpPr>
        <p:spPr>
          <a:xfrm>
            <a:off x="3672275" y="3774900"/>
            <a:ext cx="3686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900"/>
              <a:buChar char="●"/>
            </a:pPr>
            <a:r>
              <a:rPr lang="pt-BR" sz="1900" b="1">
                <a:solidFill>
                  <a:srgbClr val="073763"/>
                </a:solidFill>
              </a:rPr>
              <a:t>Água / Saneamento</a:t>
            </a:r>
            <a:endParaRPr sz="1900" b="1">
              <a:solidFill>
                <a:srgbClr val="073763"/>
              </a:solidFill>
            </a:endParaRPr>
          </a:p>
        </p:txBody>
      </p:sp>
      <p:sp>
        <p:nvSpPr>
          <p:cNvPr id="432" name="Google Shape;432;p42"/>
          <p:cNvSpPr/>
          <p:nvPr/>
        </p:nvSpPr>
        <p:spPr>
          <a:xfrm>
            <a:off x="138525" y="76750"/>
            <a:ext cx="2379300" cy="855000"/>
          </a:xfrm>
          <a:prstGeom prst="chevron">
            <a:avLst>
              <a:gd name="adj" fmla="val 50000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AÇÕES    OPAS / OMS /PZQ</a:t>
            </a:r>
            <a:endParaRPr sz="1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3" name="Google Shape;433;p42"/>
          <p:cNvSpPr txBox="1"/>
          <p:nvPr/>
        </p:nvSpPr>
        <p:spPr>
          <a:xfrm>
            <a:off x="2594025" y="241900"/>
            <a:ext cx="6464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Char char="●"/>
            </a:pPr>
            <a:r>
              <a:rPr lang="pt-BR" sz="1600" b="1">
                <a:solidFill>
                  <a:srgbClr val="073763"/>
                </a:solidFill>
              </a:rPr>
              <a:t>HELMINTÍASE TRANSMITIDO PELO SOLO</a:t>
            </a:r>
            <a:endParaRPr sz="1600" b="1">
              <a:solidFill>
                <a:srgbClr val="073763"/>
              </a:solidFill>
            </a:endParaRPr>
          </a:p>
        </p:txBody>
      </p:sp>
      <p:pic>
        <p:nvPicPr>
          <p:cNvPr id="434" name="Google Shape;43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4973"/>
            <a:ext cx="1948675" cy="183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8675" y="1091650"/>
            <a:ext cx="2057275" cy="183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9750" y="1121774"/>
            <a:ext cx="2949700" cy="183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9448" y="1107350"/>
            <a:ext cx="2178975" cy="18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2"/>
          <p:cNvSpPr txBox="1"/>
          <p:nvPr/>
        </p:nvSpPr>
        <p:spPr>
          <a:xfrm>
            <a:off x="586650" y="2909575"/>
            <a:ext cx="32883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50"/>
              <a:buFont typeface="Roboto"/>
              <a:buChar char="●"/>
            </a:pPr>
            <a:r>
              <a:rPr lang="pt-BR" sz="185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Ascaris lombricoides</a:t>
            </a:r>
            <a:endParaRPr sz="1850" b="1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50"/>
              <a:buFont typeface="Roboto"/>
              <a:buChar char="●"/>
            </a:pPr>
            <a:r>
              <a:rPr lang="pt-BR" sz="185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Trichuris trichiura</a:t>
            </a:r>
            <a:endParaRPr sz="1850" b="1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50"/>
              <a:buFont typeface="Roboto"/>
              <a:buChar char="●"/>
            </a:pPr>
            <a:r>
              <a:rPr lang="pt-BR" sz="185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Ancilostomídeos </a:t>
            </a:r>
            <a:endParaRPr sz="1850" b="1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4763" y="87950"/>
            <a:ext cx="477447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C74E0172-1462-4994-B632-5FADC09F8270}"/>
              </a:ext>
            </a:extLst>
          </p:cNvPr>
          <p:cNvSpPr/>
          <p:nvPr/>
        </p:nvSpPr>
        <p:spPr>
          <a:xfrm rot="21157239">
            <a:off x="4572000" y="1201478"/>
            <a:ext cx="1041990" cy="1807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BF06C2A-3B2E-44ED-8FF4-5B32D277BD7D}"/>
              </a:ext>
            </a:extLst>
          </p:cNvPr>
          <p:cNvSpPr/>
          <p:nvPr/>
        </p:nvSpPr>
        <p:spPr>
          <a:xfrm>
            <a:off x="3104707" y="1520455"/>
            <a:ext cx="552894" cy="2339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8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100" b="1">
                <a:solidFill>
                  <a:srgbClr val="073763"/>
                </a:solidFill>
              </a:rPr>
              <a:t>TAENIA SOLIUM TENÍASE / CISTICERCOSE </a:t>
            </a:r>
            <a:endParaRPr sz="21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100" b="1">
              <a:solidFill>
                <a:srgbClr val="073763"/>
              </a:solidFill>
            </a:endParaRPr>
          </a:p>
        </p:txBody>
      </p:sp>
      <p:sp>
        <p:nvSpPr>
          <p:cNvPr id="449" name="Google Shape;449;p44"/>
          <p:cNvSpPr txBox="1"/>
          <p:nvPr/>
        </p:nvSpPr>
        <p:spPr>
          <a:xfrm>
            <a:off x="698350" y="740775"/>
            <a:ext cx="25737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sng">
                <a:solidFill>
                  <a:srgbClr val="073763"/>
                </a:solidFill>
              </a:rPr>
              <a:t>NEUROCISTICERCOSE</a:t>
            </a:r>
            <a:endParaRPr sz="1800" b="1" u="sng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73763"/>
                </a:solidFill>
              </a:rPr>
              <a:t>30% das epilepsias em países endêmicos</a:t>
            </a:r>
            <a:r>
              <a:rPr lang="pt-BR" sz="1600" b="1">
                <a:solidFill>
                  <a:srgbClr val="073763"/>
                </a:solidFill>
              </a:rPr>
              <a:t> </a:t>
            </a:r>
            <a:endParaRPr sz="16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73763"/>
                </a:solidFill>
              </a:rPr>
              <a:t> Forca de quintal</a:t>
            </a:r>
            <a:endParaRPr sz="16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73763"/>
                </a:solidFill>
              </a:rPr>
              <a:t>  Fezes humanas</a:t>
            </a:r>
            <a:endParaRPr/>
          </a:p>
        </p:txBody>
      </p:sp>
      <p:pic>
        <p:nvPicPr>
          <p:cNvPr id="450" name="Google Shape;45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50" y="1390575"/>
            <a:ext cx="571500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7225" y="740775"/>
            <a:ext cx="5380699" cy="184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4"/>
          <p:cNvSpPr/>
          <p:nvPr/>
        </p:nvSpPr>
        <p:spPr>
          <a:xfrm>
            <a:off x="1574025" y="2007825"/>
            <a:ext cx="210600" cy="3471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44"/>
          <p:cNvSpPr/>
          <p:nvPr/>
        </p:nvSpPr>
        <p:spPr>
          <a:xfrm>
            <a:off x="1585375" y="2742275"/>
            <a:ext cx="210600" cy="2562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44"/>
          <p:cNvSpPr/>
          <p:nvPr/>
        </p:nvSpPr>
        <p:spPr>
          <a:xfrm>
            <a:off x="3667225" y="2742275"/>
            <a:ext cx="2674200" cy="1581600"/>
          </a:xfrm>
          <a:prstGeom prst="flowChartAlternateProcess">
            <a:avLst/>
          </a:prstGeom>
          <a:solidFill>
            <a:srgbClr val="07376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pt-BR" sz="1500" b="1">
                <a:solidFill>
                  <a:schemeClr val="lt1"/>
                </a:solidFill>
              </a:rPr>
              <a:t>PRAZIQUANTEL</a:t>
            </a:r>
            <a:endParaRPr sz="15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pt-BR" sz="1500" b="1">
                <a:solidFill>
                  <a:schemeClr val="lt1"/>
                </a:solidFill>
              </a:rPr>
              <a:t>NICLOSAMIDA</a:t>
            </a:r>
            <a:endParaRPr sz="15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pt-BR" sz="1500" b="1">
                <a:solidFill>
                  <a:schemeClr val="lt1"/>
                </a:solidFill>
              </a:rPr>
              <a:t>ALBENDAZOL</a:t>
            </a:r>
            <a:endParaRPr sz="1500" b="1">
              <a:solidFill>
                <a:schemeClr val="lt1"/>
              </a:solidFill>
            </a:endParaRPr>
          </a:p>
        </p:txBody>
      </p:sp>
      <p:pic>
        <p:nvPicPr>
          <p:cNvPr id="455" name="Google Shape;45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2800" y="3362825"/>
            <a:ext cx="542925" cy="58102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4"/>
          <p:cNvSpPr/>
          <p:nvPr/>
        </p:nvSpPr>
        <p:spPr>
          <a:xfrm>
            <a:off x="311700" y="4288500"/>
            <a:ext cx="2379300" cy="675900"/>
          </a:xfrm>
          <a:prstGeom prst="chevron">
            <a:avLst>
              <a:gd name="adj" fmla="val 50000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OPAS  2019</a:t>
            </a:r>
            <a:endParaRPr sz="1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7" name="Google Shape;457;p44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64" name="Google Shape;46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250" y="0"/>
            <a:ext cx="62010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6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100" b="1">
                <a:solidFill>
                  <a:srgbClr val="073763"/>
                </a:solidFill>
              </a:rPr>
              <a:t>TRACOMA</a:t>
            </a:r>
            <a:endParaRPr sz="2100" b="1">
              <a:solidFill>
                <a:srgbClr val="073763"/>
              </a:solidFill>
            </a:endParaRPr>
          </a:p>
        </p:txBody>
      </p:sp>
      <p:pic>
        <p:nvPicPr>
          <p:cNvPr id="470" name="Google Shape;47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3225" y="124450"/>
            <a:ext cx="5460776" cy="18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6"/>
          <p:cNvSpPr/>
          <p:nvPr/>
        </p:nvSpPr>
        <p:spPr>
          <a:xfrm>
            <a:off x="611225" y="704900"/>
            <a:ext cx="3072000" cy="4232400"/>
          </a:xfrm>
          <a:prstGeom prst="flowChartAlternateProcess">
            <a:avLst/>
          </a:prstGeom>
          <a:solidFill>
            <a:srgbClr val="07376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pt-BR" sz="1500" b="1">
                <a:solidFill>
                  <a:schemeClr val="lt1"/>
                </a:solidFill>
              </a:rPr>
              <a:t>CHLAMYDIA TRACHOMATIS</a:t>
            </a:r>
            <a:endParaRPr sz="15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lt1"/>
                </a:solidFill>
              </a:rPr>
              <a:t>Contatos com secreções oculares</a:t>
            </a:r>
            <a:endParaRPr sz="15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pt-BR" sz="1500" b="1">
                <a:solidFill>
                  <a:schemeClr val="lt1"/>
                </a:solidFill>
              </a:rPr>
              <a:t>TRIQUÁSE TRACOMATOSA</a:t>
            </a:r>
            <a:endParaRPr sz="15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FFFF00"/>
                </a:solidFill>
              </a:rPr>
              <a:t>Educação sanitária</a:t>
            </a:r>
            <a:endParaRPr sz="1500" b="1">
              <a:solidFill>
                <a:srgbClr val="FFFF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lt1"/>
                </a:solidFill>
              </a:rPr>
              <a:t>2,5 milhões de pessoas afetadas - 2019</a:t>
            </a:r>
            <a:endParaRPr sz="15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lt1"/>
                </a:solidFill>
              </a:rPr>
              <a:t> 42 países </a:t>
            </a:r>
            <a:endParaRPr sz="1500" b="1">
              <a:solidFill>
                <a:schemeClr val="lt1"/>
              </a:solidFill>
            </a:endParaRPr>
          </a:p>
        </p:txBody>
      </p:sp>
      <p:pic>
        <p:nvPicPr>
          <p:cNvPr id="472" name="Google Shape;47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25" y="3527825"/>
            <a:ext cx="54200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325" y="4366445"/>
            <a:ext cx="503900" cy="47870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6"/>
          <p:cNvSpPr/>
          <p:nvPr/>
        </p:nvSpPr>
        <p:spPr>
          <a:xfrm>
            <a:off x="3842825" y="1944900"/>
            <a:ext cx="1985700" cy="2061900"/>
          </a:xfrm>
          <a:prstGeom prst="ellipse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</a:rPr>
              <a:t>BRASIL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</a:rPr>
              <a:t>COLÔMBIA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</a:rPr>
              <a:t>GUATEMALA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</a:rPr>
              <a:t>PERU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475" name="Google Shape;475;p46"/>
          <p:cNvSpPr txBox="1"/>
          <p:nvPr/>
        </p:nvSpPr>
        <p:spPr>
          <a:xfrm>
            <a:off x="3672275" y="3927300"/>
            <a:ext cx="3686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900"/>
              <a:buChar char="●"/>
            </a:pPr>
            <a:r>
              <a:rPr lang="pt-BR" sz="1900" b="1">
                <a:solidFill>
                  <a:srgbClr val="073763"/>
                </a:solidFill>
              </a:rPr>
              <a:t>Azitromicina</a:t>
            </a:r>
            <a:endParaRPr sz="1900" b="1">
              <a:solidFill>
                <a:srgbClr val="073763"/>
              </a:solidFill>
            </a:endParaRPr>
          </a:p>
        </p:txBody>
      </p:sp>
      <p:sp>
        <p:nvSpPr>
          <p:cNvPr id="476" name="Google Shape;476;p46"/>
          <p:cNvSpPr txBox="1"/>
          <p:nvPr/>
        </p:nvSpPr>
        <p:spPr>
          <a:xfrm>
            <a:off x="3672275" y="4232100"/>
            <a:ext cx="3686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900"/>
              <a:buChar char="●"/>
            </a:pPr>
            <a:r>
              <a:rPr lang="pt-BR" sz="1900" b="1">
                <a:solidFill>
                  <a:srgbClr val="073763"/>
                </a:solidFill>
              </a:rPr>
              <a:t>Cirurgia</a:t>
            </a:r>
            <a:endParaRPr sz="1900" b="1">
              <a:solidFill>
                <a:srgbClr val="073763"/>
              </a:solidFill>
            </a:endParaRPr>
          </a:p>
        </p:txBody>
      </p:sp>
      <p:sp>
        <p:nvSpPr>
          <p:cNvPr id="477" name="Google Shape;477;p46"/>
          <p:cNvSpPr/>
          <p:nvPr/>
        </p:nvSpPr>
        <p:spPr>
          <a:xfrm>
            <a:off x="6156050" y="2208450"/>
            <a:ext cx="1985750" cy="1396000"/>
          </a:xfrm>
          <a:prstGeom prst="flowChartExtract">
            <a:avLst/>
          </a:prstGeom>
          <a:solidFill>
            <a:srgbClr val="0737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</a:rPr>
              <a:t>MÉXICO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</a:rPr>
              <a:t>2017 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478" name="Google Shape;478;p46"/>
          <p:cNvSpPr txBox="1"/>
          <p:nvPr/>
        </p:nvSpPr>
        <p:spPr>
          <a:xfrm>
            <a:off x="6110675" y="3546300"/>
            <a:ext cx="3686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rgbClr val="073763"/>
                </a:solidFill>
              </a:rPr>
              <a:t>     Eliminou</a:t>
            </a:r>
            <a:endParaRPr sz="1900" b="1">
              <a:solidFill>
                <a:srgbClr val="073763"/>
              </a:solidFill>
            </a:endParaRPr>
          </a:p>
        </p:txBody>
      </p:sp>
      <p:pic>
        <p:nvPicPr>
          <p:cNvPr id="479" name="Google Shape;47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4500" y="4006800"/>
            <a:ext cx="542925" cy="581025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6"/>
          <p:cNvSpPr/>
          <p:nvPr/>
        </p:nvSpPr>
        <p:spPr>
          <a:xfrm>
            <a:off x="4977675" y="4685525"/>
            <a:ext cx="2192100" cy="401400"/>
          </a:xfrm>
          <a:prstGeom prst="chevron">
            <a:avLst>
              <a:gd name="adj" fmla="val 50000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AÇÕES  OPAS </a:t>
            </a:r>
            <a:endParaRPr sz="1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p46"/>
          <p:cNvSpPr txBox="1"/>
          <p:nvPr/>
        </p:nvSpPr>
        <p:spPr>
          <a:xfrm>
            <a:off x="6589375" y="4645925"/>
            <a:ext cx="3686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pt-BR" sz="1700" b="1">
                <a:solidFill>
                  <a:srgbClr val="073763"/>
                </a:solidFill>
              </a:rPr>
              <a:t>   2020 - Eliminação</a:t>
            </a:r>
            <a:endParaRPr sz="1700" b="1">
              <a:solidFill>
                <a:srgbClr val="073763"/>
              </a:solidFill>
            </a:endParaRPr>
          </a:p>
        </p:txBody>
      </p:sp>
      <p:sp>
        <p:nvSpPr>
          <p:cNvPr id="482" name="Google Shape;482;p46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7"/>
          <p:cNvSpPr txBox="1"/>
          <p:nvPr/>
        </p:nvSpPr>
        <p:spPr>
          <a:xfrm>
            <a:off x="7229725" y="2571750"/>
            <a:ext cx="71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chemeClr val="lt1"/>
                </a:solidFill>
              </a:rPr>
              <a:t>República  Dominicana</a:t>
            </a:r>
            <a:endParaRPr sz="700" b="1">
              <a:solidFill>
                <a:schemeClr val="lt1"/>
              </a:solidFill>
            </a:endParaRPr>
          </a:p>
        </p:txBody>
      </p:sp>
      <p:sp>
        <p:nvSpPr>
          <p:cNvPr id="488" name="Google Shape;488;p47"/>
          <p:cNvSpPr txBox="1"/>
          <p:nvPr/>
        </p:nvSpPr>
        <p:spPr>
          <a:xfrm>
            <a:off x="6848725" y="2571750"/>
            <a:ext cx="429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chemeClr val="lt1"/>
                </a:solidFill>
              </a:rPr>
              <a:t>Haiti</a:t>
            </a:r>
            <a:endParaRPr sz="700" b="1">
              <a:solidFill>
                <a:schemeClr val="lt1"/>
              </a:solidFill>
            </a:endParaRPr>
          </a:p>
        </p:txBody>
      </p:sp>
      <p:sp>
        <p:nvSpPr>
          <p:cNvPr id="489" name="Google Shape;489;p47"/>
          <p:cNvSpPr txBox="1">
            <a:spLocks noGrp="1"/>
          </p:cNvSpPr>
          <p:nvPr>
            <p:ph type="title"/>
          </p:nvPr>
        </p:nvSpPr>
        <p:spPr>
          <a:xfrm>
            <a:off x="1048875" y="179000"/>
            <a:ext cx="1129500" cy="8565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200" b="1">
                <a:solidFill>
                  <a:srgbClr val="073763"/>
                </a:solidFill>
              </a:rPr>
              <a:t>ZIKA</a:t>
            </a:r>
            <a:endParaRPr sz="2200" b="1">
              <a:solidFill>
                <a:srgbClr val="07376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200" b="1">
                <a:solidFill>
                  <a:srgbClr val="073763"/>
                </a:solidFill>
              </a:rPr>
              <a:t>1947</a:t>
            </a:r>
            <a:endParaRPr sz="2200" b="1">
              <a:solidFill>
                <a:srgbClr val="073763"/>
              </a:solidFill>
            </a:endParaRPr>
          </a:p>
        </p:txBody>
      </p:sp>
      <p:sp>
        <p:nvSpPr>
          <p:cNvPr id="490" name="Google Shape;490;p47"/>
          <p:cNvSpPr/>
          <p:nvPr/>
        </p:nvSpPr>
        <p:spPr>
          <a:xfrm>
            <a:off x="112100" y="1386075"/>
            <a:ext cx="4737300" cy="1816800"/>
          </a:xfrm>
          <a:prstGeom prst="flowChartAlternateProcess">
            <a:avLst/>
          </a:prstGeom>
          <a:solidFill>
            <a:srgbClr val="07376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pt-BR" sz="1500" b="1">
                <a:solidFill>
                  <a:schemeClr val="lt1"/>
                </a:solidFill>
              </a:rPr>
              <a:t>BRASIL  - 2015</a:t>
            </a:r>
            <a:endParaRPr sz="15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pt-BR" sz="1500" b="1">
                <a:solidFill>
                  <a:schemeClr val="lt1"/>
                </a:solidFill>
              </a:rPr>
              <a:t>MICROCEFALIA / MALFORMAÇÕES</a:t>
            </a:r>
            <a:endParaRPr sz="15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pt-BR" sz="1500" b="1">
                <a:solidFill>
                  <a:schemeClr val="lt1"/>
                </a:solidFill>
              </a:rPr>
              <a:t>NEUROPATIA  :   Guillain - Barré</a:t>
            </a:r>
            <a:endParaRPr sz="1500" b="1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lt1"/>
                </a:solidFill>
              </a:rPr>
              <a:t>                              Mielite</a:t>
            </a:r>
            <a:endParaRPr sz="1500" b="1">
              <a:solidFill>
                <a:schemeClr val="lt1"/>
              </a:solidFill>
            </a:endParaRPr>
          </a:p>
        </p:txBody>
      </p:sp>
      <p:pic>
        <p:nvPicPr>
          <p:cNvPr id="491" name="Google Shape;491;p47"/>
          <p:cNvPicPr preferRelativeResize="0"/>
          <p:nvPr/>
        </p:nvPicPr>
        <p:blipFill rotWithShape="1">
          <a:blip r:embed="rId3">
            <a:alphaModFix/>
          </a:blip>
          <a:srcRect l="18685" r="16702"/>
          <a:stretch/>
        </p:blipFill>
        <p:spPr>
          <a:xfrm>
            <a:off x="4355800" y="72400"/>
            <a:ext cx="4596026" cy="313047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7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1000" y="0"/>
            <a:ext cx="38012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8"/>
          <p:cNvPicPr preferRelativeResize="0"/>
          <p:nvPr/>
        </p:nvPicPr>
        <p:blipFill rotWithShape="1">
          <a:blip r:embed="rId4">
            <a:alphaModFix/>
          </a:blip>
          <a:srcRect t="19787" b="18434"/>
          <a:stretch/>
        </p:blipFill>
        <p:spPr>
          <a:xfrm>
            <a:off x="421400" y="0"/>
            <a:ext cx="38977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8C97DC1C-A1B9-4A70-8941-7A0B3D412BB0}"/>
              </a:ext>
            </a:extLst>
          </p:cNvPr>
          <p:cNvSpPr/>
          <p:nvPr/>
        </p:nvSpPr>
        <p:spPr>
          <a:xfrm>
            <a:off x="5677786" y="1786269"/>
            <a:ext cx="1658679" cy="244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EA4999B-B82E-4575-9819-EA00A5676484}"/>
              </a:ext>
            </a:extLst>
          </p:cNvPr>
          <p:cNvSpPr/>
          <p:nvPr/>
        </p:nvSpPr>
        <p:spPr>
          <a:xfrm rot="326646">
            <a:off x="1529545" y="1681219"/>
            <a:ext cx="2032376" cy="4668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05" name="Google Shape;50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8675" y="0"/>
            <a:ext cx="38782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800" y="0"/>
            <a:ext cx="36290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53250"/>
            <a:ext cx="3817688" cy="509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875" y="0"/>
            <a:ext cx="36290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0300" y="0"/>
            <a:ext cx="3629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4B8036C-2F6D-4339-A747-E199D0CEC9C7}"/>
              </a:ext>
            </a:extLst>
          </p:cNvPr>
          <p:cNvSpPr/>
          <p:nvPr/>
        </p:nvSpPr>
        <p:spPr>
          <a:xfrm rot="305300">
            <a:off x="5433237" y="1053210"/>
            <a:ext cx="2604977" cy="4678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7B9E232-6DBD-46D9-9E1D-F64074117FB4}"/>
              </a:ext>
            </a:extLst>
          </p:cNvPr>
          <p:cNvSpPr/>
          <p:nvPr/>
        </p:nvSpPr>
        <p:spPr>
          <a:xfrm>
            <a:off x="1435047" y="1513367"/>
            <a:ext cx="1658679" cy="244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/>
        </p:nvSpPr>
        <p:spPr>
          <a:xfrm>
            <a:off x="1301375" y="1945850"/>
            <a:ext cx="306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237575" y="242325"/>
            <a:ext cx="1705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u="sng">
                <a:solidFill>
                  <a:schemeClr val="lt1"/>
                </a:solidFill>
              </a:rPr>
              <a:t>2021 - 2022</a:t>
            </a:r>
            <a:endParaRPr sz="2100" b="1" u="sng">
              <a:solidFill>
                <a:schemeClr val="lt1"/>
              </a:solidFill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955675" y="1117200"/>
            <a:ext cx="1517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chemeClr val="dk1"/>
                </a:solidFill>
              </a:rPr>
              <a:t>SURTOS</a:t>
            </a:r>
            <a:endParaRPr sz="2100" b="1">
              <a:solidFill>
                <a:schemeClr val="dk1"/>
              </a:solidFill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955675" y="2346050"/>
            <a:ext cx="348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/>
              <a:t>CHIKUNGUNYA  -  1952 </a:t>
            </a:r>
            <a:r>
              <a:rPr lang="pt-BR" sz="2100" b="1">
                <a:solidFill>
                  <a:srgbClr val="0C343D"/>
                </a:solidFill>
              </a:rPr>
              <a:t>      </a:t>
            </a:r>
            <a:r>
              <a:rPr lang="pt-BR" sz="2100" b="1">
                <a:solidFill>
                  <a:srgbClr val="FFFF00"/>
                </a:solidFill>
              </a:rPr>
              <a:t>    </a:t>
            </a:r>
            <a:endParaRPr sz="21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rgbClr val="FFFF00"/>
                </a:solidFill>
              </a:rPr>
              <a:t>         </a:t>
            </a:r>
            <a:endParaRPr sz="2100" b="1">
              <a:solidFill>
                <a:schemeClr val="lt1"/>
              </a:solidFill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2432175" y="594450"/>
            <a:ext cx="2700600" cy="1503900"/>
          </a:xfrm>
          <a:prstGeom prst="foldedCorner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pt-BR" sz="2100" b="1">
                <a:solidFill>
                  <a:schemeClr val="dk1"/>
                </a:solidFill>
              </a:rPr>
              <a:t>Dengue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pt-BR" sz="2100" b="1">
                <a:solidFill>
                  <a:schemeClr val="dk1"/>
                </a:solidFill>
              </a:rPr>
              <a:t>Chikungunya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pt-BR" sz="2100" b="1">
                <a:solidFill>
                  <a:schemeClr val="dk1"/>
                </a:solidFill>
              </a:rPr>
              <a:t>Leishmaniose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pt-BR" sz="2100" b="1">
                <a:solidFill>
                  <a:schemeClr val="dk1"/>
                </a:solidFill>
                <a:highlight>
                  <a:schemeClr val="lt2"/>
                </a:highlight>
              </a:rPr>
              <a:t>Sarna</a:t>
            </a:r>
            <a:endParaRPr sz="2100" b="1">
              <a:solidFill>
                <a:schemeClr val="dk1"/>
              </a:solidFill>
              <a:highlight>
                <a:schemeClr val="lt2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6"/>
          <p:cNvSpPr txBox="1"/>
          <p:nvPr/>
        </p:nvSpPr>
        <p:spPr>
          <a:xfrm>
            <a:off x="5604900" y="880950"/>
            <a:ext cx="2227500" cy="7389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FF00"/>
                </a:solidFill>
              </a:rPr>
              <a:t>MANEJO DESAFIADOR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4613275" y="2351700"/>
            <a:ext cx="42348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</a:rPr>
              <a:t>Tanzânia</a:t>
            </a:r>
            <a:endParaRPr sz="20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</a:rPr>
              <a:t>Ásia, África, Europa e Américas</a:t>
            </a:r>
            <a:endParaRPr sz="20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pt-BR" sz="2000" b="1">
                <a:solidFill>
                  <a:schemeClr val="lt1"/>
                </a:solidFill>
              </a:rPr>
              <a:t>4  -  8 dias ( Sintomas )</a:t>
            </a:r>
            <a:endParaRPr sz="2000" b="1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pt-BR" sz="2000" b="1">
                <a:solidFill>
                  <a:schemeClr val="lt1"/>
                </a:solidFill>
              </a:rPr>
              <a:t>Meses / Anos</a:t>
            </a:r>
            <a:endParaRPr sz="20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FFFF00"/>
                </a:solidFill>
              </a:rPr>
              <a:t> </a:t>
            </a:r>
            <a:endParaRPr sz="2000" b="1">
              <a:solidFill>
                <a:srgbClr val="FFFF00"/>
              </a:solidFill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l="16296" r="29452"/>
          <a:stretch/>
        </p:blipFill>
        <p:spPr>
          <a:xfrm>
            <a:off x="448875" y="2812867"/>
            <a:ext cx="3488700" cy="212300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24" name="Google Shape;52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08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2"/>
          <p:cNvPicPr preferRelativeResize="0"/>
          <p:nvPr/>
        </p:nvPicPr>
        <p:blipFill rotWithShape="1">
          <a:blip r:embed="rId4">
            <a:alphaModFix/>
          </a:blip>
          <a:srcRect t="10681" b="15293"/>
          <a:stretch/>
        </p:blipFill>
        <p:spPr>
          <a:xfrm>
            <a:off x="4936450" y="0"/>
            <a:ext cx="3503825" cy="50815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5264B3EF-484B-4378-B4A8-5147E331BF73}"/>
              </a:ext>
            </a:extLst>
          </p:cNvPr>
          <p:cNvSpPr/>
          <p:nvPr/>
        </p:nvSpPr>
        <p:spPr>
          <a:xfrm>
            <a:off x="5859022" y="1218201"/>
            <a:ext cx="1775155" cy="244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76FD27B-E0A2-42C3-8C9C-274C69E36DB5}"/>
              </a:ext>
            </a:extLst>
          </p:cNvPr>
          <p:cNvSpPr/>
          <p:nvPr/>
        </p:nvSpPr>
        <p:spPr>
          <a:xfrm>
            <a:off x="1279452" y="1736653"/>
            <a:ext cx="1878418" cy="2197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325" y="0"/>
            <a:ext cx="36290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36290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50" y="0"/>
            <a:ext cx="36290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9425" y="0"/>
            <a:ext cx="36290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55"/>
          <p:cNvPicPr preferRelativeResize="0"/>
          <p:nvPr/>
        </p:nvPicPr>
        <p:blipFill rotWithShape="1">
          <a:blip r:embed="rId3">
            <a:alphaModFix/>
          </a:blip>
          <a:srcRect t="19130" b="19904"/>
          <a:stretch/>
        </p:blipFill>
        <p:spPr>
          <a:xfrm>
            <a:off x="449850" y="0"/>
            <a:ext cx="32063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3629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5697AEB-72AA-43F7-AD06-D587BE4F1C5B}"/>
              </a:ext>
            </a:extLst>
          </p:cNvPr>
          <p:cNvSpPr/>
          <p:nvPr/>
        </p:nvSpPr>
        <p:spPr>
          <a:xfrm>
            <a:off x="4731489" y="1573618"/>
            <a:ext cx="1506168" cy="3934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50" name="Google Shape;55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391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7966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" y="0"/>
            <a:ext cx="289321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412925" y="-6199"/>
            <a:ext cx="3197625" cy="515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952700" y="-18574"/>
            <a:ext cx="3190150" cy="518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65" name="Google Shape;56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7488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73" name="Google Shape;57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31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351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C70B8DA6-7EAE-45D0-978A-030BC1984072}"/>
              </a:ext>
            </a:extLst>
          </p:cNvPr>
          <p:cNvSpPr/>
          <p:nvPr/>
        </p:nvSpPr>
        <p:spPr>
          <a:xfrm>
            <a:off x="1052623" y="1826142"/>
            <a:ext cx="3115340" cy="4385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8208E12-B28D-4517-8319-1242C0B9896D}"/>
              </a:ext>
            </a:extLst>
          </p:cNvPr>
          <p:cNvSpPr/>
          <p:nvPr/>
        </p:nvSpPr>
        <p:spPr>
          <a:xfrm>
            <a:off x="6156251" y="1581593"/>
            <a:ext cx="1275907" cy="244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5350" y="0"/>
            <a:ext cx="36290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150" y="0"/>
            <a:ext cx="36290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87" name="Google Shape;58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333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61"/>
          <p:cNvPicPr preferRelativeResize="0"/>
          <p:nvPr/>
        </p:nvPicPr>
        <p:blipFill rotWithShape="1">
          <a:blip r:embed="rId4">
            <a:alphaModFix/>
          </a:blip>
          <a:srcRect l="9555" t="6747" r="27165" b="15425"/>
          <a:stretch/>
        </p:blipFill>
        <p:spPr>
          <a:xfrm>
            <a:off x="743650" y="0"/>
            <a:ext cx="3408324" cy="52542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7EF945B-2EA3-4EEF-9F2C-9DC8F1218B7B}"/>
              </a:ext>
            </a:extLst>
          </p:cNvPr>
          <p:cNvSpPr/>
          <p:nvPr/>
        </p:nvSpPr>
        <p:spPr>
          <a:xfrm>
            <a:off x="1467294" y="1839432"/>
            <a:ext cx="1658679" cy="244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/>
        </p:nvSpPr>
        <p:spPr>
          <a:xfrm>
            <a:off x="280000" y="-78100"/>
            <a:ext cx="3488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pt-BR" sz="1800" b="1">
                <a:solidFill>
                  <a:srgbClr val="073763"/>
                </a:solidFill>
              </a:rPr>
              <a:t>AEDES AEGYPTI</a:t>
            </a:r>
            <a:endParaRPr sz="1800" b="1">
              <a:solidFill>
                <a:srgbClr val="07376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pt-BR" sz="1800" b="1">
                <a:solidFill>
                  <a:srgbClr val="073763"/>
                </a:solidFill>
              </a:rPr>
              <a:t>AEDES ALBOPICTUS    </a:t>
            </a:r>
            <a:r>
              <a:rPr lang="pt-BR" sz="1800" b="1">
                <a:solidFill>
                  <a:srgbClr val="FFFF00"/>
                </a:solidFill>
              </a:rPr>
              <a:t>       </a:t>
            </a:r>
            <a:endParaRPr sz="18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FF00"/>
                </a:solidFill>
              </a:rPr>
              <a:t>         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1400" y="170825"/>
            <a:ext cx="2840975" cy="188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3495075" y="2075425"/>
            <a:ext cx="204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073763"/>
                </a:solidFill>
              </a:rPr>
              <a:t>Aedes Aegypti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6588100" y="2075425"/>
            <a:ext cx="204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073763"/>
                </a:solidFill>
              </a:rPr>
              <a:t>Aedes Albopictus</a:t>
            </a:r>
            <a:endParaRPr b="1">
              <a:solidFill>
                <a:srgbClr val="073763"/>
              </a:solidFill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4025" y="170825"/>
            <a:ext cx="2702500" cy="188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850" y="2151636"/>
            <a:ext cx="2042100" cy="150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850" y="3707700"/>
            <a:ext cx="2042100" cy="140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1309" y="2854250"/>
            <a:ext cx="2118699" cy="121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/>
          <p:nvPr/>
        </p:nvSpPr>
        <p:spPr>
          <a:xfrm>
            <a:off x="4737275" y="3156975"/>
            <a:ext cx="4136400" cy="579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7"/>
          <p:cNvSpPr txBox="1"/>
          <p:nvPr/>
        </p:nvSpPr>
        <p:spPr>
          <a:xfrm>
            <a:off x="5029200" y="3200400"/>
            <a:ext cx="440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73763"/>
                </a:solidFill>
              </a:rPr>
              <a:t>NÃO HÁ VACINA OU TRATAMENTO</a:t>
            </a:r>
            <a:endParaRPr sz="1600" b="1">
              <a:solidFill>
                <a:srgbClr val="073763"/>
              </a:solidFill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850" y="736750"/>
            <a:ext cx="2042100" cy="131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4562400" y="4114800"/>
            <a:ext cx="4644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rgbClr val="073763"/>
                </a:solidFill>
              </a:rPr>
              <a:t>PROFILAXIA             Gestão Integrada   </a:t>
            </a:r>
            <a:endParaRPr sz="1900" b="1">
              <a:solidFill>
                <a:srgbClr val="073763"/>
              </a:solidFill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6292325" y="4249175"/>
            <a:ext cx="541500" cy="1800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95" name="Google Shape;59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962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B994B1C-3E1B-45B7-9A57-E63BA6C037B0}"/>
              </a:ext>
            </a:extLst>
          </p:cNvPr>
          <p:cNvSpPr/>
          <p:nvPr/>
        </p:nvSpPr>
        <p:spPr>
          <a:xfrm>
            <a:off x="2286000" y="2317898"/>
            <a:ext cx="871870" cy="563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725" y="0"/>
            <a:ext cx="36290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74375"/>
            <a:ext cx="3629025" cy="506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58025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13" name="Google Shape;61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637" y="0"/>
            <a:ext cx="37895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1592" y="0"/>
            <a:ext cx="340644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C038F21-BD9B-43C4-9C82-EE667C22C4E7}"/>
              </a:ext>
            </a:extLst>
          </p:cNvPr>
          <p:cNvSpPr/>
          <p:nvPr/>
        </p:nvSpPr>
        <p:spPr>
          <a:xfrm>
            <a:off x="1880181" y="445025"/>
            <a:ext cx="1192628" cy="244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2176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6569" y="152400"/>
            <a:ext cx="272176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0738" y="152400"/>
            <a:ext cx="272176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2176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6569" y="152400"/>
            <a:ext cx="272176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0738" y="152400"/>
            <a:ext cx="272176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2176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6569" y="152400"/>
            <a:ext cx="272176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0738" y="152400"/>
            <a:ext cx="272176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69"/>
          <p:cNvPicPr preferRelativeResize="0"/>
          <p:nvPr/>
        </p:nvPicPr>
        <p:blipFill rotWithShape="1">
          <a:blip r:embed="rId3">
            <a:alphaModFix/>
          </a:blip>
          <a:srcRect l="14544" r="10906"/>
          <a:stretch/>
        </p:blipFill>
        <p:spPr>
          <a:xfrm rot="5400000">
            <a:off x="-31900" y="515275"/>
            <a:ext cx="5118700" cy="41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7900" y="0"/>
            <a:ext cx="3488299" cy="511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50" y="152388"/>
            <a:ext cx="304838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4025" y="152400"/>
            <a:ext cx="327444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8474" y="152400"/>
            <a:ext cx="27555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55" name="Google Shape;65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/>
        </p:nvPicPr>
        <p:blipFill rotWithShape="1">
          <a:blip r:embed="rId3">
            <a:alphaModFix/>
          </a:blip>
          <a:srcRect b="2296"/>
          <a:stretch/>
        </p:blipFill>
        <p:spPr>
          <a:xfrm>
            <a:off x="4985025" y="60075"/>
            <a:ext cx="41589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7101600" y="4318300"/>
            <a:ext cx="71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lt1"/>
                </a:solidFill>
              </a:rPr>
              <a:t>Chile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5290675" y="434525"/>
            <a:ext cx="8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lt1"/>
                </a:solidFill>
              </a:rPr>
              <a:t>Canadá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20" name="Google Shape;120;p18"/>
          <p:cNvSpPr txBox="1"/>
          <p:nvPr/>
        </p:nvSpPr>
        <p:spPr>
          <a:xfrm>
            <a:off x="7556550" y="3603600"/>
            <a:ext cx="71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FFFF00"/>
                </a:solidFill>
              </a:rPr>
              <a:t>Brasil</a:t>
            </a:r>
            <a:endParaRPr b="1">
              <a:solidFill>
                <a:srgbClr val="FFFF00"/>
              </a:solidFill>
            </a:endParaRPr>
          </a:p>
        </p:txBody>
      </p:sp>
      <p:grpSp>
        <p:nvGrpSpPr>
          <p:cNvPr id="121" name="Google Shape;121;p18"/>
          <p:cNvGrpSpPr/>
          <p:nvPr/>
        </p:nvGrpSpPr>
        <p:grpSpPr>
          <a:xfrm>
            <a:off x="0" y="834899"/>
            <a:ext cx="2829007" cy="1998371"/>
            <a:chOff x="0" y="1189997"/>
            <a:chExt cx="3546900" cy="3482695"/>
          </a:xfrm>
        </p:grpSpPr>
        <p:sp>
          <p:nvSpPr>
            <p:cNvPr id="122" name="Google Shape;122;p18"/>
            <p:cNvSpPr/>
            <p:nvPr/>
          </p:nvSpPr>
          <p:spPr>
            <a:xfrm>
              <a:off x="0" y="1189997"/>
              <a:ext cx="3546900" cy="1292400"/>
            </a:xfrm>
            <a:prstGeom prst="homePlate">
              <a:avLst>
                <a:gd name="adj" fmla="val 50000"/>
              </a:avLst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DENGUE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" name="Google Shape;123;p18"/>
            <p:cNvSpPr txBox="1"/>
            <p:nvPr/>
          </p:nvSpPr>
          <p:spPr>
            <a:xfrm>
              <a:off x="418788" y="2482392"/>
              <a:ext cx="2985300" cy="219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500 milhões - AMÉRICAS - RISCO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Anos 1980 : 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1,5 milhões / casos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2010 - 2019: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16,5 milhões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pt-BR" sz="1700" b="1">
                  <a:solidFill>
                    <a:schemeClr val="lt1"/>
                  </a:solidFill>
                  <a:highlight>
                    <a:srgbClr val="CC0000"/>
                  </a:highlight>
                  <a:latin typeface="Roboto"/>
                  <a:ea typeface="Roboto"/>
                  <a:cs typeface="Roboto"/>
                  <a:sym typeface="Roboto"/>
                </a:rPr>
                <a:t>1534 óbitos</a:t>
              </a:r>
              <a:endParaRPr sz="1700" b="1">
                <a:solidFill>
                  <a:schemeClr val="lt1"/>
                </a:solidFill>
                <a:highlight>
                  <a:srgbClr val="CC0000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4" name="Google Shape;124;p18"/>
          <p:cNvGrpSpPr/>
          <p:nvPr/>
        </p:nvGrpSpPr>
        <p:grpSpPr>
          <a:xfrm>
            <a:off x="2348297" y="834706"/>
            <a:ext cx="2806026" cy="2375089"/>
            <a:chOff x="2944204" y="1189775"/>
            <a:chExt cx="3518087" cy="3483047"/>
          </a:xfrm>
        </p:grpSpPr>
        <p:sp>
          <p:nvSpPr>
            <p:cNvPr id="125" name="Google Shape;125;p18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B0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BRASIL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6" name="Google Shape;126;p18"/>
            <p:cNvSpPr txBox="1"/>
            <p:nvPr/>
          </p:nvSpPr>
          <p:spPr>
            <a:xfrm>
              <a:off x="3546891" y="2057122"/>
              <a:ext cx="29154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Ano 2022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978 óbitos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  98 a confirmar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latin typeface="Roboto"/>
                  <a:ea typeface="Roboto"/>
                  <a:cs typeface="Roboto"/>
                  <a:sym typeface="Roboto"/>
                </a:rPr>
                <a:t>2021 - 2022       300%</a:t>
              </a:r>
              <a:endParaRPr sz="17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7" name="Google Shape;127;p18"/>
          <p:cNvSpPr/>
          <p:nvPr/>
        </p:nvSpPr>
        <p:spPr>
          <a:xfrm>
            <a:off x="41525" y="3595725"/>
            <a:ext cx="429900" cy="354300"/>
          </a:xfrm>
          <a:prstGeom prst="curvedRightArrow">
            <a:avLst>
              <a:gd name="adj1" fmla="val 25000"/>
              <a:gd name="adj2" fmla="val 41972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1500" y="2733550"/>
            <a:ext cx="323850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/>
        </p:nvSpPr>
        <p:spPr>
          <a:xfrm>
            <a:off x="76200" y="165550"/>
            <a:ext cx="25827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rgbClr val="073763"/>
                </a:solidFill>
              </a:rPr>
              <a:t>DENGUE </a:t>
            </a:r>
            <a:r>
              <a:rPr lang="pt-BR" sz="2300" b="1">
                <a:solidFill>
                  <a:srgbClr val="FFFF00"/>
                </a:solidFill>
              </a:rPr>
              <a:t>  </a:t>
            </a:r>
            <a:r>
              <a:rPr lang="pt-BR" sz="1800" b="1">
                <a:solidFill>
                  <a:srgbClr val="FFFF00"/>
                </a:solidFill>
              </a:rPr>
              <a:t>   </a:t>
            </a:r>
            <a:endParaRPr sz="18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FF00"/>
                </a:solidFill>
              </a:rPr>
              <a:t>         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130" name="Google Shape;13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300" y="1143000"/>
            <a:ext cx="455388" cy="52990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72"/>
          <p:cNvSpPr txBox="1">
            <a:spLocks noGrp="1"/>
          </p:cNvSpPr>
          <p:nvPr>
            <p:ph type="body" idx="1"/>
          </p:nvPr>
        </p:nvSpPr>
        <p:spPr>
          <a:xfrm>
            <a:off x="336500" y="1813500"/>
            <a:ext cx="8520600" cy="1768500"/>
          </a:xfrm>
          <a:prstGeom prst="rect">
            <a:avLst/>
          </a:prstGeom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pt-BR" sz="1366" b="1">
                <a:solidFill>
                  <a:srgbClr val="073763"/>
                </a:solidFill>
              </a:rPr>
              <a:t>Prof. Dr.Sebastião Viana</a:t>
            </a:r>
            <a:endParaRPr sz="1366" b="1">
              <a:solidFill>
                <a:srgbClr val="073763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t-BR" sz="1366" b="1">
                <a:solidFill>
                  <a:srgbClr val="073763"/>
                </a:solidFill>
              </a:rPr>
              <a:t>Clinica Médica / Urgência e emergência / Infectologia</a:t>
            </a:r>
            <a:endParaRPr sz="1366" b="1">
              <a:solidFill>
                <a:srgbClr val="073763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t-BR" sz="1366" b="1">
                <a:solidFill>
                  <a:srgbClr val="073763"/>
                </a:solidFill>
              </a:rPr>
              <a:t>e-mail: sebastiao.viana@ufac.br</a:t>
            </a:r>
            <a:endParaRPr sz="1366" b="1">
              <a:solidFill>
                <a:srgbClr val="073763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t-BR" sz="1366" b="1">
                <a:solidFill>
                  <a:srgbClr val="073763"/>
                </a:solidFill>
              </a:rPr>
              <a:t>Instagran: Tião Viana</a:t>
            </a:r>
            <a:endParaRPr sz="1366" b="1">
              <a:solidFill>
                <a:srgbClr val="073763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rPr lang="pt-BR" sz="1366" b="1">
                <a:solidFill>
                  <a:srgbClr val="073763"/>
                </a:solidFill>
              </a:rPr>
              <a:t>Brasilia - DF</a:t>
            </a:r>
            <a:endParaRPr sz="1090" b="1">
              <a:solidFill>
                <a:srgbClr val="073763"/>
              </a:solidFill>
            </a:endParaRPr>
          </a:p>
        </p:txBody>
      </p:sp>
      <p:sp>
        <p:nvSpPr>
          <p:cNvPr id="661" name="Google Shape;661;p72"/>
          <p:cNvSpPr/>
          <p:nvPr/>
        </p:nvSpPr>
        <p:spPr>
          <a:xfrm>
            <a:off x="24800" y="766600"/>
            <a:ext cx="9144000" cy="750000"/>
          </a:xfrm>
          <a:prstGeom prst="rect">
            <a:avLst/>
          </a:prstGeom>
          <a:solidFill>
            <a:srgbClr val="20124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72"/>
          <p:cNvSpPr txBox="1">
            <a:spLocks noGrp="1"/>
          </p:cNvSpPr>
          <p:nvPr>
            <p:ph type="title"/>
          </p:nvPr>
        </p:nvSpPr>
        <p:spPr>
          <a:xfrm>
            <a:off x="311700" y="749825"/>
            <a:ext cx="8520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lang="pt-BR" sz="4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Obrigado pela sua atenção!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2125" y="289325"/>
            <a:ext cx="6726626" cy="265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7050" y="1868825"/>
            <a:ext cx="1072250" cy="10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135150" y="1537675"/>
            <a:ext cx="25827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rgbClr val="073763"/>
                </a:solidFill>
              </a:rPr>
              <a:t>DENGUE </a:t>
            </a:r>
            <a:r>
              <a:rPr lang="pt-BR" sz="2300" b="1">
                <a:solidFill>
                  <a:srgbClr val="FFFF00"/>
                </a:solidFill>
              </a:rPr>
              <a:t>  </a:t>
            </a:r>
            <a:r>
              <a:rPr lang="pt-BR" sz="1800" b="1">
                <a:solidFill>
                  <a:srgbClr val="FFFF00"/>
                </a:solidFill>
              </a:rPr>
              <a:t>   </a:t>
            </a:r>
            <a:endParaRPr sz="18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FF00"/>
                </a:solidFill>
              </a:rPr>
              <a:t>         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2162125" y="3152375"/>
            <a:ext cx="5313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73763"/>
                </a:solidFill>
              </a:rPr>
              <a:t>ELIMINAÇÃO : Reservatório de água</a:t>
            </a:r>
            <a:endParaRPr sz="20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73763"/>
                </a:solidFill>
              </a:rPr>
              <a:t>                          Destinação do lixo </a:t>
            </a:r>
            <a:endParaRPr sz="2000" b="1">
              <a:solidFill>
                <a:srgbClr val="073763"/>
              </a:solidFill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20124D"/>
                </a:solidFill>
              </a:rPr>
              <a:t>RELDA</a:t>
            </a:r>
            <a:endParaRPr b="1">
              <a:solidFill>
                <a:srgbClr val="20124D"/>
              </a:solidFill>
            </a:endParaRPr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1"/>
          </p:nvPr>
        </p:nvSpPr>
        <p:spPr>
          <a:xfrm>
            <a:off x="1226100" y="771475"/>
            <a:ext cx="7525500" cy="19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 b="1">
                <a:solidFill>
                  <a:schemeClr val="dk1"/>
                </a:solidFill>
              </a:rPr>
              <a:t>SISTEMA INTEGRADO DE VIGILÂNCIA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 b="1">
                <a:solidFill>
                  <a:schemeClr val="dk1"/>
                </a:solidFill>
              </a:rPr>
              <a:t>MANEJO DE CASOS 2010     de 0,07% - 0,05%  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b="1">
                <a:solidFill>
                  <a:schemeClr val="dk1"/>
                </a:solidFill>
              </a:rPr>
              <a:t>                                                                   ( 30% )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608700" y="1590550"/>
            <a:ext cx="323850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/>
          <p:nvPr/>
        </p:nvSpPr>
        <p:spPr>
          <a:xfrm>
            <a:off x="1759500" y="2671749"/>
            <a:ext cx="2829000" cy="741600"/>
          </a:xfrm>
          <a:prstGeom prst="homePlate">
            <a:avLst>
              <a:gd name="adj" fmla="val 50000"/>
            </a:avLst>
          </a:prstGeom>
          <a:solidFill>
            <a:srgbClr val="8020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NOVAS DIRETRIZES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2015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49" name="Google Shape;149;p20"/>
          <p:cNvGrpSpPr/>
          <p:nvPr/>
        </p:nvGrpSpPr>
        <p:grpSpPr>
          <a:xfrm>
            <a:off x="4329455" y="2815896"/>
            <a:ext cx="3403045" cy="2375089"/>
            <a:chOff x="2944204" y="1189775"/>
            <a:chExt cx="3518087" cy="3483047"/>
          </a:xfrm>
        </p:grpSpPr>
        <p:sp>
          <p:nvSpPr>
            <p:cNvPr id="150" name="Google Shape;150;p20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" name="Google Shape;151;p20"/>
            <p:cNvSpPr txBox="1"/>
            <p:nvPr/>
          </p:nvSpPr>
          <p:spPr>
            <a:xfrm>
              <a:off x="3546891" y="2057122"/>
              <a:ext cx="29154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492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900"/>
                <a:buFont typeface="Roboto"/>
                <a:buChar char="●"/>
              </a:pPr>
              <a:r>
                <a:rPr lang="pt-BR" sz="1900" b="1">
                  <a:latin typeface="Roboto"/>
                  <a:ea typeface="Roboto"/>
                  <a:cs typeface="Roboto"/>
                  <a:sym typeface="Roboto"/>
                </a:rPr>
                <a:t>Dengue na gravidez</a:t>
              </a:r>
              <a:endParaRPr sz="1900" b="1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492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900"/>
                <a:buFont typeface="Roboto"/>
                <a:buChar char="●"/>
              </a:pPr>
              <a:r>
                <a:rPr lang="pt-BR" sz="1900" b="1">
                  <a:latin typeface="Roboto"/>
                  <a:ea typeface="Roboto"/>
                  <a:cs typeface="Roboto"/>
                  <a:sym typeface="Roboto"/>
                </a:rPr>
                <a:t>Dengue no RN</a:t>
              </a:r>
              <a:endParaRPr sz="1900" b="1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492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900"/>
                <a:buFont typeface="Roboto"/>
                <a:buChar char="●"/>
              </a:pPr>
              <a:r>
                <a:rPr lang="pt-BR" sz="1900" b="1">
                  <a:latin typeface="Roboto"/>
                  <a:ea typeface="Roboto"/>
                  <a:cs typeface="Roboto"/>
                  <a:sym typeface="Roboto"/>
                </a:rPr>
                <a:t>Dengue em idosos</a:t>
              </a:r>
              <a:endParaRPr sz="1900" b="1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492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900"/>
                <a:buFont typeface="Roboto"/>
                <a:buChar char="●"/>
              </a:pPr>
              <a:r>
                <a:rPr lang="pt-BR" sz="1900" b="1">
                  <a:latin typeface="Roboto"/>
                  <a:ea typeface="Roboto"/>
                  <a:cs typeface="Roboto"/>
                  <a:sym typeface="Roboto"/>
                </a:rPr>
                <a:t>Dengue em surtos</a:t>
              </a:r>
              <a:endParaRPr sz="19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52" name="Google Shape;152;p20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123700" y="140225"/>
            <a:ext cx="31044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pt-BR" sz="2100" b="1">
                <a:solidFill>
                  <a:srgbClr val="073763"/>
                </a:solidFill>
              </a:rPr>
              <a:t>ECTOPARASITOSE</a:t>
            </a:r>
            <a:endParaRPr sz="2100" b="1">
              <a:solidFill>
                <a:srgbClr val="073763"/>
              </a:solidFill>
            </a:endParaRPr>
          </a:p>
        </p:txBody>
      </p:sp>
      <p:sp>
        <p:nvSpPr>
          <p:cNvPr id="158" name="Google Shape;158;p21"/>
          <p:cNvSpPr/>
          <p:nvPr/>
        </p:nvSpPr>
        <p:spPr>
          <a:xfrm>
            <a:off x="60675" y="630625"/>
            <a:ext cx="3167400" cy="838200"/>
          </a:xfrm>
          <a:prstGeom prst="flowChartAlternateProcess">
            <a:avLst/>
          </a:prstGeom>
          <a:solidFill>
            <a:srgbClr val="20124D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lt1"/>
                </a:solidFill>
              </a:rPr>
              <a:t>DERMATOPATIAS PARASITÁRIAS EPIDÉRMICAS</a:t>
            </a:r>
            <a:endParaRPr sz="1500" b="1">
              <a:solidFill>
                <a:schemeClr val="lt1"/>
              </a:solidFill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3427000" y="2942175"/>
            <a:ext cx="5300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700"/>
              <a:buChar char="●"/>
            </a:pPr>
            <a:r>
              <a:rPr lang="pt-BR" sz="1700" b="1">
                <a:solidFill>
                  <a:srgbClr val="20124D"/>
                </a:solidFill>
              </a:rPr>
              <a:t>Rickettsia prowazekii (tifo epidêmico)</a:t>
            </a:r>
            <a:endParaRPr sz="1700" b="1">
              <a:solidFill>
                <a:srgbClr val="20124D"/>
              </a:solidFill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0" y="4876800"/>
            <a:ext cx="462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73763"/>
                </a:solidFill>
              </a:rPr>
              <a:t>Fonte://www.paho.org/en/topics/neglected-tropical-and-vector-borne-diseases</a:t>
            </a:r>
            <a:endParaRPr sz="900" b="1">
              <a:solidFill>
                <a:srgbClr val="073763"/>
              </a:solidFill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975" y="107375"/>
            <a:ext cx="5716999" cy="15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282825" y="1508538"/>
            <a:ext cx="3288300" cy="1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50"/>
              <a:buFont typeface="Roboto"/>
              <a:buChar char="●"/>
            </a:pPr>
            <a:r>
              <a:rPr lang="pt-BR" sz="185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Pediculose</a:t>
            </a:r>
            <a:endParaRPr sz="1850" b="1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50"/>
              <a:buFont typeface="Roboto"/>
              <a:buChar char="●"/>
            </a:pPr>
            <a:r>
              <a:rPr lang="pt-BR" sz="185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Sarna</a:t>
            </a:r>
            <a:endParaRPr sz="1850" b="1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50"/>
              <a:buFont typeface="Roboto"/>
              <a:buChar char="●"/>
            </a:pPr>
            <a:r>
              <a:rPr lang="pt-BR" sz="185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Larva migrans cutânea</a:t>
            </a:r>
            <a:endParaRPr sz="1850" b="1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50"/>
              <a:buFont typeface="Roboto"/>
              <a:buChar char="●"/>
            </a:pPr>
            <a:r>
              <a:rPr lang="pt-BR" sz="185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Tungíase</a:t>
            </a:r>
            <a:endParaRPr sz="1850" b="1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1565025" y="3000275"/>
            <a:ext cx="2006100" cy="1053600"/>
          </a:xfrm>
          <a:prstGeom prst="homePlate">
            <a:avLst>
              <a:gd name="adj" fmla="val 50000"/>
            </a:avLst>
          </a:prstGeom>
          <a:solidFill>
            <a:srgbClr val="8020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Pediculus humanus capitis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Google Shape;164;p21"/>
          <p:cNvSpPr txBox="1"/>
          <p:nvPr/>
        </p:nvSpPr>
        <p:spPr>
          <a:xfrm>
            <a:off x="3422925" y="3342238"/>
            <a:ext cx="5300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700"/>
              <a:buChar char="●"/>
            </a:pPr>
            <a:r>
              <a:rPr lang="pt-BR" sz="1700" b="1">
                <a:solidFill>
                  <a:srgbClr val="20124D"/>
                </a:solidFill>
              </a:rPr>
              <a:t>Borellia recurrentis (Febre recorrente)</a:t>
            </a:r>
            <a:endParaRPr sz="1700" b="1">
              <a:solidFill>
                <a:srgbClr val="20124D"/>
              </a:solidFill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3422925" y="3771663"/>
            <a:ext cx="5300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700"/>
              <a:buChar char="●"/>
            </a:pPr>
            <a:r>
              <a:rPr lang="pt-BR" sz="1700" b="1">
                <a:solidFill>
                  <a:srgbClr val="20124D"/>
                </a:solidFill>
              </a:rPr>
              <a:t>Bartonella quintana (Febre  das trincheiras)</a:t>
            </a:r>
            <a:endParaRPr sz="1700" b="1">
              <a:solidFill>
                <a:srgbClr val="20124D"/>
              </a:solidFill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510625" y="4435400"/>
            <a:ext cx="7649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20124D"/>
                </a:solidFill>
              </a:rPr>
              <a:t>Estratégia - Determinar a situação epidemiologia regional</a:t>
            </a:r>
            <a:endParaRPr sz="1800" b="1">
              <a:solidFill>
                <a:srgbClr val="20124D"/>
              </a:solidFill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622" y="1505475"/>
            <a:ext cx="2096071" cy="10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1343</Words>
  <Application>Microsoft Office PowerPoint</Application>
  <PresentationFormat>Apresentação na tela (16:9)</PresentationFormat>
  <Paragraphs>335</Paragraphs>
  <Slides>60</Slides>
  <Notes>60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4" baseType="lpstr">
      <vt:lpstr>Roboto</vt:lpstr>
      <vt:lpstr>Times New Roman</vt:lpstr>
      <vt:lpstr>Arial</vt:lpstr>
      <vt:lpstr>Simple Light</vt:lpstr>
      <vt:lpstr>I ENCONTRO NACIONAL DOS CONSELHOS DE MEDICINA 2023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RELDA</vt:lpstr>
      <vt:lpstr>ECTOPARASITOSE</vt:lpstr>
      <vt:lpstr>DOENÇA DE CHAGAS</vt:lpstr>
      <vt:lpstr>Apresentação do PowerPoint</vt:lpstr>
      <vt:lpstr>Apresentação do PowerPoint</vt:lpstr>
      <vt:lpstr>Apresentação do PowerPoint</vt:lpstr>
      <vt:lpstr>Apresentação do PowerPoint</vt:lpstr>
      <vt:lpstr>FASCIOLÍASE </vt:lpstr>
      <vt:lpstr>Ação - OPAS/OMS        2007    TRICLABENDAZOL   </vt:lpstr>
      <vt:lpstr>FILARIOSE LINFÁTICA</vt:lpstr>
      <vt:lpstr>Apresentação do PowerPoint</vt:lpstr>
      <vt:lpstr>LEISHMANIOSE  Visceral</vt:lpstr>
      <vt:lpstr>HANSENÍASE</vt:lpstr>
      <vt:lpstr>Apresentação do PowerPoint</vt:lpstr>
      <vt:lpstr>MALÁRIA </vt:lpstr>
      <vt:lpstr>Apresentação do PowerPoint</vt:lpstr>
      <vt:lpstr>Apresentação do PowerPoint</vt:lpstr>
      <vt:lpstr>Apresentação do PowerPoint</vt:lpstr>
      <vt:lpstr>Apresentação do PowerPoint</vt:lpstr>
      <vt:lpstr>ONCOCERCOSE</vt:lpstr>
      <vt:lpstr>Apresentação do PowerPoint</vt:lpstr>
      <vt:lpstr>ESQUISTOSSOMOSE</vt:lpstr>
      <vt:lpstr>Apresentação do PowerPoint</vt:lpstr>
      <vt:lpstr>Apresentação do PowerPoint</vt:lpstr>
      <vt:lpstr>TAENIA SOLIUM TENÍASE / CISTICERCOSE  </vt:lpstr>
      <vt:lpstr>Apresentação do PowerPoint</vt:lpstr>
      <vt:lpstr>TRACOMA</vt:lpstr>
      <vt:lpstr>ZIKA 1947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 pela sua atenção!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ENCONTRO NACIONAL DOS CONSELHOS DE MEDICINA 2023</dc:title>
  <dc:creator>Marlúcia Cândida</dc:creator>
  <cp:lastModifiedBy>Marlúcia Cândida</cp:lastModifiedBy>
  <cp:revision>3</cp:revision>
  <dcterms:modified xsi:type="dcterms:W3CDTF">2023-03-09T21:52:26Z</dcterms:modified>
</cp:coreProperties>
</file>