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3"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Helvetica Neue" panose="020B060402020202020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Montserrat SemiBold" panose="00000700000000000000"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iLUkLYr7yW6XUxy5rwuVnkZwlY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E9AE53-F341-4F02-A4DF-D2B3FDE2E820}">
  <a:tblStyle styleId="{38E9AE53-F341-4F02-A4DF-D2B3FDE2E82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73"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788e7f0f6_1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21788e7f0f6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1" name="Google Shape;4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1788e7f0f6_0_4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2" name="Google Shape;422;g21788e7f0f6_0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1788e7f0f6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Roboto"/>
              <a:buNone/>
            </a:pPr>
            <a:r>
              <a:rPr lang="en-US" sz="1200" b="1" i="0" u="none" strike="noStrike">
                <a:solidFill>
                  <a:srgbClr val="000000"/>
                </a:solidFill>
                <a:latin typeface="Roboto"/>
                <a:ea typeface="Roboto"/>
                <a:cs typeface="Roboto"/>
                <a:sym typeface="Roboto"/>
              </a:rPr>
              <a:t>Inteligência artificial (IA)</a:t>
            </a:r>
            <a:r>
              <a:rPr lang="en-US" sz="1200" b="0" i="0" u="none" strike="noStrike">
                <a:solidFill>
                  <a:srgbClr val="000000"/>
                </a:solidFill>
                <a:latin typeface="Roboto"/>
                <a:ea typeface="Roboto"/>
                <a:cs typeface="Roboto"/>
                <a:sym typeface="Roboto"/>
              </a:rPr>
              <a:t>: a IA pode ajudar os profissionais de saúde a analisar os dados do paciente e fazer diagnósticos mais precisos. Também pode ser usado para desenvolver planos de</a:t>
            </a:r>
            <a:r>
              <a:rPr lang="en-US" sz="1200" b="1" i="0" u="none" strike="noStrike">
                <a:solidFill>
                  <a:srgbClr val="000000"/>
                </a:solidFill>
                <a:latin typeface="Roboto"/>
                <a:ea typeface="Roboto"/>
                <a:cs typeface="Roboto"/>
                <a:sym typeface="Roboto"/>
              </a:rPr>
              <a:t> tratamento personalizados </a:t>
            </a:r>
            <a:r>
              <a:rPr lang="en-US" sz="1200" b="0" i="0" u="none" strike="noStrike">
                <a:solidFill>
                  <a:srgbClr val="000000"/>
                </a:solidFill>
                <a:latin typeface="Roboto"/>
                <a:ea typeface="Roboto"/>
                <a:cs typeface="Roboto"/>
                <a:sym typeface="Roboto"/>
              </a:rPr>
              <a:t>para os pacientes. Os programas de educação médica devem incluir treinamento em IA e aprendizado de máquina para preparar os alunos para o uso crescente dessas tecnologias na área da saúde.  </a:t>
            </a:r>
            <a:r>
              <a:rPr lang="en-US" sz="1200" b="1" i="0" u="none" strike="noStrike">
                <a:solidFill>
                  <a:srgbClr val="000000"/>
                </a:solidFill>
                <a:latin typeface="Roboto"/>
                <a:ea typeface="Roboto"/>
                <a:cs typeface="Roboto"/>
                <a:sym typeface="Roboto"/>
              </a:rPr>
              <a:t>Inteligência artificial (IA) e aprendizado de máquina:</a:t>
            </a:r>
            <a:r>
              <a:rPr lang="en-US" sz="1200" b="0" i="0" u="none" strike="noStrike">
                <a:solidFill>
                  <a:srgbClr val="000000"/>
                </a:solidFill>
                <a:latin typeface="Roboto"/>
                <a:ea typeface="Roboto"/>
                <a:cs typeface="Roboto"/>
                <a:sym typeface="Roboto"/>
              </a:rPr>
              <a:t> IA e aprendizado de máquina estão sendo usados na área da saúde para auxiliar no diagnóstico, planejamento de tratamento e tomada de decisões clínicas. Os alunos devem ser ensinados a usar ferramentas e algoritmos de IA e aprendizado de máquina para melhorar o atendimento ao paciente.  democratizar</a:t>
            </a:r>
            <a:endParaRPr b="0"/>
          </a:p>
          <a:p>
            <a:pPr marL="0" lvl="0" indent="0" algn="l" rtl="0">
              <a:lnSpc>
                <a:spcPct val="100000"/>
              </a:lnSpc>
              <a:spcBef>
                <a:spcPts val="0"/>
              </a:spcBef>
              <a:spcAft>
                <a:spcPts val="0"/>
              </a:spcAft>
              <a:buClr>
                <a:schemeClr val="dk1"/>
              </a:buClr>
              <a:buSzPts val="1400"/>
              <a:buFont typeface="Calibri"/>
              <a:buNone/>
            </a:pPr>
            <a:endParaRPr/>
          </a:p>
        </p:txBody>
      </p:sp>
      <p:sp>
        <p:nvSpPr>
          <p:cNvPr id="435" name="Google Shape;435;g21788e7f0f6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1788e7f0f6_0_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Roboto"/>
              <a:buNone/>
            </a:pPr>
            <a:r>
              <a:rPr lang="en-US" sz="1200" b="1" i="0" u="none" strike="noStrike">
                <a:solidFill>
                  <a:srgbClr val="000000"/>
                </a:solidFill>
                <a:latin typeface="Roboto"/>
                <a:ea typeface="Roboto"/>
                <a:cs typeface="Roboto"/>
                <a:sym typeface="Roboto"/>
              </a:rPr>
              <a:t>Inteligência artificial (IA)</a:t>
            </a:r>
            <a:r>
              <a:rPr lang="en-US" sz="1200" b="0" i="0" u="none" strike="noStrike">
                <a:solidFill>
                  <a:srgbClr val="000000"/>
                </a:solidFill>
                <a:latin typeface="Roboto"/>
                <a:ea typeface="Roboto"/>
                <a:cs typeface="Roboto"/>
                <a:sym typeface="Roboto"/>
              </a:rPr>
              <a:t>: a IA pode ajudar os profissionais de saúde a analisar os dados do paciente e fazer diagnósticos mais precisos. Também pode ser usado para desenvolver planos de</a:t>
            </a:r>
            <a:r>
              <a:rPr lang="en-US" sz="1200" b="1" i="0" u="none" strike="noStrike">
                <a:solidFill>
                  <a:srgbClr val="000000"/>
                </a:solidFill>
                <a:latin typeface="Roboto"/>
                <a:ea typeface="Roboto"/>
                <a:cs typeface="Roboto"/>
                <a:sym typeface="Roboto"/>
              </a:rPr>
              <a:t> tratamento personalizados </a:t>
            </a:r>
            <a:r>
              <a:rPr lang="en-US" sz="1200" b="0" i="0" u="none" strike="noStrike">
                <a:solidFill>
                  <a:srgbClr val="000000"/>
                </a:solidFill>
                <a:latin typeface="Roboto"/>
                <a:ea typeface="Roboto"/>
                <a:cs typeface="Roboto"/>
                <a:sym typeface="Roboto"/>
              </a:rPr>
              <a:t>para os pacientes. Os programas de educação médica devem incluir treinamento em IA e aprendizado de máquina para preparar os alunos para o uso crescente dessas tecnologias na área da saúde.  </a:t>
            </a:r>
            <a:r>
              <a:rPr lang="en-US" sz="1200" b="1" i="0" u="none" strike="noStrike">
                <a:solidFill>
                  <a:srgbClr val="000000"/>
                </a:solidFill>
                <a:latin typeface="Roboto"/>
                <a:ea typeface="Roboto"/>
                <a:cs typeface="Roboto"/>
                <a:sym typeface="Roboto"/>
              </a:rPr>
              <a:t>Inteligência artificial (IA) e aprendizado de máquina:</a:t>
            </a:r>
            <a:r>
              <a:rPr lang="en-US" sz="1200" b="0" i="0" u="none" strike="noStrike">
                <a:solidFill>
                  <a:srgbClr val="000000"/>
                </a:solidFill>
                <a:latin typeface="Roboto"/>
                <a:ea typeface="Roboto"/>
                <a:cs typeface="Roboto"/>
                <a:sym typeface="Roboto"/>
              </a:rPr>
              <a:t> IA e aprendizado de máquina estão sendo usados na área da saúde para auxiliar no diagnóstico, planejamento de tratamento e tomada de decisões clínicas. Os alunos devem ser ensinados a usar ferramentas e algoritmos de IA e aprendizado de máquina para melhorar o atendimento ao paciente.  democratizar</a:t>
            </a:r>
            <a:endParaRPr b="0"/>
          </a:p>
          <a:p>
            <a:pPr marL="0" lvl="0" indent="0" algn="l" rtl="0">
              <a:lnSpc>
                <a:spcPct val="100000"/>
              </a:lnSpc>
              <a:spcBef>
                <a:spcPts val="0"/>
              </a:spcBef>
              <a:spcAft>
                <a:spcPts val="0"/>
              </a:spcAft>
              <a:buClr>
                <a:schemeClr val="dk1"/>
              </a:buClr>
              <a:buSzPts val="1400"/>
              <a:buFont typeface="Calibri"/>
              <a:buNone/>
            </a:pPr>
            <a:endParaRPr/>
          </a:p>
        </p:txBody>
      </p:sp>
      <p:sp>
        <p:nvSpPr>
          <p:cNvPr id="452" name="Google Shape;452;g21788e7f0f6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1788e7f0f6_1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21788e7f0f6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1788e7f0f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1788e7f0f6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04" name="Google Shape;504;g21788e7f0f6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1788e7f0f6_2_2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8" name="Google Shape;528;g21788e7f0f6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1788e7f0f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21788e7f0f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1788e7f0f6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21788e7f0f6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1788e7f0f6_2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21788e7f0f6_2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1788e7f0f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21788e7f0f6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1788e7f0f6_0_4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g21788e7f0f6_0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1788e7f0f6_0_4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21788e7f0f6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1788e7f0f6_1_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21788e7f0f6_1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1788e7f0f6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21788e7f0f6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1788e7f0f6_0_6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21788e7f0f6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1788e7f0f6_2_2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21788e7f0f6_2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1788e7f0f6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21788e7f0f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27"/>
          <p:cNvSpPr>
            <a:spLocks noGrp="1"/>
          </p:cNvSpPr>
          <p:nvPr>
            <p:ph type="pic" idx="2"/>
          </p:nvPr>
        </p:nvSpPr>
        <p:spPr>
          <a:xfrm>
            <a:off x="3173506" y="506506"/>
            <a:ext cx="5844988" cy="5844988"/>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73"/>
        <p:cNvGrpSpPr/>
        <p:nvPr/>
      </p:nvGrpSpPr>
      <p:grpSpPr>
        <a:xfrm>
          <a:off x="0" y="0"/>
          <a:ext cx="0" cy="0"/>
          <a:chOff x="0" y="0"/>
          <a:chExt cx="0" cy="0"/>
        </a:xfrm>
      </p:grpSpPr>
      <p:sp>
        <p:nvSpPr>
          <p:cNvPr id="74" name="Google Shape;74;p40"/>
          <p:cNvSpPr>
            <a:spLocks noGrp="1"/>
          </p:cNvSpPr>
          <p:nvPr>
            <p:ph type="pic" idx="2"/>
          </p:nvPr>
        </p:nvSpPr>
        <p:spPr>
          <a:xfrm>
            <a:off x="319315" y="290286"/>
            <a:ext cx="5094514" cy="5486400"/>
          </a:xfrm>
          <a:prstGeom prst="rect">
            <a:avLst/>
          </a:prstGeom>
          <a:noFill/>
          <a:ln>
            <a:noFill/>
          </a:ln>
        </p:spPr>
      </p:sp>
      <p:sp>
        <p:nvSpPr>
          <p:cNvPr id="75" name="Google Shape;75;p40"/>
          <p:cNvSpPr>
            <a:spLocks noGrp="1"/>
          </p:cNvSpPr>
          <p:nvPr>
            <p:ph type="pic" idx="3"/>
          </p:nvPr>
        </p:nvSpPr>
        <p:spPr>
          <a:xfrm>
            <a:off x="5573487" y="290286"/>
            <a:ext cx="2815770" cy="5486400"/>
          </a:xfrm>
          <a:prstGeom prst="rect">
            <a:avLst/>
          </a:prstGeom>
          <a:noFill/>
          <a:ln>
            <a:noFill/>
          </a:ln>
        </p:spPr>
      </p:sp>
      <p:sp>
        <p:nvSpPr>
          <p:cNvPr id="76" name="Google Shape;76;p40"/>
          <p:cNvSpPr>
            <a:spLocks noGrp="1"/>
          </p:cNvSpPr>
          <p:nvPr>
            <p:ph type="pic" idx="4"/>
          </p:nvPr>
        </p:nvSpPr>
        <p:spPr>
          <a:xfrm>
            <a:off x="8548915" y="290286"/>
            <a:ext cx="3309256" cy="54864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77"/>
        <p:cNvGrpSpPr/>
        <p:nvPr/>
      </p:nvGrpSpPr>
      <p:grpSpPr>
        <a:xfrm>
          <a:off x="0" y="0"/>
          <a:ext cx="0" cy="0"/>
          <a:chOff x="0" y="0"/>
          <a:chExt cx="0" cy="0"/>
        </a:xfrm>
      </p:grpSpPr>
      <p:sp>
        <p:nvSpPr>
          <p:cNvPr id="78" name="Google Shape;78;p41"/>
          <p:cNvSpPr>
            <a:spLocks noGrp="1"/>
          </p:cNvSpPr>
          <p:nvPr>
            <p:ph type="pic" idx="2"/>
          </p:nvPr>
        </p:nvSpPr>
        <p:spPr>
          <a:xfrm>
            <a:off x="580571" y="1349828"/>
            <a:ext cx="6197600" cy="5123543"/>
          </a:xfrm>
          <a:prstGeom prst="rect">
            <a:avLst/>
          </a:prstGeom>
          <a:noFill/>
          <a:ln>
            <a:noFill/>
          </a:ln>
        </p:spPr>
      </p:sp>
      <p:sp>
        <p:nvSpPr>
          <p:cNvPr id="79" name="Google Shape;79;p41"/>
          <p:cNvSpPr>
            <a:spLocks noGrp="1"/>
          </p:cNvSpPr>
          <p:nvPr>
            <p:ph type="pic" idx="3"/>
          </p:nvPr>
        </p:nvSpPr>
        <p:spPr>
          <a:xfrm>
            <a:off x="6981371" y="1349828"/>
            <a:ext cx="4644572" cy="5123543"/>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80"/>
        <p:cNvGrpSpPr/>
        <p:nvPr/>
      </p:nvGrpSpPr>
      <p:grpSpPr>
        <a:xfrm>
          <a:off x="0" y="0"/>
          <a:ext cx="0" cy="0"/>
          <a:chOff x="0" y="0"/>
          <a:chExt cx="0" cy="0"/>
        </a:xfrm>
      </p:grpSpPr>
      <p:sp>
        <p:nvSpPr>
          <p:cNvPr id="81" name="Google Shape;81;p42"/>
          <p:cNvSpPr>
            <a:spLocks noGrp="1"/>
          </p:cNvSpPr>
          <p:nvPr>
            <p:ph type="pic" idx="2"/>
          </p:nvPr>
        </p:nvSpPr>
        <p:spPr>
          <a:xfrm>
            <a:off x="283029" y="264886"/>
            <a:ext cx="11625943" cy="6328228"/>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82"/>
        <p:cNvGrpSpPr/>
        <p:nvPr/>
      </p:nvGrpSpPr>
      <p:grpSpPr>
        <a:xfrm>
          <a:off x="0" y="0"/>
          <a:ext cx="0" cy="0"/>
          <a:chOff x="0" y="0"/>
          <a:chExt cx="0" cy="0"/>
        </a:xfrm>
      </p:grpSpPr>
      <p:sp>
        <p:nvSpPr>
          <p:cNvPr id="83" name="Google Shape;83;p43"/>
          <p:cNvSpPr>
            <a:spLocks noGrp="1"/>
          </p:cNvSpPr>
          <p:nvPr>
            <p:ph type="pic" idx="2"/>
          </p:nvPr>
        </p:nvSpPr>
        <p:spPr>
          <a:xfrm>
            <a:off x="7302500" y="1346200"/>
            <a:ext cx="2374900" cy="4178300"/>
          </a:xfrm>
          <a:prstGeom prst="rect">
            <a:avLst/>
          </a:prstGeom>
          <a:noFill/>
          <a:ln>
            <a:noFill/>
          </a:ln>
        </p:spPr>
      </p:sp>
      <p:sp>
        <p:nvSpPr>
          <p:cNvPr id="84" name="Google Shape;84;p43"/>
          <p:cNvSpPr>
            <a:spLocks noGrp="1"/>
          </p:cNvSpPr>
          <p:nvPr>
            <p:ph type="pic" idx="3"/>
          </p:nvPr>
        </p:nvSpPr>
        <p:spPr>
          <a:xfrm>
            <a:off x="9804400" y="1866900"/>
            <a:ext cx="1320800" cy="32258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85"/>
        <p:cNvGrpSpPr/>
        <p:nvPr/>
      </p:nvGrpSpPr>
      <p:grpSpPr>
        <a:xfrm>
          <a:off x="0" y="0"/>
          <a:ext cx="0" cy="0"/>
          <a:chOff x="0" y="0"/>
          <a:chExt cx="0" cy="0"/>
        </a:xfrm>
      </p:grpSpPr>
      <p:sp>
        <p:nvSpPr>
          <p:cNvPr id="86" name="Google Shape;86;p44"/>
          <p:cNvSpPr>
            <a:spLocks noGrp="1"/>
          </p:cNvSpPr>
          <p:nvPr>
            <p:ph type="pic" idx="2"/>
          </p:nvPr>
        </p:nvSpPr>
        <p:spPr>
          <a:xfrm>
            <a:off x="4705350" y="1581150"/>
            <a:ext cx="2076450" cy="36576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87"/>
        <p:cNvGrpSpPr/>
        <p:nvPr/>
      </p:nvGrpSpPr>
      <p:grpSpPr>
        <a:xfrm>
          <a:off x="0" y="0"/>
          <a:ext cx="0" cy="0"/>
          <a:chOff x="0" y="0"/>
          <a:chExt cx="0" cy="0"/>
        </a:xfrm>
      </p:grpSpPr>
      <p:sp>
        <p:nvSpPr>
          <p:cNvPr id="88" name="Google Shape;88;p45"/>
          <p:cNvSpPr>
            <a:spLocks noGrp="1"/>
          </p:cNvSpPr>
          <p:nvPr>
            <p:ph type="pic" idx="2"/>
          </p:nvPr>
        </p:nvSpPr>
        <p:spPr>
          <a:xfrm>
            <a:off x="762000" y="1809750"/>
            <a:ext cx="1885950" cy="3295650"/>
          </a:xfrm>
          <a:prstGeom prst="rect">
            <a:avLst/>
          </a:prstGeom>
          <a:noFill/>
          <a:ln>
            <a:noFill/>
          </a:ln>
        </p:spPr>
      </p:sp>
      <p:sp>
        <p:nvSpPr>
          <p:cNvPr id="89" name="Google Shape;89;p45"/>
          <p:cNvSpPr>
            <a:spLocks noGrp="1"/>
          </p:cNvSpPr>
          <p:nvPr>
            <p:ph type="pic" idx="3"/>
          </p:nvPr>
        </p:nvSpPr>
        <p:spPr>
          <a:xfrm>
            <a:off x="3107214" y="1828800"/>
            <a:ext cx="1864836" cy="329565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Add21">
  <p:cSld name="SlideAdd21">
    <p:spTree>
      <p:nvGrpSpPr>
        <p:cNvPr id="1" name="Shape 17"/>
        <p:cNvGrpSpPr/>
        <p:nvPr/>
      </p:nvGrpSpPr>
      <p:grpSpPr>
        <a:xfrm>
          <a:off x="0" y="0"/>
          <a:ext cx="0" cy="0"/>
          <a:chOff x="0" y="0"/>
          <a:chExt cx="0" cy="0"/>
        </a:xfrm>
      </p:grpSpPr>
      <p:pic>
        <p:nvPicPr>
          <p:cNvPr id="18" name="Google Shape;18;p28"/>
          <p:cNvPicPr preferRelativeResize="0">
            <a:picLocks noGrp="1"/>
          </p:cNvPicPr>
          <p:nvPr>
            <p:ph type="pic" idx="2"/>
          </p:nvPr>
        </p:nvPicPr>
        <p:blipFill/>
        <p:spPr>
          <a:xfrm>
            <a:off x="7504390" y="1048612"/>
            <a:ext cx="1491722" cy="1987871"/>
          </a:xfrm>
          <a:prstGeom prst="rect">
            <a:avLst/>
          </a:prstGeom>
          <a:blipFill rotWithShape="1">
            <a:blip r:embed="rId2">
              <a:alphaModFix/>
            </a:blip>
            <a:tile tx="0" ty="0" sx="100000" sy="100000" flip="none" algn="tl"/>
          </a:blipFill>
          <a:ln>
            <a:noFill/>
          </a:ln>
        </p:spPr>
      </p:pic>
      <p:pic>
        <p:nvPicPr>
          <p:cNvPr id="19" name="Google Shape;19;p28"/>
          <p:cNvPicPr preferRelativeResize="0">
            <a:picLocks noGrp="1"/>
          </p:cNvPicPr>
          <p:nvPr>
            <p:ph type="pic" idx="3"/>
          </p:nvPr>
        </p:nvPicPr>
        <p:blipFill/>
        <p:spPr>
          <a:xfrm>
            <a:off x="7504390" y="3821521"/>
            <a:ext cx="1491722" cy="1987871"/>
          </a:xfrm>
          <a:prstGeom prst="rect">
            <a:avLst/>
          </a:prstGeom>
          <a:blipFill rotWithShape="1">
            <a:blip r:embed="rId2">
              <a:alphaModFix/>
            </a:blip>
            <a:tile tx="0" ty="0" sx="100000" sy="100000" flip="none" algn="tl"/>
          </a:blip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0"/>
        <p:cNvGrpSpPr/>
        <p:nvPr/>
      </p:nvGrpSpPr>
      <p:grpSpPr>
        <a:xfrm>
          <a:off x="0" y="0"/>
          <a:ext cx="0" cy="0"/>
          <a:chOff x="0" y="0"/>
          <a:chExt cx="0" cy="0"/>
        </a:xfrm>
      </p:grpSpPr>
      <p:sp>
        <p:nvSpPr>
          <p:cNvPr id="91" name="Google Shape;91;p46"/>
          <p:cNvSpPr>
            <a:spLocks noGrp="1"/>
          </p:cNvSpPr>
          <p:nvPr>
            <p:ph type="pic" idx="2"/>
          </p:nvPr>
        </p:nvSpPr>
        <p:spPr>
          <a:xfrm>
            <a:off x="4726546" y="1867437"/>
            <a:ext cx="5718220" cy="3670478"/>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2"/>
        <p:cNvGrpSpPr/>
        <p:nvPr/>
      </p:nvGrpSpPr>
      <p:grpSpPr>
        <a:xfrm>
          <a:off x="0" y="0"/>
          <a:ext cx="0" cy="0"/>
          <a:chOff x="0" y="0"/>
          <a:chExt cx="0" cy="0"/>
        </a:xfrm>
      </p:grpSpPr>
      <p:sp>
        <p:nvSpPr>
          <p:cNvPr id="93" name="Google Shape;93;p47"/>
          <p:cNvSpPr>
            <a:spLocks noGrp="1"/>
          </p:cNvSpPr>
          <p:nvPr>
            <p:ph type="pic" idx="2"/>
          </p:nvPr>
        </p:nvSpPr>
        <p:spPr>
          <a:xfrm>
            <a:off x="1009650" y="1238250"/>
            <a:ext cx="3257550" cy="436245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4"/>
        <p:cNvGrpSpPr/>
        <p:nvPr/>
      </p:nvGrpSpPr>
      <p:grpSpPr>
        <a:xfrm>
          <a:off x="0" y="0"/>
          <a:ext cx="0" cy="0"/>
          <a:chOff x="0" y="0"/>
          <a:chExt cx="0" cy="0"/>
        </a:xfrm>
      </p:grpSpPr>
      <p:sp>
        <p:nvSpPr>
          <p:cNvPr id="95" name="Google Shape;95;p48"/>
          <p:cNvSpPr>
            <a:spLocks noGrp="1"/>
          </p:cNvSpPr>
          <p:nvPr>
            <p:ph type="pic" idx="2"/>
          </p:nvPr>
        </p:nvSpPr>
        <p:spPr>
          <a:xfrm>
            <a:off x="965916" y="1468193"/>
            <a:ext cx="4494727" cy="2524259"/>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96"/>
        <p:cNvGrpSpPr/>
        <p:nvPr/>
      </p:nvGrpSpPr>
      <p:grpSpPr>
        <a:xfrm>
          <a:off x="0" y="0"/>
          <a:ext cx="0" cy="0"/>
          <a:chOff x="0" y="0"/>
          <a:chExt cx="0" cy="0"/>
        </a:xfrm>
      </p:grpSpPr>
      <p:sp>
        <p:nvSpPr>
          <p:cNvPr id="97" name="Google Shape;97;p49"/>
          <p:cNvSpPr>
            <a:spLocks noGrp="1"/>
          </p:cNvSpPr>
          <p:nvPr>
            <p:ph type="pic" idx="2"/>
          </p:nvPr>
        </p:nvSpPr>
        <p:spPr>
          <a:xfrm>
            <a:off x="5475288" y="1824038"/>
            <a:ext cx="4630737" cy="2954337"/>
          </a:xfrm>
          <a:prstGeom prst="rect">
            <a:avLst/>
          </a:prstGeom>
          <a:noFill/>
          <a:ln>
            <a:noFill/>
          </a:ln>
        </p:spPr>
      </p:sp>
      <p:sp>
        <p:nvSpPr>
          <p:cNvPr id="98" name="Google Shape;98;p49"/>
          <p:cNvSpPr>
            <a:spLocks noGrp="1"/>
          </p:cNvSpPr>
          <p:nvPr>
            <p:ph type="pic" idx="3"/>
          </p:nvPr>
        </p:nvSpPr>
        <p:spPr>
          <a:xfrm>
            <a:off x="9994900" y="2997200"/>
            <a:ext cx="1193800" cy="2082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99"/>
        <p:cNvGrpSpPr/>
        <p:nvPr/>
      </p:nvGrpSpPr>
      <p:grpSpPr>
        <a:xfrm>
          <a:off x="0" y="0"/>
          <a:ext cx="0" cy="0"/>
          <a:chOff x="0" y="0"/>
          <a:chExt cx="0" cy="0"/>
        </a:xfrm>
      </p:grpSpPr>
      <p:sp>
        <p:nvSpPr>
          <p:cNvPr id="100" name="Google Shape;100;p50"/>
          <p:cNvSpPr>
            <a:spLocks noGrp="1"/>
          </p:cNvSpPr>
          <p:nvPr>
            <p:ph type="pic" idx="2"/>
          </p:nvPr>
        </p:nvSpPr>
        <p:spPr>
          <a:xfrm>
            <a:off x="0" y="0"/>
            <a:ext cx="12192000" cy="3455894"/>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01"/>
        <p:cNvGrpSpPr/>
        <p:nvPr/>
      </p:nvGrpSpPr>
      <p:grpSpPr>
        <a:xfrm>
          <a:off x="0" y="0"/>
          <a:ext cx="0" cy="0"/>
          <a:chOff x="0" y="0"/>
          <a:chExt cx="0" cy="0"/>
        </a:xfrm>
      </p:grpSpPr>
      <p:sp>
        <p:nvSpPr>
          <p:cNvPr id="102" name="Google Shape;102;p51"/>
          <p:cNvSpPr>
            <a:spLocks noGrp="1"/>
          </p:cNvSpPr>
          <p:nvPr>
            <p:ph type="pic" idx="2"/>
          </p:nvPr>
        </p:nvSpPr>
        <p:spPr>
          <a:xfrm>
            <a:off x="7315200" y="1062319"/>
            <a:ext cx="4352365" cy="4101353"/>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3"/>
        <p:cNvGrpSpPr/>
        <p:nvPr/>
      </p:nvGrpSpPr>
      <p:grpSpPr>
        <a:xfrm>
          <a:off x="0" y="0"/>
          <a:ext cx="0" cy="0"/>
          <a:chOff x="0" y="0"/>
          <a:chExt cx="0" cy="0"/>
        </a:xfrm>
      </p:grpSpPr>
      <p:sp>
        <p:nvSpPr>
          <p:cNvPr id="104" name="Google Shape;104;p52"/>
          <p:cNvSpPr>
            <a:spLocks noGrp="1"/>
          </p:cNvSpPr>
          <p:nvPr>
            <p:ph type="pic" idx="2"/>
          </p:nvPr>
        </p:nvSpPr>
        <p:spPr>
          <a:xfrm>
            <a:off x="1378857" y="2917373"/>
            <a:ext cx="2365829" cy="3193143"/>
          </a:xfrm>
          <a:prstGeom prst="rect">
            <a:avLst/>
          </a:prstGeom>
          <a:noFill/>
          <a:ln>
            <a:noFill/>
          </a:ln>
        </p:spPr>
      </p:sp>
      <p:sp>
        <p:nvSpPr>
          <p:cNvPr id="105" name="Google Shape;105;p52"/>
          <p:cNvSpPr>
            <a:spLocks noGrp="1"/>
          </p:cNvSpPr>
          <p:nvPr>
            <p:ph type="pic" idx="3"/>
          </p:nvPr>
        </p:nvSpPr>
        <p:spPr>
          <a:xfrm>
            <a:off x="1016000" y="711201"/>
            <a:ext cx="4673600" cy="3193143"/>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06"/>
        <p:cNvGrpSpPr/>
        <p:nvPr/>
      </p:nvGrpSpPr>
      <p:grpSpPr>
        <a:xfrm>
          <a:off x="0" y="0"/>
          <a:ext cx="0" cy="0"/>
          <a:chOff x="0" y="0"/>
          <a:chExt cx="0" cy="0"/>
        </a:xfrm>
      </p:grpSpPr>
      <p:sp>
        <p:nvSpPr>
          <p:cNvPr id="107" name="Google Shape;107;p53"/>
          <p:cNvSpPr>
            <a:spLocks noGrp="1"/>
          </p:cNvSpPr>
          <p:nvPr>
            <p:ph type="pic" idx="2"/>
          </p:nvPr>
        </p:nvSpPr>
        <p:spPr>
          <a:xfrm>
            <a:off x="8636001" y="2917373"/>
            <a:ext cx="2365829" cy="3193143"/>
          </a:xfrm>
          <a:prstGeom prst="rect">
            <a:avLst/>
          </a:prstGeom>
          <a:noFill/>
          <a:ln>
            <a:noFill/>
          </a:ln>
        </p:spPr>
      </p:sp>
      <p:sp>
        <p:nvSpPr>
          <p:cNvPr id="108" name="Google Shape;108;p53"/>
          <p:cNvSpPr>
            <a:spLocks noGrp="1"/>
          </p:cNvSpPr>
          <p:nvPr>
            <p:ph type="pic" idx="3"/>
          </p:nvPr>
        </p:nvSpPr>
        <p:spPr>
          <a:xfrm>
            <a:off x="6981372" y="711201"/>
            <a:ext cx="4673600" cy="3193143"/>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09"/>
        <p:cNvGrpSpPr/>
        <p:nvPr/>
      </p:nvGrpSpPr>
      <p:grpSpPr>
        <a:xfrm>
          <a:off x="0" y="0"/>
          <a:ext cx="0" cy="0"/>
          <a:chOff x="0" y="0"/>
          <a:chExt cx="0" cy="0"/>
        </a:xfrm>
      </p:grpSpPr>
      <p:sp>
        <p:nvSpPr>
          <p:cNvPr id="110" name="Google Shape;110;p54"/>
          <p:cNvSpPr>
            <a:spLocks noGrp="1"/>
          </p:cNvSpPr>
          <p:nvPr>
            <p:ph type="pic" idx="2"/>
          </p:nvPr>
        </p:nvSpPr>
        <p:spPr>
          <a:xfrm>
            <a:off x="391887" y="319315"/>
            <a:ext cx="3599543" cy="4383314"/>
          </a:xfrm>
          <a:prstGeom prst="rect">
            <a:avLst/>
          </a:prstGeom>
          <a:noFill/>
          <a:ln>
            <a:noFill/>
          </a:ln>
        </p:spPr>
      </p:sp>
      <p:sp>
        <p:nvSpPr>
          <p:cNvPr id="111" name="Google Shape;111;p54"/>
          <p:cNvSpPr>
            <a:spLocks noGrp="1"/>
          </p:cNvSpPr>
          <p:nvPr>
            <p:ph type="pic" idx="3"/>
          </p:nvPr>
        </p:nvSpPr>
        <p:spPr>
          <a:xfrm>
            <a:off x="8229601" y="609601"/>
            <a:ext cx="3599543" cy="6248399"/>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2"/>
        <p:cNvGrpSpPr/>
        <p:nvPr/>
      </p:nvGrpSpPr>
      <p:grpSpPr>
        <a:xfrm>
          <a:off x="0" y="0"/>
          <a:ext cx="0" cy="0"/>
          <a:chOff x="0" y="0"/>
          <a:chExt cx="0" cy="0"/>
        </a:xfrm>
      </p:grpSpPr>
      <p:sp>
        <p:nvSpPr>
          <p:cNvPr id="113" name="Google Shape;113;p55"/>
          <p:cNvSpPr>
            <a:spLocks noGrp="1"/>
          </p:cNvSpPr>
          <p:nvPr>
            <p:ph type="pic" idx="2"/>
          </p:nvPr>
        </p:nvSpPr>
        <p:spPr>
          <a:xfrm>
            <a:off x="348343" y="348341"/>
            <a:ext cx="3643086" cy="6139543"/>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
        <p:nvSpPr>
          <p:cNvPr id="21" name="Google Shape;21;p29"/>
          <p:cNvSpPr>
            <a:spLocks noGrp="1"/>
          </p:cNvSpPr>
          <p:nvPr>
            <p:ph type="pic" idx="2"/>
          </p:nvPr>
        </p:nvSpPr>
        <p:spPr>
          <a:xfrm>
            <a:off x="943428" y="1436915"/>
            <a:ext cx="4731658" cy="3599543"/>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
        <p:cNvGrpSpPr/>
        <p:nvPr/>
      </p:nvGrpSpPr>
      <p:grpSpPr>
        <a:xfrm>
          <a:off x="0" y="0"/>
          <a:ext cx="0" cy="0"/>
          <a:chOff x="0" y="0"/>
          <a:chExt cx="0" cy="0"/>
        </a:xfrm>
      </p:grpSpPr>
      <p:sp>
        <p:nvSpPr>
          <p:cNvPr id="115" name="Google Shape;115;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7" name="Google Shape;117;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1"/>
        <p:cNvGrpSpPr/>
        <p:nvPr/>
      </p:nvGrpSpPr>
      <p:grpSpPr>
        <a:xfrm>
          <a:off x="0" y="0"/>
          <a:ext cx="0" cy="0"/>
          <a:chOff x="0" y="0"/>
          <a:chExt cx="0" cy="0"/>
        </a:xfrm>
      </p:grpSpPr>
      <p:sp>
        <p:nvSpPr>
          <p:cNvPr id="122" name="Google Shape;122;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7"/>
          <p:cNvSpPr>
            <a:spLocks noGrp="1"/>
          </p:cNvSpPr>
          <p:nvPr>
            <p:ph type="pic" idx="2"/>
          </p:nvPr>
        </p:nvSpPr>
        <p:spPr>
          <a:xfrm>
            <a:off x="5183188" y="987425"/>
            <a:ext cx="6172200" cy="4873625"/>
          </a:xfrm>
          <a:prstGeom prst="rect">
            <a:avLst/>
          </a:prstGeom>
          <a:noFill/>
          <a:ln>
            <a:noFill/>
          </a:ln>
        </p:spPr>
      </p:sp>
      <p:sp>
        <p:nvSpPr>
          <p:cNvPr id="124" name="Google Shape;124;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8"/>
        <p:cNvGrpSpPr/>
        <p:nvPr/>
      </p:nvGrpSpPr>
      <p:grpSpPr>
        <a:xfrm>
          <a:off x="0" y="0"/>
          <a:ext cx="0" cy="0"/>
          <a:chOff x="0" y="0"/>
          <a:chExt cx="0" cy="0"/>
        </a:xfrm>
      </p:grpSpPr>
      <p:sp>
        <p:nvSpPr>
          <p:cNvPr id="129" name="Google Shape;12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4"/>
        <p:cNvGrpSpPr/>
        <p:nvPr/>
      </p:nvGrpSpPr>
      <p:grpSpPr>
        <a:xfrm>
          <a:off x="0" y="0"/>
          <a:ext cx="0" cy="0"/>
          <a:chOff x="0" y="0"/>
          <a:chExt cx="0" cy="0"/>
        </a:xfrm>
      </p:grpSpPr>
      <p:sp>
        <p:nvSpPr>
          <p:cNvPr id="135" name="Google Shape;135;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m Branco" type="tx">
  <p:cSld name="TITLE_AND_BODY">
    <p:spTree>
      <p:nvGrpSpPr>
        <p:cNvPr id="1" name="Shape 140"/>
        <p:cNvGrpSpPr/>
        <p:nvPr/>
      </p:nvGrpSpPr>
      <p:grpSpPr>
        <a:xfrm>
          <a:off x="0" y="0"/>
          <a:ext cx="0" cy="0"/>
          <a:chOff x="0" y="0"/>
          <a:chExt cx="0" cy="0"/>
        </a:xfrm>
      </p:grpSpPr>
      <p:sp>
        <p:nvSpPr>
          <p:cNvPr id="141" name="Google Shape;141;g21788e7f0f6_2_267"/>
          <p:cNvSpPr txBox="1">
            <a:spLocks noGrp="1"/>
          </p:cNvSpPr>
          <p:nvPr>
            <p:ph type="sldNum" idx="12"/>
          </p:nvPr>
        </p:nvSpPr>
        <p:spPr>
          <a:xfrm>
            <a:off x="5979516" y="6540500"/>
            <a:ext cx="226800" cy="234800"/>
          </a:xfrm>
          <a:prstGeom prst="rect">
            <a:avLst/>
          </a:prstGeom>
          <a:noFill/>
          <a:ln>
            <a:noFill/>
          </a:ln>
        </p:spPr>
        <p:txBody>
          <a:bodyPr spcFirstLastPara="1" wrap="square" lIns="19050" tIns="19050" rIns="19050" bIns="19050" anchor="t" anchorCtr="0">
            <a:noAutofit/>
          </a:bodyPr>
          <a:lstStyle>
            <a:lvl1pPr marL="0" marR="0" lvl="0"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225"/>
              <a:buFont typeface="Helvetica Neue"/>
              <a:buNone/>
              <a:defRPr sz="12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g21788e7f0f6_0_35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g21788e7f0f6_0_35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51" name="Google Shape;151;g21788e7f0f6_0_3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1788e7f0f6_0_3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21788e7f0f6_0_3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4"/>
        <p:cNvGrpSpPr/>
        <p:nvPr/>
      </p:nvGrpSpPr>
      <p:grpSpPr>
        <a:xfrm>
          <a:off x="0" y="0"/>
          <a:ext cx="0" cy="0"/>
          <a:chOff x="0" y="0"/>
          <a:chExt cx="0" cy="0"/>
        </a:xfrm>
      </p:grpSpPr>
      <p:sp>
        <p:nvSpPr>
          <p:cNvPr id="155" name="Google Shape;155;g21788e7f0f6_0_359"/>
          <p:cNvSpPr>
            <a:spLocks noGrp="1"/>
          </p:cNvSpPr>
          <p:nvPr>
            <p:ph type="pic" idx="2"/>
          </p:nvPr>
        </p:nvSpPr>
        <p:spPr>
          <a:xfrm>
            <a:off x="8128001" y="348341"/>
            <a:ext cx="3643200" cy="61395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g21788e7f0f6_0_3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21788e7f0f6_0_3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g21788e7f0f6_0_3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0"/>
        <p:cNvGrpSpPr/>
        <p:nvPr/>
      </p:nvGrpSpPr>
      <p:grpSpPr>
        <a:xfrm>
          <a:off x="0" y="0"/>
          <a:ext cx="0" cy="0"/>
          <a:chOff x="0" y="0"/>
          <a:chExt cx="0" cy="0"/>
        </a:xfrm>
      </p:grpSpPr>
      <p:sp>
        <p:nvSpPr>
          <p:cNvPr id="161" name="Google Shape;161;g21788e7f0f6_0_3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g21788e7f0f6_0_36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3" name="Google Shape;163;g21788e7f0f6_0_36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4" name="Google Shape;164;g21788e7f0f6_0_3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g21788e7f0f6_0_3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g21788e7f0f6_0_3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7"/>
        <p:cNvGrpSpPr/>
        <p:nvPr/>
      </p:nvGrpSpPr>
      <p:grpSpPr>
        <a:xfrm>
          <a:off x="0" y="0"/>
          <a:ext cx="0" cy="0"/>
          <a:chOff x="0" y="0"/>
          <a:chExt cx="0" cy="0"/>
        </a:xfrm>
      </p:grpSpPr>
      <p:sp>
        <p:nvSpPr>
          <p:cNvPr id="168" name="Google Shape;168;g21788e7f0f6_0_37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g21788e7f0f6_0_37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0" name="Google Shape;170;g21788e7f0f6_0_37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g21788e7f0f6_0_37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2" name="Google Shape;172;g21788e7f0f6_0_37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3" name="Google Shape;173;g21788e7f0f6_0_3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g21788e7f0f6_0_3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g21788e7f0f6_0_3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sp>
        <p:nvSpPr>
          <p:cNvPr id="23" name="Google Shape;23;p30"/>
          <p:cNvSpPr>
            <a:spLocks noGrp="1"/>
          </p:cNvSpPr>
          <p:nvPr>
            <p:ph type="pic" idx="2"/>
          </p:nvPr>
        </p:nvSpPr>
        <p:spPr>
          <a:xfrm>
            <a:off x="6545942" y="1436915"/>
            <a:ext cx="4731658" cy="3599543"/>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g21788e7f0f6_0_3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g21788e7f0f6_0_3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g21788e7f0f6_0_3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g21788e7f0f6_0_3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81"/>
        <p:cNvGrpSpPr/>
        <p:nvPr/>
      </p:nvGrpSpPr>
      <p:grpSpPr>
        <a:xfrm>
          <a:off x="0" y="0"/>
          <a:ext cx="0" cy="0"/>
          <a:chOff x="0" y="0"/>
          <a:chExt cx="0" cy="0"/>
        </a:xfrm>
      </p:grpSpPr>
      <p:sp>
        <p:nvSpPr>
          <p:cNvPr id="182" name="Google Shape;182;g21788e7f0f6_0_386"/>
          <p:cNvSpPr>
            <a:spLocks noGrp="1"/>
          </p:cNvSpPr>
          <p:nvPr>
            <p:ph type="pic" idx="2"/>
          </p:nvPr>
        </p:nvSpPr>
        <p:spPr>
          <a:xfrm>
            <a:off x="319315" y="290286"/>
            <a:ext cx="5094600" cy="5486400"/>
          </a:xfrm>
          <a:prstGeom prst="rect">
            <a:avLst/>
          </a:prstGeom>
          <a:noFill/>
          <a:ln>
            <a:noFill/>
          </a:ln>
        </p:spPr>
      </p:sp>
      <p:sp>
        <p:nvSpPr>
          <p:cNvPr id="183" name="Google Shape;183;g21788e7f0f6_0_386"/>
          <p:cNvSpPr>
            <a:spLocks noGrp="1"/>
          </p:cNvSpPr>
          <p:nvPr>
            <p:ph type="pic" idx="3"/>
          </p:nvPr>
        </p:nvSpPr>
        <p:spPr>
          <a:xfrm>
            <a:off x="5573487" y="290286"/>
            <a:ext cx="2815800" cy="5486400"/>
          </a:xfrm>
          <a:prstGeom prst="rect">
            <a:avLst/>
          </a:prstGeom>
          <a:noFill/>
          <a:ln>
            <a:noFill/>
          </a:ln>
        </p:spPr>
      </p:sp>
      <p:sp>
        <p:nvSpPr>
          <p:cNvPr id="184" name="Google Shape;184;g21788e7f0f6_0_386"/>
          <p:cNvSpPr>
            <a:spLocks noGrp="1"/>
          </p:cNvSpPr>
          <p:nvPr>
            <p:ph type="pic" idx="4"/>
          </p:nvPr>
        </p:nvSpPr>
        <p:spPr>
          <a:xfrm>
            <a:off x="8548915" y="290286"/>
            <a:ext cx="3309300" cy="5486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85"/>
        <p:cNvGrpSpPr/>
        <p:nvPr/>
      </p:nvGrpSpPr>
      <p:grpSpPr>
        <a:xfrm>
          <a:off x="0" y="0"/>
          <a:ext cx="0" cy="0"/>
          <a:chOff x="0" y="0"/>
          <a:chExt cx="0" cy="0"/>
        </a:xfrm>
      </p:grpSpPr>
      <p:sp>
        <p:nvSpPr>
          <p:cNvPr id="186" name="Google Shape;186;g21788e7f0f6_0_390"/>
          <p:cNvSpPr>
            <a:spLocks noGrp="1"/>
          </p:cNvSpPr>
          <p:nvPr>
            <p:ph type="pic" idx="2"/>
          </p:nvPr>
        </p:nvSpPr>
        <p:spPr>
          <a:xfrm>
            <a:off x="580571" y="1349828"/>
            <a:ext cx="6197700" cy="5123400"/>
          </a:xfrm>
          <a:prstGeom prst="rect">
            <a:avLst/>
          </a:prstGeom>
          <a:noFill/>
          <a:ln>
            <a:noFill/>
          </a:ln>
        </p:spPr>
      </p:sp>
      <p:sp>
        <p:nvSpPr>
          <p:cNvPr id="187" name="Google Shape;187;g21788e7f0f6_0_390"/>
          <p:cNvSpPr>
            <a:spLocks noGrp="1"/>
          </p:cNvSpPr>
          <p:nvPr>
            <p:ph type="pic" idx="3"/>
          </p:nvPr>
        </p:nvSpPr>
        <p:spPr>
          <a:xfrm>
            <a:off x="6981371" y="1349828"/>
            <a:ext cx="4644600" cy="51234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88"/>
        <p:cNvGrpSpPr/>
        <p:nvPr/>
      </p:nvGrpSpPr>
      <p:grpSpPr>
        <a:xfrm>
          <a:off x="0" y="0"/>
          <a:ext cx="0" cy="0"/>
          <a:chOff x="0" y="0"/>
          <a:chExt cx="0" cy="0"/>
        </a:xfrm>
      </p:grpSpPr>
      <p:sp>
        <p:nvSpPr>
          <p:cNvPr id="189" name="Google Shape;189;g21788e7f0f6_0_393"/>
          <p:cNvSpPr>
            <a:spLocks noGrp="1"/>
          </p:cNvSpPr>
          <p:nvPr>
            <p:ph type="pic" idx="2"/>
          </p:nvPr>
        </p:nvSpPr>
        <p:spPr>
          <a:xfrm>
            <a:off x="283029" y="264886"/>
            <a:ext cx="11625900" cy="63282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0"/>
        <p:cNvGrpSpPr/>
        <p:nvPr/>
      </p:nvGrpSpPr>
      <p:grpSpPr>
        <a:xfrm>
          <a:off x="0" y="0"/>
          <a:ext cx="0" cy="0"/>
          <a:chOff x="0" y="0"/>
          <a:chExt cx="0" cy="0"/>
        </a:xfrm>
      </p:grpSpPr>
      <p:sp>
        <p:nvSpPr>
          <p:cNvPr id="191" name="Google Shape;191;g21788e7f0f6_0_395"/>
          <p:cNvSpPr>
            <a:spLocks noGrp="1"/>
          </p:cNvSpPr>
          <p:nvPr>
            <p:ph type="pic" idx="2"/>
          </p:nvPr>
        </p:nvSpPr>
        <p:spPr>
          <a:xfrm>
            <a:off x="7302500" y="1346200"/>
            <a:ext cx="2374800" cy="4178400"/>
          </a:xfrm>
          <a:prstGeom prst="rect">
            <a:avLst/>
          </a:prstGeom>
          <a:noFill/>
          <a:ln>
            <a:noFill/>
          </a:ln>
        </p:spPr>
      </p:sp>
      <p:sp>
        <p:nvSpPr>
          <p:cNvPr id="192" name="Google Shape;192;g21788e7f0f6_0_395"/>
          <p:cNvSpPr>
            <a:spLocks noGrp="1"/>
          </p:cNvSpPr>
          <p:nvPr>
            <p:ph type="pic" idx="3"/>
          </p:nvPr>
        </p:nvSpPr>
        <p:spPr>
          <a:xfrm>
            <a:off x="9804400" y="1866900"/>
            <a:ext cx="1320900" cy="32259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93"/>
        <p:cNvGrpSpPr/>
        <p:nvPr/>
      </p:nvGrpSpPr>
      <p:grpSpPr>
        <a:xfrm>
          <a:off x="0" y="0"/>
          <a:ext cx="0" cy="0"/>
          <a:chOff x="0" y="0"/>
          <a:chExt cx="0" cy="0"/>
        </a:xfrm>
      </p:grpSpPr>
      <p:sp>
        <p:nvSpPr>
          <p:cNvPr id="194" name="Google Shape;194;g21788e7f0f6_0_398"/>
          <p:cNvSpPr>
            <a:spLocks noGrp="1"/>
          </p:cNvSpPr>
          <p:nvPr>
            <p:ph type="pic" idx="2"/>
          </p:nvPr>
        </p:nvSpPr>
        <p:spPr>
          <a:xfrm>
            <a:off x="4705350" y="1581150"/>
            <a:ext cx="2076600" cy="36576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5"/>
        <p:cNvGrpSpPr/>
        <p:nvPr/>
      </p:nvGrpSpPr>
      <p:grpSpPr>
        <a:xfrm>
          <a:off x="0" y="0"/>
          <a:ext cx="0" cy="0"/>
          <a:chOff x="0" y="0"/>
          <a:chExt cx="0" cy="0"/>
        </a:xfrm>
      </p:grpSpPr>
      <p:sp>
        <p:nvSpPr>
          <p:cNvPr id="196" name="Google Shape;196;g21788e7f0f6_0_400"/>
          <p:cNvSpPr>
            <a:spLocks noGrp="1"/>
          </p:cNvSpPr>
          <p:nvPr>
            <p:ph type="pic" idx="2"/>
          </p:nvPr>
        </p:nvSpPr>
        <p:spPr>
          <a:xfrm>
            <a:off x="762000" y="1809750"/>
            <a:ext cx="1886100" cy="3295800"/>
          </a:xfrm>
          <a:prstGeom prst="rect">
            <a:avLst/>
          </a:prstGeom>
          <a:noFill/>
          <a:ln>
            <a:noFill/>
          </a:ln>
        </p:spPr>
      </p:sp>
      <p:sp>
        <p:nvSpPr>
          <p:cNvPr id="197" name="Google Shape;197;g21788e7f0f6_0_400"/>
          <p:cNvSpPr>
            <a:spLocks noGrp="1"/>
          </p:cNvSpPr>
          <p:nvPr>
            <p:ph type="pic" idx="3"/>
          </p:nvPr>
        </p:nvSpPr>
        <p:spPr>
          <a:xfrm>
            <a:off x="3107214" y="1828800"/>
            <a:ext cx="1864800" cy="3295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98"/>
        <p:cNvGrpSpPr/>
        <p:nvPr/>
      </p:nvGrpSpPr>
      <p:grpSpPr>
        <a:xfrm>
          <a:off x="0" y="0"/>
          <a:ext cx="0" cy="0"/>
          <a:chOff x="0" y="0"/>
          <a:chExt cx="0" cy="0"/>
        </a:xfrm>
      </p:grpSpPr>
      <p:sp>
        <p:nvSpPr>
          <p:cNvPr id="199" name="Google Shape;199;g21788e7f0f6_0_403"/>
          <p:cNvSpPr>
            <a:spLocks noGrp="1"/>
          </p:cNvSpPr>
          <p:nvPr>
            <p:ph type="pic" idx="2"/>
          </p:nvPr>
        </p:nvSpPr>
        <p:spPr>
          <a:xfrm>
            <a:off x="4726546" y="1867437"/>
            <a:ext cx="5718300" cy="36705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00"/>
        <p:cNvGrpSpPr/>
        <p:nvPr/>
      </p:nvGrpSpPr>
      <p:grpSpPr>
        <a:xfrm>
          <a:off x="0" y="0"/>
          <a:ext cx="0" cy="0"/>
          <a:chOff x="0" y="0"/>
          <a:chExt cx="0" cy="0"/>
        </a:xfrm>
      </p:grpSpPr>
      <p:sp>
        <p:nvSpPr>
          <p:cNvPr id="201" name="Google Shape;201;g21788e7f0f6_0_405"/>
          <p:cNvSpPr>
            <a:spLocks noGrp="1"/>
          </p:cNvSpPr>
          <p:nvPr>
            <p:ph type="pic" idx="2"/>
          </p:nvPr>
        </p:nvSpPr>
        <p:spPr>
          <a:xfrm>
            <a:off x="1009650" y="1238250"/>
            <a:ext cx="3257700" cy="43626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202"/>
        <p:cNvGrpSpPr/>
        <p:nvPr/>
      </p:nvGrpSpPr>
      <p:grpSpPr>
        <a:xfrm>
          <a:off x="0" y="0"/>
          <a:ext cx="0" cy="0"/>
          <a:chOff x="0" y="0"/>
          <a:chExt cx="0" cy="0"/>
        </a:xfrm>
      </p:grpSpPr>
      <p:sp>
        <p:nvSpPr>
          <p:cNvPr id="203" name="Google Shape;203;g21788e7f0f6_0_407"/>
          <p:cNvSpPr>
            <a:spLocks noGrp="1"/>
          </p:cNvSpPr>
          <p:nvPr>
            <p:ph type="pic" idx="2"/>
          </p:nvPr>
        </p:nvSpPr>
        <p:spPr>
          <a:xfrm>
            <a:off x="965916" y="1468193"/>
            <a:ext cx="4494600" cy="2524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Custom Layout">
  <p:cSld name="20_Custom Layout">
    <p:spTree>
      <p:nvGrpSpPr>
        <p:cNvPr id="1" name="Shape 24"/>
        <p:cNvGrpSpPr/>
        <p:nvPr/>
      </p:nvGrpSpPr>
      <p:grpSpPr>
        <a:xfrm>
          <a:off x="0" y="0"/>
          <a:ext cx="0" cy="0"/>
          <a:chOff x="0" y="0"/>
          <a:chExt cx="0" cy="0"/>
        </a:xfrm>
      </p:grpSpPr>
      <p:sp>
        <p:nvSpPr>
          <p:cNvPr id="25" name="Google Shape;25;p31"/>
          <p:cNvSpPr>
            <a:spLocks noGrp="1"/>
          </p:cNvSpPr>
          <p:nvPr>
            <p:ph type="pic" idx="2"/>
          </p:nvPr>
        </p:nvSpPr>
        <p:spPr>
          <a:xfrm>
            <a:off x="0" y="3429529"/>
            <a:ext cx="4131733" cy="3428471"/>
          </a:xfrm>
          <a:prstGeom prst="rect">
            <a:avLst/>
          </a:prstGeom>
          <a:noFill/>
          <a:ln>
            <a:noFill/>
          </a:ln>
        </p:spPr>
      </p:sp>
      <p:sp>
        <p:nvSpPr>
          <p:cNvPr id="26" name="Google Shape;26;p31"/>
          <p:cNvSpPr>
            <a:spLocks noGrp="1"/>
          </p:cNvSpPr>
          <p:nvPr>
            <p:ph type="pic" idx="3"/>
          </p:nvPr>
        </p:nvSpPr>
        <p:spPr>
          <a:xfrm>
            <a:off x="8060267" y="3428471"/>
            <a:ext cx="4131733" cy="3429529"/>
          </a:xfrm>
          <a:prstGeom prst="rect">
            <a:avLst/>
          </a:prstGeom>
          <a:noFill/>
          <a:ln>
            <a:noFill/>
          </a:ln>
        </p:spPr>
      </p:sp>
      <p:sp>
        <p:nvSpPr>
          <p:cNvPr id="27" name="Google Shape;27;p31"/>
          <p:cNvSpPr>
            <a:spLocks noGrp="1"/>
          </p:cNvSpPr>
          <p:nvPr>
            <p:ph type="pic" idx="4"/>
          </p:nvPr>
        </p:nvSpPr>
        <p:spPr>
          <a:xfrm>
            <a:off x="4131734" y="-1058"/>
            <a:ext cx="3928533" cy="3429529"/>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204"/>
        <p:cNvGrpSpPr/>
        <p:nvPr/>
      </p:nvGrpSpPr>
      <p:grpSpPr>
        <a:xfrm>
          <a:off x="0" y="0"/>
          <a:ext cx="0" cy="0"/>
          <a:chOff x="0" y="0"/>
          <a:chExt cx="0" cy="0"/>
        </a:xfrm>
      </p:grpSpPr>
      <p:sp>
        <p:nvSpPr>
          <p:cNvPr id="205" name="Google Shape;205;g21788e7f0f6_0_409"/>
          <p:cNvSpPr>
            <a:spLocks noGrp="1"/>
          </p:cNvSpPr>
          <p:nvPr>
            <p:ph type="pic" idx="2"/>
          </p:nvPr>
        </p:nvSpPr>
        <p:spPr>
          <a:xfrm>
            <a:off x="5475288" y="1824038"/>
            <a:ext cx="4630800" cy="2954400"/>
          </a:xfrm>
          <a:prstGeom prst="rect">
            <a:avLst/>
          </a:prstGeom>
          <a:noFill/>
          <a:ln>
            <a:noFill/>
          </a:ln>
        </p:spPr>
      </p:sp>
      <p:sp>
        <p:nvSpPr>
          <p:cNvPr id="206" name="Google Shape;206;g21788e7f0f6_0_409"/>
          <p:cNvSpPr>
            <a:spLocks noGrp="1"/>
          </p:cNvSpPr>
          <p:nvPr>
            <p:ph type="pic" idx="3"/>
          </p:nvPr>
        </p:nvSpPr>
        <p:spPr>
          <a:xfrm>
            <a:off x="9994900" y="2997200"/>
            <a:ext cx="1193700" cy="208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07"/>
        <p:cNvGrpSpPr/>
        <p:nvPr/>
      </p:nvGrpSpPr>
      <p:grpSpPr>
        <a:xfrm>
          <a:off x="0" y="0"/>
          <a:ext cx="0" cy="0"/>
          <a:chOff x="0" y="0"/>
          <a:chExt cx="0" cy="0"/>
        </a:xfrm>
      </p:grpSpPr>
      <p:sp>
        <p:nvSpPr>
          <p:cNvPr id="208" name="Google Shape;208;g21788e7f0f6_0_412"/>
          <p:cNvSpPr>
            <a:spLocks noGrp="1"/>
          </p:cNvSpPr>
          <p:nvPr>
            <p:ph type="pic" idx="2"/>
          </p:nvPr>
        </p:nvSpPr>
        <p:spPr>
          <a:xfrm>
            <a:off x="0" y="0"/>
            <a:ext cx="12192000" cy="34560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09"/>
        <p:cNvGrpSpPr/>
        <p:nvPr/>
      </p:nvGrpSpPr>
      <p:grpSpPr>
        <a:xfrm>
          <a:off x="0" y="0"/>
          <a:ext cx="0" cy="0"/>
          <a:chOff x="0" y="0"/>
          <a:chExt cx="0" cy="0"/>
        </a:xfrm>
      </p:grpSpPr>
      <p:sp>
        <p:nvSpPr>
          <p:cNvPr id="210" name="Google Shape;210;g21788e7f0f6_0_414"/>
          <p:cNvSpPr>
            <a:spLocks noGrp="1"/>
          </p:cNvSpPr>
          <p:nvPr>
            <p:ph type="pic" idx="2"/>
          </p:nvPr>
        </p:nvSpPr>
        <p:spPr>
          <a:xfrm>
            <a:off x="7315200" y="1062319"/>
            <a:ext cx="4352400" cy="41013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11"/>
        <p:cNvGrpSpPr/>
        <p:nvPr/>
      </p:nvGrpSpPr>
      <p:grpSpPr>
        <a:xfrm>
          <a:off x="0" y="0"/>
          <a:ext cx="0" cy="0"/>
          <a:chOff x="0" y="0"/>
          <a:chExt cx="0" cy="0"/>
        </a:xfrm>
      </p:grpSpPr>
      <p:sp>
        <p:nvSpPr>
          <p:cNvPr id="212" name="Google Shape;212;g21788e7f0f6_0_416"/>
          <p:cNvSpPr>
            <a:spLocks noGrp="1"/>
          </p:cNvSpPr>
          <p:nvPr>
            <p:ph type="pic" idx="2"/>
          </p:nvPr>
        </p:nvSpPr>
        <p:spPr>
          <a:xfrm>
            <a:off x="1378857" y="2917373"/>
            <a:ext cx="2365800" cy="3193200"/>
          </a:xfrm>
          <a:prstGeom prst="rect">
            <a:avLst/>
          </a:prstGeom>
          <a:noFill/>
          <a:ln>
            <a:noFill/>
          </a:ln>
        </p:spPr>
      </p:sp>
      <p:sp>
        <p:nvSpPr>
          <p:cNvPr id="213" name="Google Shape;213;g21788e7f0f6_0_416"/>
          <p:cNvSpPr>
            <a:spLocks noGrp="1"/>
          </p:cNvSpPr>
          <p:nvPr>
            <p:ph type="pic" idx="3"/>
          </p:nvPr>
        </p:nvSpPr>
        <p:spPr>
          <a:xfrm>
            <a:off x="1016000" y="711201"/>
            <a:ext cx="4673700" cy="31932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14"/>
        <p:cNvGrpSpPr/>
        <p:nvPr/>
      </p:nvGrpSpPr>
      <p:grpSpPr>
        <a:xfrm>
          <a:off x="0" y="0"/>
          <a:ext cx="0" cy="0"/>
          <a:chOff x="0" y="0"/>
          <a:chExt cx="0" cy="0"/>
        </a:xfrm>
      </p:grpSpPr>
      <p:sp>
        <p:nvSpPr>
          <p:cNvPr id="215" name="Google Shape;215;g21788e7f0f6_0_419"/>
          <p:cNvSpPr>
            <a:spLocks noGrp="1"/>
          </p:cNvSpPr>
          <p:nvPr>
            <p:ph type="pic" idx="2"/>
          </p:nvPr>
        </p:nvSpPr>
        <p:spPr>
          <a:xfrm>
            <a:off x="8636001" y="2917373"/>
            <a:ext cx="2365800" cy="3193200"/>
          </a:xfrm>
          <a:prstGeom prst="rect">
            <a:avLst/>
          </a:prstGeom>
          <a:noFill/>
          <a:ln>
            <a:noFill/>
          </a:ln>
        </p:spPr>
      </p:sp>
      <p:sp>
        <p:nvSpPr>
          <p:cNvPr id="216" name="Google Shape;216;g21788e7f0f6_0_419"/>
          <p:cNvSpPr>
            <a:spLocks noGrp="1"/>
          </p:cNvSpPr>
          <p:nvPr>
            <p:ph type="pic" idx="3"/>
          </p:nvPr>
        </p:nvSpPr>
        <p:spPr>
          <a:xfrm>
            <a:off x="6981372" y="711201"/>
            <a:ext cx="4673700" cy="31932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17"/>
        <p:cNvGrpSpPr/>
        <p:nvPr/>
      </p:nvGrpSpPr>
      <p:grpSpPr>
        <a:xfrm>
          <a:off x="0" y="0"/>
          <a:ext cx="0" cy="0"/>
          <a:chOff x="0" y="0"/>
          <a:chExt cx="0" cy="0"/>
        </a:xfrm>
      </p:grpSpPr>
      <p:sp>
        <p:nvSpPr>
          <p:cNvPr id="218" name="Google Shape;218;g21788e7f0f6_0_422"/>
          <p:cNvSpPr>
            <a:spLocks noGrp="1"/>
          </p:cNvSpPr>
          <p:nvPr>
            <p:ph type="pic" idx="2"/>
          </p:nvPr>
        </p:nvSpPr>
        <p:spPr>
          <a:xfrm>
            <a:off x="391887" y="319315"/>
            <a:ext cx="3599400" cy="4383300"/>
          </a:xfrm>
          <a:prstGeom prst="rect">
            <a:avLst/>
          </a:prstGeom>
          <a:noFill/>
          <a:ln>
            <a:noFill/>
          </a:ln>
        </p:spPr>
      </p:sp>
      <p:sp>
        <p:nvSpPr>
          <p:cNvPr id="219" name="Google Shape;219;g21788e7f0f6_0_422"/>
          <p:cNvSpPr>
            <a:spLocks noGrp="1"/>
          </p:cNvSpPr>
          <p:nvPr>
            <p:ph type="pic" idx="3"/>
          </p:nvPr>
        </p:nvSpPr>
        <p:spPr>
          <a:xfrm>
            <a:off x="8229601" y="609601"/>
            <a:ext cx="3599400" cy="62484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20"/>
        <p:cNvGrpSpPr/>
        <p:nvPr/>
      </p:nvGrpSpPr>
      <p:grpSpPr>
        <a:xfrm>
          <a:off x="0" y="0"/>
          <a:ext cx="0" cy="0"/>
          <a:chOff x="0" y="0"/>
          <a:chExt cx="0" cy="0"/>
        </a:xfrm>
      </p:grpSpPr>
      <p:sp>
        <p:nvSpPr>
          <p:cNvPr id="221" name="Google Shape;221;g21788e7f0f6_0_425"/>
          <p:cNvSpPr>
            <a:spLocks noGrp="1"/>
          </p:cNvSpPr>
          <p:nvPr>
            <p:ph type="pic" idx="2"/>
          </p:nvPr>
        </p:nvSpPr>
        <p:spPr>
          <a:xfrm>
            <a:off x="348343" y="348341"/>
            <a:ext cx="3643200" cy="61395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2"/>
        <p:cNvGrpSpPr/>
        <p:nvPr/>
      </p:nvGrpSpPr>
      <p:grpSpPr>
        <a:xfrm>
          <a:off x="0" y="0"/>
          <a:ext cx="0" cy="0"/>
          <a:chOff x="0" y="0"/>
          <a:chExt cx="0" cy="0"/>
        </a:xfrm>
      </p:grpSpPr>
      <p:sp>
        <p:nvSpPr>
          <p:cNvPr id="223" name="Google Shape;223;g21788e7f0f6_0_4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g21788e7f0f6_0_42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25" name="Google Shape;225;g21788e7f0f6_0_42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6" name="Google Shape;226;g21788e7f0f6_0_4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21788e7f0f6_0_4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21788e7f0f6_0_4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9"/>
        <p:cNvGrpSpPr/>
        <p:nvPr/>
      </p:nvGrpSpPr>
      <p:grpSpPr>
        <a:xfrm>
          <a:off x="0" y="0"/>
          <a:ext cx="0" cy="0"/>
          <a:chOff x="0" y="0"/>
          <a:chExt cx="0" cy="0"/>
        </a:xfrm>
      </p:grpSpPr>
      <p:sp>
        <p:nvSpPr>
          <p:cNvPr id="230" name="Google Shape;230;g21788e7f0f6_0_43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 name="Google Shape;231;g21788e7f0f6_0_434"/>
          <p:cNvSpPr>
            <a:spLocks noGrp="1"/>
          </p:cNvSpPr>
          <p:nvPr>
            <p:ph type="pic" idx="2"/>
          </p:nvPr>
        </p:nvSpPr>
        <p:spPr>
          <a:xfrm>
            <a:off x="5183188" y="987425"/>
            <a:ext cx="6172200" cy="4873500"/>
          </a:xfrm>
          <a:prstGeom prst="rect">
            <a:avLst/>
          </a:prstGeom>
          <a:noFill/>
          <a:ln>
            <a:noFill/>
          </a:ln>
        </p:spPr>
      </p:sp>
      <p:sp>
        <p:nvSpPr>
          <p:cNvPr id="232" name="Google Shape;232;g21788e7f0f6_0_43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33" name="Google Shape;233;g21788e7f0f6_0_4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21788e7f0f6_0_43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5" name="Google Shape;235;g21788e7f0f6_0_4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6"/>
        <p:cNvGrpSpPr/>
        <p:nvPr/>
      </p:nvGrpSpPr>
      <p:grpSpPr>
        <a:xfrm>
          <a:off x="0" y="0"/>
          <a:ext cx="0" cy="0"/>
          <a:chOff x="0" y="0"/>
          <a:chExt cx="0" cy="0"/>
        </a:xfrm>
      </p:grpSpPr>
      <p:sp>
        <p:nvSpPr>
          <p:cNvPr id="237" name="Google Shape;237;g21788e7f0f6_0_4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g21788e7f0f6_0_44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9" name="Google Shape;239;g21788e7f0f6_0_4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21788e7f0f6_0_4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21788e7f0f6_0_4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8"/>
        <p:cNvGrpSpPr/>
        <p:nvPr/>
      </p:nvGrpSpPr>
      <p:grpSpPr>
        <a:xfrm>
          <a:off x="0" y="0"/>
          <a:ext cx="0" cy="0"/>
          <a:chOff x="0" y="0"/>
          <a:chExt cx="0" cy="0"/>
        </a:xfrm>
      </p:grpSpPr>
      <p:sp>
        <p:nvSpPr>
          <p:cNvPr id="29" name="Google Shape;29;p32"/>
          <p:cNvSpPr>
            <a:spLocks noGrp="1"/>
          </p:cNvSpPr>
          <p:nvPr>
            <p:ph type="pic" idx="2"/>
          </p:nvPr>
        </p:nvSpPr>
        <p:spPr>
          <a:xfrm>
            <a:off x="8128001" y="348341"/>
            <a:ext cx="3643086" cy="6139543"/>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g21788e7f0f6_0_44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g21788e7f0f6_0_44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5" name="Google Shape;245;g21788e7f0f6_0_4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21788e7f0f6_0_4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g21788e7f0f6_0_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g21788e7f0f6_0_3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g21788e7f0f6_0_3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g21788e7f0f6_0_3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g21788e7f0f6_0_3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g21788e7f0f6_0_3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8" Type="http://schemas.openxmlformats.org/officeDocument/2006/relationships/hyperlink" Target="https://www.nsf.gov/cgi-bin/good-bye?https://www.nature.com/articles/s41467-021-26023-2" TargetMode="External"/><Relationship Id="rId3" Type="http://schemas.openxmlformats.org/officeDocument/2006/relationships/image" Target="../media/image32.png"/><Relationship Id="rId7" Type="http://schemas.openxmlformats.org/officeDocument/2006/relationships/hyperlink" Target="https://nsf.gov/awardsearch/showAward?AWD_ID=1922658&amp;HistoricalAwards=false"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www.nsf.gov/cgi-bin/good-bye?https://nyulangone.org/news/artificial-intelligence-tool-improves-accuracy-breast-cancer-imaging" TargetMode="Externa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hyperlink" Target="https://www.nsf.gov/cgi-bin/good-bye?https://www.nature.com/articles/s41467-021-26023-2" TargetMode="External"/><Relationship Id="rId3" Type="http://schemas.openxmlformats.org/officeDocument/2006/relationships/image" Target="../media/image32.png"/><Relationship Id="rId7" Type="http://schemas.openxmlformats.org/officeDocument/2006/relationships/hyperlink" Target="https://nsf.gov/awardsearch/showAward?AWD_ID=1922658&amp;HistoricalAwards=false"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www.nsf.gov/cgi-bin/good-bye?https://nyulangone.org/news/artificial-intelligence-tool-improves-accuracy-breast-cancer-imaging" TargetMode="Externa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43.jpg"/><Relationship Id="rId5" Type="http://schemas.openxmlformats.org/officeDocument/2006/relationships/image" Target="../media/image39.png"/><Relationship Id="rId10" Type="http://schemas.openxmlformats.org/officeDocument/2006/relationships/image" Target="../media/image27.jpg"/><Relationship Id="rId4" Type="http://schemas.openxmlformats.org/officeDocument/2006/relationships/image" Target="../media/image38.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
          <p:cNvSpPr txBox="1"/>
          <p:nvPr/>
        </p:nvSpPr>
        <p:spPr>
          <a:xfrm>
            <a:off x="0" y="6345074"/>
            <a:ext cx="121920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i="0" u="none" strike="noStrike" cap="none">
                <a:solidFill>
                  <a:srgbClr val="3A3838"/>
                </a:solidFill>
                <a:latin typeface="Lato"/>
                <a:ea typeface="Lato"/>
                <a:cs typeface="Lato"/>
                <a:sym typeface="Lato"/>
              </a:rPr>
              <a:t>RENATA ARANHA – PESQUISADORA IDOR / PROFESSORA UERJ </a:t>
            </a:r>
            <a:endParaRPr/>
          </a:p>
        </p:txBody>
      </p:sp>
      <p:sp>
        <p:nvSpPr>
          <p:cNvPr id="253" name="Google Shape;253;p1"/>
          <p:cNvSpPr/>
          <p:nvPr/>
        </p:nvSpPr>
        <p:spPr>
          <a:xfrm>
            <a:off x="3600450" y="3044280"/>
            <a:ext cx="4991100" cy="769441"/>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4" name="Google Shape;254;p1"/>
          <p:cNvSpPr txBox="1"/>
          <p:nvPr/>
        </p:nvSpPr>
        <p:spPr>
          <a:xfrm>
            <a:off x="2142834" y="2697964"/>
            <a:ext cx="7906332"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3A3838"/>
                </a:solidFill>
                <a:latin typeface="Montserrat SemiBold"/>
                <a:ea typeface="Montserrat SemiBold"/>
                <a:cs typeface="Montserrat SemiBold"/>
                <a:sym typeface="Montserrat SemiBold"/>
              </a:rPr>
              <a:t>EDUCAÇÃO E </a:t>
            </a:r>
            <a:endParaRPr/>
          </a:p>
          <a:p>
            <a:pPr marL="0" marR="0" lvl="0" indent="0" algn="ctr" rtl="0">
              <a:spcBef>
                <a:spcPts val="0"/>
              </a:spcBef>
              <a:spcAft>
                <a:spcPts val="0"/>
              </a:spcAft>
              <a:buNone/>
            </a:pPr>
            <a:r>
              <a:rPr lang="en-US" sz="4400" b="0" i="0" u="none" strike="noStrike" cap="none">
                <a:solidFill>
                  <a:srgbClr val="3A3838"/>
                </a:solidFill>
                <a:latin typeface="Montserrat SemiBold"/>
                <a:ea typeface="Montserrat SemiBold"/>
                <a:cs typeface="Montserrat SemiBold"/>
                <a:sym typeface="Montserrat SemiBold"/>
              </a:rPr>
              <a:t>TECNOLOGIA EM SAÚDE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
          <p:cNvSpPr/>
          <p:nvPr/>
        </p:nvSpPr>
        <p:spPr>
          <a:xfrm>
            <a:off x="6545942" y="4876799"/>
            <a:ext cx="779100" cy="38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8" name="Google Shape;358;p5"/>
          <p:cNvGrpSpPr/>
          <p:nvPr/>
        </p:nvGrpSpPr>
        <p:grpSpPr>
          <a:xfrm>
            <a:off x="6787243" y="5009130"/>
            <a:ext cx="324870" cy="118495"/>
            <a:chOff x="5118101" y="4751955"/>
            <a:chExt cx="324870" cy="118495"/>
          </a:xfrm>
        </p:grpSpPr>
        <p:sp>
          <p:nvSpPr>
            <p:cNvPr id="359" name="Google Shape;359;p5"/>
            <p:cNvSpPr/>
            <p:nvPr/>
          </p:nvSpPr>
          <p:spPr>
            <a:xfrm>
              <a:off x="5118101" y="4751955"/>
              <a:ext cx="66357" cy="118495"/>
            </a:xfrm>
            <a:custGeom>
              <a:avLst/>
              <a:gdLst/>
              <a:ahLst/>
              <a:cxnLst/>
              <a:rect l="l" t="t" r="r" b="b"/>
              <a:pathLst>
                <a:path w="42" h="75" extrusionOk="0">
                  <a:moveTo>
                    <a:pt x="42" y="0"/>
                  </a:moveTo>
                  <a:lnTo>
                    <a:pt x="0" y="41"/>
                  </a:lnTo>
                  <a:lnTo>
                    <a:pt x="42" y="75"/>
                  </a:lnTo>
                </a:path>
              </a:pathLst>
            </a:custGeom>
            <a:noFill/>
            <a:ln w="19050" cap="flat" cmpd="sng">
              <a:solidFill>
                <a:srgbClr val="3A3838"/>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5"/>
            <p:cNvSpPr/>
            <p:nvPr/>
          </p:nvSpPr>
          <p:spPr>
            <a:xfrm flipH="1">
              <a:off x="5376614" y="4751955"/>
              <a:ext cx="66357" cy="118495"/>
            </a:xfrm>
            <a:custGeom>
              <a:avLst/>
              <a:gdLst/>
              <a:ahLst/>
              <a:cxnLst/>
              <a:rect l="l" t="t" r="r" b="b"/>
              <a:pathLst>
                <a:path w="42" h="75" extrusionOk="0">
                  <a:moveTo>
                    <a:pt x="42" y="0"/>
                  </a:moveTo>
                  <a:lnTo>
                    <a:pt x="0" y="41"/>
                  </a:lnTo>
                  <a:lnTo>
                    <a:pt x="42" y="75"/>
                  </a:lnTo>
                </a:path>
              </a:pathLst>
            </a:custGeom>
            <a:noFill/>
            <a:ln w="19050" cap="flat" cmpd="sng">
              <a:solidFill>
                <a:srgbClr val="3A3838"/>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361" name="Google Shape;361;p5"/>
          <p:cNvPicPr preferRelativeResize="0">
            <a:picLocks noGrp="1"/>
          </p:cNvPicPr>
          <p:nvPr>
            <p:ph type="pic" idx="2"/>
          </p:nvPr>
        </p:nvPicPr>
        <p:blipFill rotWithShape="1">
          <a:blip r:embed="rId3">
            <a:alphaModFix/>
          </a:blip>
          <a:srcRect l="10644" r="17466"/>
          <a:stretch/>
        </p:blipFill>
        <p:spPr>
          <a:xfrm>
            <a:off x="6545943" y="1342544"/>
            <a:ext cx="4376804" cy="4059645"/>
          </a:xfrm>
          <a:prstGeom prst="rect">
            <a:avLst/>
          </a:prstGeom>
          <a:noFill/>
          <a:ln>
            <a:noFill/>
          </a:ln>
        </p:spPr>
      </p:pic>
      <p:sp>
        <p:nvSpPr>
          <p:cNvPr id="362" name="Google Shape;362;p5"/>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63" name="Google Shape;363;p5"/>
          <p:cNvSpPr txBox="1"/>
          <p:nvPr/>
        </p:nvSpPr>
        <p:spPr>
          <a:xfrm>
            <a:off x="1144088" y="3716669"/>
            <a:ext cx="29127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PRINCÍPIO</a:t>
            </a:r>
            <a:endParaRPr sz="4000" b="1">
              <a:solidFill>
                <a:schemeClr val="dk1"/>
              </a:solidFill>
              <a:latin typeface="Calibri"/>
              <a:ea typeface="Calibri"/>
              <a:cs typeface="Calibri"/>
              <a:sym typeface="Calibri"/>
            </a:endParaRPr>
          </a:p>
        </p:txBody>
      </p:sp>
      <p:sp>
        <p:nvSpPr>
          <p:cNvPr id="364" name="Google Shape;364;p5"/>
          <p:cNvSpPr txBox="1"/>
          <p:nvPr/>
        </p:nvSpPr>
        <p:spPr>
          <a:xfrm>
            <a:off x="1144100" y="1221150"/>
            <a:ext cx="3503700" cy="1970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ENSINANDO</a:t>
            </a:r>
            <a:r>
              <a:rPr lang="en-US" sz="3200" b="1">
                <a:solidFill>
                  <a:srgbClr val="548135"/>
                </a:solidFill>
                <a:latin typeface="Calibri"/>
                <a:ea typeface="Calibri"/>
                <a:cs typeface="Calibri"/>
                <a:sym typeface="Calibri"/>
              </a:rPr>
              <a:t> </a:t>
            </a:r>
            <a:r>
              <a:rPr lang="en-US" sz="3200" b="1">
                <a:solidFill>
                  <a:schemeClr val="dk1"/>
                </a:solidFill>
                <a:latin typeface="Calibri"/>
                <a:ea typeface="Calibri"/>
                <a:cs typeface="Calibri"/>
                <a:sym typeface="Calibri"/>
              </a:rPr>
              <a:t>NOVAS TECNOLOGIAS </a:t>
            </a: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a:solidFill>
                  <a:srgbClr val="548135"/>
                </a:solidFill>
                <a:latin typeface="Calibri"/>
                <a:ea typeface="Calibri"/>
                <a:cs typeface="Calibri"/>
                <a:sym typeface="Calibri"/>
              </a:rPr>
              <a:t>PARA ALUNOS DE MEDICINA  </a:t>
            </a:r>
            <a:endParaRPr sz="3200" b="1">
              <a:solidFill>
                <a:srgbClr val="548135"/>
              </a:solidFill>
              <a:latin typeface="Calibri"/>
              <a:ea typeface="Calibri"/>
              <a:cs typeface="Calibri"/>
              <a:sym typeface="Calibri"/>
            </a:endParaRPr>
          </a:p>
        </p:txBody>
      </p:sp>
      <p:sp>
        <p:nvSpPr>
          <p:cNvPr id="365" name="Google Shape;365;p5"/>
          <p:cNvSpPr txBox="1"/>
          <p:nvPr/>
        </p:nvSpPr>
        <p:spPr>
          <a:xfrm>
            <a:off x="1100450" y="4332275"/>
            <a:ext cx="3143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rgbClr val="7F7F7F"/>
                </a:solidFill>
                <a:latin typeface="Calibri"/>
                <a:ea typeface="Calibri"/>
                <a:cs typeface="Calibri"/>
                <a:sym typeface="Calibri"/>
              </a:rPr>
              <a:t>Relação / Binômio</a:t>
            </a:r>
            <a:endParaRPr sz="2200">
              <a:solidFill>
                <a:srgbClr val="7F7F7F"/>
              </a:solidFill>
              <a:latin typeface="Calibri"/>
              <a:ea typeface="Calibri"/>
              <a:cs typeface="Calibri"/>
              <a:sym typeface="Calibri"/>
            </a:endParaRPr>
          </a:p>
          <a:p>
            <a:pPr marL="0" lvl="0" indent="0" algn="l" rtl="0">
              <a:spcBef>
                <a:spcPts val="0"/>
              </a:spcBef>
              <a:spcAft>
                <a:spcPts val="0"/>
              </a:spcAft>
              <a:buNone/>
            </a:pPr>
            <a:r>
              <a:rPr lang="en-US" sz="2200">
                <a:solidFill>
                  <a:srgbClr val="7F7F7F"/>
                </a:solidFill>
                <a:latin typeface="Calibri"/>
                <a:ea typeface="Calibri"/>
                <a:cs typeface="Calibri"/>
                <a:sym typeface="Calibri"/>
              </a:rPr>
              <a:t>Médico -Paciente</a:t>
            </a:r>
            <a:endParaRPr sz="2200">
              <a:solidFill>
                <a:srgbClr val="7F7F7F"/>
              </a:solidFill>
              <a:latin typeface="Calibri"/>
              <a:ea typeface="Calibri"/>
              <a:cs typeface="Calibri"/>
              <a:sym typeface="Calibri"/>
            </a:endParaRPr>
          </a:p>
          <a:p>
            <a:pPr marL="0" lvl="0" indent="0" algn="l" rtl="0">
              <a:spcBef>
                <a:spcPts val="0"/>
              </a:spcBef>
              <a:spcAft>
                <a:spcPts val="0"/>
              </a:spcAft>
              <a:buNone/>
            </a:pPr>
            <a:r>
              <a:rPr lang="en-US" sz="2200">
                <a:solidFill>
                  <a:srgbClr val="7F7F7F"/>
                </a:solidFill>
                <a:latin typeface="Calibri"/>
                <a:ea typeface="Calibri"/>
                <a:cs typeface="Calibri"/>
                <a:sym typeface="Calibri"/>
              </a:rPr>
              <a:t>Beira leito “Em casa”</a:t>
            </a:r>
            <a:endParaRPr sz="2200">
              <a:solidFill>
                <a:srgbClr val="7F7F7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0"/>
          <p:cNvSpPr txBox="1"/>
          <p:nvPr/>
        </p:nvSpPr>
        <p:spPr>
          <a:xfrm>
            <a:off x="1028879" y="1204925"/>
            <a:ext cx="4904100" cy="985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O INSUBSTITUÍVEL</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CENÁRIO DA PRÁTICA</a:t>
            </a:r>
            <a:endParaRPr sz="3200" b="1">
              <a:solidFill>
                <a:schemeClr val="accent1"/>
              </a:solidFill>
              <a:latin typeface="Calibri"/>
              <a:ea typeface="Calibri"/>
              <a:cs typeface="Calibri"/>
              <a:sym typeface="Calibri"/>
            </a:endParaRPr>
          </a:p>
        </p:txBody>
      </p:sp>
      <p:sp>
        <p:nvSpPr>
          <p:cNvPr id="371" name="Google Shape;371;p10"/>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72" name="Google Shape;372;p10"/>
          <p:cNvSpPr txBox="1"/>
          <p:nvPr/>
        </p:nvSpPr>
        <p:spPr>
          <a:xfrm>
            <a:off x="957750" y="2591900"/>
            <a:ext cx="54717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444444"/>
                </a:solidFill>
                <a:latin typeface="Calibri"/>
                <a:ea typeface="Calibri"/>
                <a:cs typeface="Calibri"/>
                <a:sym typeface="Calibri"/>
              </a:rPr>
              <a:t>Prontuários eletrônicos </a:t>
            </a:r>
            <a:r>
              <a:rPr lang="en-US" sz="1800">
                <a:solidFill>
                  <a:srgbClr val="444444"/>
                </a:solidFill>
                <a:latin typeface="Calibri"/>
                <a:ea typeface="Calibri"/>
                <a:cs typeface="Calibri"/>
                <a:sym typeface="Calibri"/>
              </a:rPr>
              <a:t>(registros e para parte legal) </a:t>
            </a:r>
            <a:endParaRPr sz="1800">
              <a:solidFill>
                <a:srgbClr val="444444"/>
              </a:solidFill>
              <a:latin typeface="Calibri"/>
              <a:ea typeface="Calibri"/>
              <a:cs typeface="Calibri"/>
              <a:sym typeface="Calibri"/>
            </a:endParaRPr>
          </a:p>
          <a:p>
            <a:pPr marL="0" marR="0" lvl="0" indent="0" algn="l" rtl="0">
              <a:spcBef>
                <a:spcPts val="0"/>
              </a:spcBef>
              <a:spcAft>
                <a:spcPts val="0"/>
              </a:spcAft>
              <a:buNone/>
            </a:pPr>
            <a:endParaRPr sz="1800" b="1">
              <a:solidFill>
                <a:srgbClr val="444444"/>
              </a:solidFill>
              <a:latin typeface="Calibri"/>
              <a:ea typeface="Calibri"/>
              <a:cs typeface="Calibri"/>
              <a:sym typeface="Calibri"/>
            </a:endParaRPr>
          </a:p>
          <a:p>
            <a:pPr marL="0" marR="0" lvl="0" indent="0" algn="l" rtl="0">
              <a:spcBef>
                <a:spcPts val="0"/>
              </a:spcBef>
              <a:spcAft>
                <a:spcPts val="0"/>
              </a:spcAft>
              <a:buNone/>
            </a:pPr>
            <a:r>
              <a:rPr lang="en-US" sz="1800" b="1">
                <a:solidFill>
                  <a:srgbClr val="444444"/>
                </a:solidFill>
                <a:latin typeface="Calibri"/>
                <a:ea typeface="Calibri"/>
                <a:cs typeface="Calibri"/>
                <a:sym typeface="Calibri"/>
              </a:rPr>
              <a:t>Tecnologias de imagens médicas </a:t>
            </a:r>
            <a:r>
              <a:rPr lang="en-US" sz="1800">
                <a:solidFill>
                  <a:srgbClr val="444444"/>
                </a:solidFill>
                <a:latin typeface="Calibri"/>
                <a:ea typeface="Calibri"/>
                <a:cs typeface="Calibri"/>
                <a:sym typeface="Calibri"/>
              </a:rPr>
              <a:t>(compreensão dos princípios por trás dessas tecnologias e interfaces)</a:t>
            </a:r>
            <a:endParaRPr sz="1800">
              <a:solidFill>
                <a:srgbClr val="444444"/>
              </a:solidFill>
              <a:latin typeface="Calibri"/>
              <a:ea typeface="Calibri"/>
              <a:cs typeface="Calibri"/>
              <a:sym typeface="Calibri"/>
            </a:endParaRPr>
          </a:p>
          <a:p>
            <a:pPr marL="0" marR="0" lvl="0" indent="0" algn="l" rtl="0">
              <a:spcBef>
                <a:spcPts val="0"/>
              </a:spcBef>
              <a:spcAft>
                <a:spcPts val="0"/>
              </a:spcAft>
              <a:buNone/>
            </a:pPr>
            <a:endParaRPr sz="1800">
              <a:solidFill>
                <a:srgbClr val="444444"/>
              </a:solidFill>
              <a:latin typeface="Calibri"/>
              <a:ea typeface="Calibri"/>
              <a:cs typeface="Calibri"/>
              <a:sym typeface="Calibri"/>
            </a:endParaRPr>
          </a:p>
          <a:p>
            <a:pPr marL="0" marR="0" lvl="0" indent="0" algn="l" rtl="0">
              <a:spcBef>
                <a:spcPts val="0"/>
              </a:spcBef>
              <a:spcAft>
                <a:spcPts val="0"/>
              </a:spcAft>
              <a:buNone/>
            </a:pPr>
            <a:r>
              <a:rPr lang="en-US" sz="1800" b="1">
                <a:solidFill>
                  <a:srgbClr val="444444"/>
                </a:solidFill>
                <a:latin typeface="Calibri"/>
                <a:ea typeface="Calibri"/>
                <a:cs typeface="Calibri"/>
                <a:sym typeface="Calibri"/>
              </a:rPr>
              <a:t>Intercâmbio de informações de saúde (HIE): </a:t>
            </a:r>
            <a:r>
              <a:rPr lang="en-US" sz="1800">
                <a:solidFill>
                  <a:srgbClr val="444444"/>
                </a:solidFill>
                <a:latin typeface="Calibri"/>
                <a:ea typeface="Calibri"/>
                <a:cs typeface="Calibri"/>
                <a:sym typeface="Calibri"/>
              </a:rPr>
              <a:t>diferentes sistemas e organizações. Colaboração com uso de </a:t>
            </a:r>
            <a:r>
              <a:rPr lang="en-US" sz="1800" b="1">
                <a:solidFill>
                  <a:srgbClr val="444444"/>
                </a:solidFill>
                <a:latin typeface="Calibri"/>
                <a:ea typeface="Calibri"/>
                <a:cs typeface="Calibri"/>
                <a:sym typeface="Calibri"/>
              </a:rPr>
              <a:t>plataformas seguras LGPD. </a:t>
            </a:r>
            <a:r>
              <a:rPr lang="en-US" sz="1800">
                <a:solidFill>
                  <a:srgbClr val="444444"/>
                </a:solidFill>
                <a:latin typeface="Calibri"/>
                <a:ea typeface="Calibri"/>
                <a:cs typeface="Calibri"/>
                <a:sym typeface="Calibri"/>
              </a:rPr>
              <a:t>Permite Educação interprofissional.</a:t>
            </a:r>
            <a:endParaRPr sz="1800">
              <a:solidFill>
                <a:srgbClr val="444444"/>
              </a:solidFill>
              <a:latin typeface="Calibri"/>
              <a:ea typeface="Calibri"/>
              <a:cs typeface="Calibri"/>
              <a:sym typeface="Calibri"/>
            </a:endParaRPr>
          </a:p>
          <a:p>
            <a:pPr marL="0" marR="0" lvl="0" indent="0" algn="l" rtl="0">
              <a:spcBef>
                <a:spcPts val="0"/>
              </a:spcBef>
              <a:spcAft>
                <a:spcPts val="0"/>
              </a:spcAft>
              <a:buNone/>
            </a:pPr>
            <a:endParaRPr sz="1800"/>
          </a:p>
        </p:txBody>
      </p:sp>
      <p:pic>
        <p:nvPicPr>
          <p:cNvPr id="373" name="Google Shape;373;p10"/>
          <p:cNvPicPr preferRelativeResize="0"/>
          <p:nvPr/>
        </p:nvPicPr>
        <p:blipFill rotWithShape="1">
          <a:blip r:embed="rId3">
            <a:alphaModFix/>
          </a:blip>
          <a:srcRect l="9168" r="27220"/>
          <a:stretch/>
        </p:blipFill>
        <p:spPr>
          <a:xfrm>
            <a:off x="6861090" y="1286963"/>
            <a:ext cx="4653279" cy="4876800"/>
          </a:xfrm>
          <a:prstGeom prst="rect">
            <a:avLst/>
          </a:prstGeom>
          <a:noFill/>
          <a:ln>
            <a:noFill/>
          </a:ln>
        </p:spPr>
      </p:pic>
      <p:sp>
        <p:nvSpPr>
          <p:cNvPr id="374" name="Google Shape;374;p10"/>
          <p:cNvSpPr/>
          <p:nvPr/>
        </p:nvSpPr>
        <p:spPr>
          <a:xfrm>
            <a:off x="1028875" y="5317700"/>
            <a:ext cx="5151600" cy="83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t>Educação: Uso de Portfólios eletrônicos.</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1"/>
          <p:cNvSpPr txBox="1"/>
          <p:nvPr/>
        </p:nvSpPr>
        <p:spPr>
          <a:xfrm>
            <a:off x="1028875" y="1204925"/>
            <a:ext cx="4668000" cy="147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O GAP ENTRE A CRIAÇÃO DA TECNOLOGIA</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E SEU USO EM ESCALA</a:t>
            </a:r>
            <a:endParaRPr sz="3200" b="1">
              <a:solidFill>
                <a:schemeClr val="accent1"/>
              </a:solidFill>
              <a:latin typeface="Calibri"/>
              <a:ea typeface="Calibri"/>
              <a:cs typeface="Calibri"/>
              <a:sym typeface="Calibri"/>
            </a:endParaRPr>
          </a:p>
        </p:txBody>
      </p:sp>
      <p:sp>
        <p:nvSpPr>
          <p:cNvPr id="380" name="Google Shape;380;p11"/>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81" name="Google Shape;381;p11"/>
          <p:cNvSpPr txBox="1"/>
          <p:nvPr/>
        </p:nvSpPr>
        <p:spPr>
          <a:xfrm>
            <a:off x="853375" y="2781300"/>
            <a:ext cx="4590300" cy="330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900">
              <a:solidFill>
                <a:srgbClr val="444444"/>
              </a:solidFill>
              <a:latin typeface="Calibri"/>
              <a:ea typeface="Calibri"/>
              <a:cs typeface="Calibri"/>
              <a:sym typeface="Calibri"/>
            </a:endParaRPr>
          </a:p>
          <a:p>
            <a:pPr marL="285750" marR="0" lvl="0" indent="-304800" algn="l" rtl="0">
              <a:spcBef>
                <a:spcPts val="0"/>
              </a:spcBef>
              <a:spcAft>
                <a:spcPts val="0"/>
              </a:spcAft>
              <a:buClr>
                <a:srgbClr val="444444"/>
              </a:buClr>
              <a:buSzPts val="1900"/>
              <a:buFont typeface="Arial"/>
              <a:buChar char="•"/>
            </a:pPr>
            <a:r>
              <a:rPr lang="en-US" sz="1900">
                <a:solidFill>
                  <a:srgbClr val="444444"/>
                </a:solidFill>
                <a:latin typeface="Calibri"/>
                <a:ea typeface="Calibri"/>
                <a:cs typeface="Calibri"/>
                <a:sym typeface="Calibri"/>
              </a:rPr>
              <a:t>A</a:t>
            </a:r>
            <a:r>
              <a:rPr lang="en-US" sz="1900" b="1">
                <a:solidFill>
                  <a:srgbClr val="444444"/>
                </a:solidFill>
                <a:latin typeface="Calibri"/>
                <a:ea typeface="Calibri"/>
                <a:cs typeface="Calibri"/>
                <a:sym typeface="Calibri"/>
              </a:rPr>
              <a:t> videolaparoscopia </a:t>
            </a:r>
            <a:r>
              <a:rPr lang="en-US" sz="1900">
                <a:solidFill>
                  <a:srgbClr val="444444"/>
                </a:solidFill>
                <a:latin typeface="Calibri"/>
                <a:ea typeface="Calibri"/>
                <a:cs typeface="Calibri"/>
                <a:sym typeface="Calibri"/>
              </a:rPr>
              <a:t>- </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a:solidFill>
                  <a:srgbClr val="444444"/>
                </a:solidFill>
                <a:latin typeface="Calibri"/>
                <a:ea typeface="Calibri"/>
                <a:cs typeface="Calibri"/>
                <a:sym typeface="Calibri"/>
              </a:rPr>
              <a:t>primeira cirurgia </a:t>
            </a:r>
            <a:r>
              <a:rPr lang="en-US" sz="1900" b="1">
                <a:solidFill>
                  <a:srgbClr val="444444"/>
                </a:solidFill>
                <a:latin typeface="Calibri"/>
                <a:ea typeface="Calibri"/>
                <a:cs typeface="Calibri"/>
                <a:sym typeface="Calibri"/>
              </a:rPr>
              <a:t>1910</a:t>
            </a:r>
            <a:r>
              <a:rPr lang="en-US" sz="1900">
                <a:solidFill>
                  <a:srgbClr val="444444"/>
                </a:solidFill>
                <a:latin typeface="Calibri"/>
                <a:ea typeface="Calibri"/>
                <a:cs typeface="Calibri"/>
                <a:sym typeface="Calibri"/>
              </a:rPr>
              <a:t> até </a:t>
            </a:r>
            <a:r>
              <a:rPr lang="en-US" sz="1900" b="1">
                <a:solidFill>
                  <a:srgbClr val="444444"/>
                </a:solidFill>
                <a:latin typeface="Calibri"/>
                <a:ea typeface="Calibri"/>
                <a:cs typeface="Calibri"/>
                <a:sym typeface="Calibri"/>
              </a:rPr>
              <a:t>1980</a:t>
            </a:r>
            <a:r>
              <a:rPr lang="en-US" sz="1900">
                <a:solidFill>
                  <a:srgbClr val="444444"/>
                </a:solidFill>
                <a:latin typeface="Calibri"/>
                <a:ea typeface="Calibri"/>
                <a:cs typeface="Calibri"/>
                <a:sym typeface="Calibri"/>
              </a:rPr>
              <a:t> e 1990 </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a:solidFill>
                  <a:srgbClr val="444444"/>
                </a:solidFill>
                <a:latin typeface="Calibri"/>
                <a:ea typeface="Calibri"/>
                <a:cs typeface="Calibri"/>
                <a:sym typeface="Calibri"/>
              </a:rPr>
              <a:t>onde começou a ganhar escala. </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endParaRPr sz="1900">
              <a:solidFill>
                <a:srgbClr val="444444"/>
              </a:solidFill>
              <a:latin typeface="Calibri"/>
              <a:ea typeface="Calibri"/>
              <a:cs typeface="Calibri"/>
              <a:sym typeface="Calibri"/>
            </a:endParaRPr>
          </a:p>
          <a:p>
            <a:pPr marL="285750" marR="0" lvl="0" indent="-304800" algn="l" rtl="0">
              <a:spcBef>
                <a:spcPts val="0"/>
              </a:spcBef>
              <a:spcAft>
                <a:spcPts val="0"/>
              </a:spcAft>
              <a:buClr>
                <a:srgbClr val="444444"/>
              </a:buClr>
              <a:buSzPts val="1900"/>
              <a:buFont typeface="Arial"/>
              <a:buChar char="•"/>
            </a:pPr>
            <a:r>
              <a:rPr lang="en-US" sz="1900">
                <a:solidFill>
                  <a:srgbClr val="444444"/>
                </a:solidFill>
                <a:latin typeface="Calibri"/>
                <a:ea typeface="Calibri"/>
                <a:cs typeface="Calibri"/>
                <a:sym typeface="Calibri"/>
              </a:rPr>
              <a:t>A </a:t>
            </a:r>
            <a:r>
              <a:rPr lang="en-US" sz="1900" b="1">
                <a:solidFill>
                  <a:srgbClr val="444444"/>
                </a:solidFill>
                <a:latin typeface="Calibri"/>
                <a:ea typeface="Calibri"/>
                <a:cs typeface="Calibri"/>
                <a:sym typeface="Calibri"/>
              </a:rPr>
              <a:t>telemedicina</a:t>
            </a:r>
            <a:r>
              <a:rPr lang="en-US" sz="1900">
                <a:solidFill>
                  <a:srgbClr val="444444"/>
                </a:solidFill>
                <a:latin typeface="Calibri"/>
                <a:ea typeface="Calibri"/>
                <a:cs typeface="Calibri"/>
                <a:sym typeface="Calibri"/>
              </a:rPr>
              <a:t> - </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b="1">
                <a:solidFill>
                  <a:srgbClr val="444444"/>
                </a:solidFill>
                <a:latin typeface="Calibri"/>
                <a:ea typeface="Calibri"/>
                <a:cs typeface="Calibri"/>
                <a:sym typeface="Calibri"/>
              </a:rPr>
              <a:t>1950</a:t>
            </a:r>
            <a:r>
              <a:rPr lang="en-US" sz="1900">
                <a:solidFill>
                  <a:srgbClr val="444444"/>
                </a:solidFill>
                <a:latin typeface="Calibri"/>
                <a:ea typeface="Calibri"/>
                <a:cs typeface="Calibri"/>
                <a:sym typeface="Calibri"/>
              </a:rPr>
              <a:t>  Imagens médicas por telefone</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b="1">
                <a:solidFill>
                  <a:srgbClr val="444444"/>
                </a:solidFill>
                <a:latin typeface="Calibri"/>
                <a:ea typeface="Calibri"/>
                <a:cs typeface="Calibri"/>
                <a:sym typeface="Calibri"/>
              </a:rPr>
              <a:t>1990,T</a:t>
            </a:r>
            <a:r>
              <a:rPr lang="en-US" sz="1900">
                <a:solidFill>
                  <a:srgbClr val="444444"/>
                </a:solidFill>
                <a:latin typeface="Calibri"/>
                <a:ea typeface="Calibri"/>
                <a:cs typeface="Calibri"/>
                <a:sym typeface="Calibri"/>
              </a:rPr>
              <a:t>elemedicina áreas rurais e remotas (acesso à assistência médica era limitado). </a:t>
            </a: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b="1">
                <a:solidFill>
                  <a:srgbClr val="444444"/>
                </a:solidFill>
                <a:latin typeface="Calibri"/>
                <a:ea typeface="Calibri"/>
                <a:cs typeface="Calibri"/>
                <a:sym typeface="Calibri"/>
              </a:rPr>
              <a:t>2019 </a:t>
            </a:r>
            <a:r>
              <a:rPr lang="en-US" sz="1900">
                <a:solidFill>
                  <a:srgbClr val="444444"/>
                </a:solidFill>
                <a:latin typeface="Calibri"/>
                <a:ea typeface="Calibri"/>
                <a:cs typeface="Calibri"/>
                <a:sym typeface="Calibri"/>
              </a:rPr>
              <a:t>Pandemia COVID - uma ferramenta eficaz para melhorar o acesso </a:t>
            </a:r>
            <a:endParaRPr sz="1900"/>
          </a:p>
        </p:txBody>
      </p:sp>
      <p:pic>
        <p:nvPicPr>
          <p:cNvPr id="382" name="Google Shape;382;p11"/>
          <p:cNvPicPr preferRelativeResize="0"/>
          <p:nvPr/>
        </p:nvPicPr>
        <p:blipFill rotWithShape="1">
          <a:blip r:embed="rId3">
            <a:alphaModFix/>
          </a:blip>
          <a:srcRect r="19034" b="15668"/>
          <a:stretch/>
        </p:blipFill>
        <p:spPr>
          <a:xfrm>
            <a:off x="6517700" y="2624525"/>
            <a:ext cx="4939675" cy="3486175"/>
          </a:xfrm>
          <a:prstGeom prst="rect">
            <a:avLst/>
          </a:prstGeom>
          <a:noFill/>
          <a:ln>
            <a:noFill/>
          </a:ln>
        </p:spPr>
      </p:pic>
      <p:sp>
        <p:nvSpPr>
          <p:cNvPr id="383" name="Google Shape;383;p11"/>
          <p:cNvSpPr txBox="1"/>
          <p:nvPr/>
        </p:nvSpPr>
        <p:spPr>
          <a:xfrm>
            <a:off x="6517700" y="1874525"/>
            <a:ext cx="52581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solidFill>
                  <a:srgbClr val="444444"/>
                </a:solidFill>
                <a:latin typeface="Calibri"/>
                <a:ea typeface="Calibri"/>
                <a:cs typeface="Calibri"/>
                <a:sym typeface="Calibri"/>
              </a:rPr>
              <a:t>O tempo depende de vários fatores como aprovação regulatória, resultados de ensaios clínicos, custo-efetividade e aceitação do usuário.</a:t>
            </a:r>
            <a:endParaRPr sz="1700"/>
          </a:p>
        </p:txBody>
      </p:sp>
      <p:sp>
        <p:nvSpPr>
          <p:cNvPr id="384" name="Google Shape;384;p11"/>
          <p:cNvSpPr/>
          <p:nvPr/>
        </p:nvSpPr>
        <p:spPr>
          <a:xfrm>
            <a:off x="5237550" y="3177775"/>
            <a:ext cx="940200" cy="9234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t>70 anos</a:t>
            </a:r>
            <a:endParaRPr sz="1600" b="1"/>
          </a:p>
        </p:txBody>
      </p:sp>
      <p:sp>
        <p:nvSpPr>
          <p:cNvPr id="385" name="Google Shape;385;p11"/>
          <p:cNvSpPr/>
          <p:nvPr/>
        </p:nvSpPr>
        <p:spPr>
          <a:xfrm>
            <a:off x="5237550" y="4936200"/>
            <a:ext cx="940200" cy="923400"/>
          </a:xfrm>
          <a:prstGeom prst="ellipse">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t>70 anos</a:t>
            </a:r>
            <a:endParaRPr sz="16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2"/>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91" name="Google Shape;391;p12"/>
          <p:cNvSpPr txBox="1"/>
          <p:nvPr/>
        </p:nvSpPr>
        <p:spPr>
          <a:xfrm>
            <a:off x="1048650" y="5897500"/>
            <a:ext cx="9882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444444"/>
                </a:solidFill>
                <a:latin typeface="Calibri"/>
                <a:ea typeface="Calibri"/>
                <a:cs typeface="Calibri"/>
                <a:sym typeface="Calibri"/>
              </a:rPr>
              <a:t>Os programas de educação médica devem incorporar treinamento em robótica para preparar os alunos para o uso crescente dessas tecnologias na área da saúde. </a:t>
            </a:r>
            <a:endParaRPr sz="1600"/>
          </a:p>
        </p:txBody>
      </p:sp>
      <p:pic>
        <p:nvPicPr>
          <p:cNvPr id="392" name="Google Shape;392;p12"/>
          <p:cNvPicPr preferRelativeResize="0"/>
          <p:nvPr/>
        </p:nvPicPr>
        <p:blipFill rotWithShape="1">
          <a:blip r:embed="rId3">
            <a:alphaModFix/>
          </a:blip>
          <a:srcRect l="16761" t="26080" b="-1"/>
          <a:stretch/>
        </p:blipFill>
        <p:spPr>
          <a:xfrm>
            <a:off x="1048649" y="3016896"/>
            <a:ext cx="5320799" cy="2881418"/>
          </a:xfrm>
          <a:prstGeom prst="rect">
            <a:avLst/>
          </a:prstGeom>
          <a:noFill/>
          <a:ln>
            <a:noFill/>
          </a:ln>
        </p:spPr>
      </p:pic>
      <p:sp>
        <p:nvSpPr>
          <p:cNvPr id="393" name="Google Shape;393;p12"/>
          <p:cNvSpPr txBox="1"/>
          <p:nvPr/>
        </p:nvSpPr>
        <p:spPr>
          <a:xfrm>
            <a:off x="6824097" y="1344110"/>
            <a:ext cx="4234500" cy="507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300" b="1">
                <a:solidFill>
                  <a:schemeClr val="dk1"/>
                </a:solidFill>
                <a:latin typeface="Calibri"/>
                <a:ea typeface="Calibri"/>
                <a:cs typeface="Calibri"/>
                <a:sym typeface="Calibri"/>
              </a:rPr>
              <a:t>CIRURGIA ROBÓTICA</a:t>
            </a:r>
            <a:endParaRPr sz="3300" b="1">
              <a:solidFill>
                <a:schemeClr val="dk1"/>
              </a:solidFill>
              <a:latin typeface="Calibri"/>
              <a:ea typeface="Calibri"/>
              <a:cs typeface="Calibri"/>
              <a:sym typeface="Calibri"/>
            </a:endParaRPr>
          </a:p>
        </p:txBody>
      </p:sp>
      <p:pic>
        <p:nvPicPr>
          <p:cNvPr id="394" name="Google Shape;394;p12"/>
          <p:cNvPicPr preferRelativeResize="0"/>
          <p:nvPr/>
        </p:nvPicPr>
        <p:blipFill rotWithShape="1">
          <a:blip r:embed="rId4">
            <a:alphaModFix/>
          </a:blip>
          <a:srcRect l="18233" t="16184" r="29385"/>
          <a:stretch/>
        </p:blipFill>
        <p:spPr>
          <a:xfrm>
            <a:off x="6824100" y="1989100"/>
            <a:ext cx="3828502" cy="3886502"/>
          </a:xfrm>
          <a:prstGeom prst="rect">
            <a:avLst/>
          </a:prstGeom>
          <a:noFill/>
          <a:ln>
            <a:noFill/>
          </a:ln>
        </p:spPr>
      </p:pic>
      <p:sp>
        <p:nvSpPr>
          <p:cNvPr id="395" name="Google Shape;395;p12"/>
          <p:cNvSpPr txBox="1"/>
          <p:nvPr/>
        </p:nvSpPr>
        <p:spPr>
          <a:xfrm>
            <a:off x="1048650" y="819025"/>
            <a:ext cx="3503700" cy="1970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ENSINANDO</a:t>
            </a:r>
            <a:r>
              <a:rPr lang="en-US" sz="3200" b="1">
                <a:solidFill>
                  <a:srgbClr val="548135"/>
                </a:solidFill>
                <a:latin typeface="Calibri"/>
                <a:ea typeface="Calibri"/>
                <a:cs typeface="Calibri"/>
                <a:sym typeface="Calibri"/>
              </a:rPr>
              <a:t> </a:t>
            </a:r>
            <a:r>
              <a:rPr lang="en-US" sz="3200" b="1">
                <a:solidFill>
                  <a:schemeClr val="dk1"/>
                </a:solidFill>
                <a:latin typeface="Calibri"/>
                <a:ea typeface="Calibri"/>
                <a:cs typeface="Calibri"/>
                <a:sym typeface="Calibri"/>
              </a:rPr>
              <a:t>NOVAS TECNOLOGIAS </a:t>
            </a: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200" b="1">
                <a:solidFill>
                  <a:srgbClr val="548135"/>
                </a:solidFill>
                <a:latin typeface="Calibri"/>
                <a:ea typeface="Calibri"/>
                <a:cs typeface="Calibri"/>
                <a:sym typeface="Calibri"/>
              </a:rPr>
              <a:t>PARA ALUNOS DE MEDICINA  </a:t>
            </a:r>
            <a:endParaRPr sz="3200" b="1">
              <a:solidFill>
                <a:srgbClr val="548135"/>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1788e7f0f6_1_128"/>
          <p:cNvSpPr txBox="1"/>
          <p:nvPr/>
        </p:nvSpPr>
        <p:spPr>
          <a:xfrm>
            <a:off x="1028864" y="1128713"/>
            <a:ext cx="4599900" cy="985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PARTE MÁQUINA</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PARTE HOMEM</a:t>
            </a:r>
            <a:endParaRPr sz="3200" b="1">
              <a:solidFill>
                <a:schemeClr val="accent1"/>
              </a:solidFill>
              <a:latin typeface="Calibri"/>
              <a:ea typeface="Calibri"/>
              <a:cs typeface="Calibri"/>
              <a:sym typeface="Calibri"/>
            </a:endParaRPr>
          </a:p>
        </p:txBody>
      </p:sp>
      <p:sp>
        <p:nvSpPr>
          <p:cNvPr id="401" name="Google Shape;401;g21788e7f0f6_1_128"/>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402" name="Google Shape;402;g21788e7f0f6_1_128"/>
          <p:cNvSpPr txBox="1"/>
          <p:nvPr/>
        </p:nvSpPr>
        <p:spPr>
          <a:xfrm>
            <a:off x="5329375" y="976325"/>
            <a:ext cx="62748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444444"/>
                </a:solidFill>
                <a:latin typeface="Calibri"/>
                <a:ea typeface="Calibri"/>
                <a:cs typeface="Calibri"/>
                <a:sym typeface="Calibri"/>
              </a:rPr>
              <a:t>Criar próteses, implantes e outros dispositivos médicos. Estudantes de medicina podem aprender a usar essa tecnologia para desenvolver tratamentos personalizados. </a:t>
            </a:r>
            <a:endParaRPr sz="2000">
              <a:solidFill>
                <a:srgbClr val="444444"/>
              </a:solidFill>
              <a:latin typeface="Calibri"/>
              <a:ea typeface="Calibri"/>
              <a:cs typeface="Calibri"/>
              <a:sym typeface="Calibri"/>
            </a:endParaRPr>
          </a:p>
        </p:txBody>
      </p:sp>
      <p:pic>
        <p:nvPicPr>
          <p:cNvPr id="403" name="Google Shape;403;g21788e7f0f6_1_128"/>
          <p:cNvPicPr preferRelativeResize="0"/>
          <p:nvPr/>
        </p:nvPicPr>
        <p:blipFill rotWithShape="1">
          <a:blip r:embed="rId3">
            <a:alphaModFix/>
          </a:blip>
          <a:srcRect l="41210" t="33114" r="23467" b="7102"/>
          <a:stretch/>
        </p:blipFill>
        <p:spPr>
          <a:xfrm>
            <a:off x="1790876" y="2398048"/>
            <a:ext cx="4599898" cy="4135749"/>
          </a:xfrm>
          <a:prstGeom prst="rect">
            <a:avLst/>
          </a:prstGeom>
          <a:noFill/>
          <a:ln>
            <a:noFill/>
          </a:ln>
        </p:spPr>
      </p:pic>
      <p:pic>
        <p:nvPicPr>
          <p:cNvPr id="404" name="Google Shape;404;g21788e7f0f6_1_128"/>
          <p:cNvPicPr preferRelativeResize="0"/>
          <p:nvPr/>
        </p:nvPicPr>
        <p:blipFill rotWithShape="1">
          <a:blip r:embed="rId3">
            <a:alphaModFix/>
          </a:blip>
          <a:srcRect l="27902" t="15339" r="50726" b="78351"/>
          <a:stretch/>
        </p:blipFill>
        <p:spPr>
          <a:xfrm rot="-5400000">
            <a:off x="-712298" y="4116175"/>
            <a:ext cx="4075248" cy="639001"/>
          </a:xfrm>
          <a:prstGeom prst="rect">
            <a:avLst/>
          </a:prstGeom>
          <a:noFill/>
          <a:ln>
            <a:noFill/>
          </a:ln>
        </p:spPr>
      </p:pic>
      <p:pic>
        <p:nvPicPr>
          <p:cNvPr id="405" name="Google Shape;405;g21788e7f0f6_1_128"/>
          <p:cNvPicPr preferRelativeResize="0"/>
          <p:nvPr/>
        </p:nvPicPr>
        <p:blipFill rotWithShape="1">
          <a:blip r:embed="rId4">
            <a:alphaModFix/>
          </a:blip>
          <a:srcRect l="41370" t="12966" r="23306" b="5327"/>
          <a:stretch/>
        </p:blipFill>
        <p:spPr>
          <a:xfrm>
            <a:off x="3915438" y="3121858"/>
            <a:ext cx="2475336" cy="3041474"/>
          </a:xfrm>
          <a:prstGeom prst="rect">
            <a:avLst/>
          </a:prstGeom>
          <a:noFill/>
          <a:ln>
            <a:noFill/>
          </a:ln>
        </p:spPr>
      </p:pic>
      <p:pic>
        <p:nvPicPr>
          <p:cNvPr id="406" name="Google Shape;406;g21788e7f0f6_1_128" descr="Graphical user interface, application&#10;&#10;Description automatically generated"/>
          <p:cNvPicPr preferRelativeResize="0"/>
          <p:nvPr/>
        </p:nvPicPr>
        <p:blipFill rotWithShape="1">
          <a:blip r:embed="rId5">
            <a:alphaModFix/>
          </a:blip>
          <a:srcRect/>
          <a:stretch/>
        </p:blipFill>
        <p:spPr>
          <a:xfrm>
            <a:off x="9316749" y="3337098"/>
            <a:ext cx="2174749" cy="3129228"/>
          </a:xfrm>
          <a:prstGeom prst="rect">
            <a:avLst/>
          </a:prstGeom>
          <a:noFill/>
          <a:ln>
            <a:noFill/>
          </a:ln>
        </p:spPr>
      </p:pic>
      <p:pic>
        <p:nvPicPr>
          <p:cNvPr id="407" name="Google Shape;407;g21788e7f0f6_1_128"/>
          <p:cNvPicPr preferRelativeResize="0"/>
          <p:nvPr/>
        </p:nvPicPr>
        <p:blipFill rotWithShape="1">
          <a:blip r:embed="rId6">
            <a:alphaModFix/>
          </a:blip>
          <a:srcRect l="34355" t="16200" r="28306" b="62293"/>
          <a:stretch/>
        </p:blipFill>
        <p:spPr>
          <a:xfrm>
            <a:off x="6836250" y="2330575"/>
            <a:ext cx="4394448" cy="1428243"/>
          </a:xfrm>
          <a:prstGeom prst="rect">
            <a:avLst/>
          </a:prstGeom>
          <a:noFill/>
          <a:ln>
            <a:noFill/>
          </a:ln>
        </p:spPr>
      </p:pic>
      <p:pic>
        <p:nvPicPr>
          <p:cNvPr id="408" name="Google Shape;408;g21788e7f0f6_1_128"/>
          <p:cNvPicPr preferRelativeResize="0"/>
          <p:nvPr/>
        </p:nvPicPr>
        <p:blipFill rotWithShape="1">
          <a:blip r:embed="rId7">
            <a:alphaModFix/>
          </a:blip>
          <a:srcRect l="52660" t="23796" r="24918" b="26739"/>
          <a:stretch/>
        </p:blipFill>
        <p:spPr>
          <a:xfrm>
            <a:off x="6967251" y="3758810"/>
            <a:ext cx="2174741" cy="27075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9"/>
          <p:cNvSpPr txBox="1"/>
          <p:nvPr/>
        </p:nvSpPr>
        <p:spPr>
          <a:xfrm>
            <a:off x="8053625" y="4860350"/>
            <a:ext cx="3797700" cy="1395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000">
                <a:solidFill>
                  <a:schemeClr val="dk1"/>
                </a:solidFill>
                <a:latin typeface="Calibri"/>
                <a:ea typeface="Calibri"/>
                <a:cs typeface="Calibri"/>
                <a:sym typeface="Calibri"/>
              </a:rPr>
              <a:t>A</a:t>
            </a:r>
            <a:r>
              <a:rPr lang="en-US" sz="1700">
                <a:solidFill>
                  <a:schemeClr val="dk1"/>
                </a:solidFill>
                <a:latin typeface="Calibri"/>
                <a:ea typeface="Calibri"/>
                <a:cs typeface="Calibri"/>
                <a:sym typeface="Calibri"/>
              </a:rPr>
              <a:t>lguns trabalhos mostrando evidências da Telepropedêutica com resultados semelhantes ao exame físico presencial.</a:t>
            </a:r>
            <a:endParaRPr sz="17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9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900">
              <a:solidFill>
                <a:schemeClr val="dk1"/>
              </a:solidFill>
              <a:latin typeface="Calibri"/>
              <a:ea typeface="Calibri"/>
              <a:cs typeface="Calibri"/>
              <a:sym typeface="Calibri"/>
            </a:endParaRPr>
          </a:p>
        </p:txBody>
      </p:sp>
      <p:cxnSp>
        <p:nvCxnSpPr>
          <p:cNvPr id="414" name="Google Shape;414;p9"/>
          <p:cNvCxnSpPr/>
          <p:nvPr/>
        </p:nvCxnSpPr>
        <p:spPr>
          <a:xfrm>
            <a:off x="8165357" y="4754276"/>
            <a:ext cx="743400" cy="0"/>
          </a:xfrm>
          <a:prstGeom prst="straightConnector1">
            <a:avLst/>
          </a:prstGeom>
          <a:noFill/>
          <a:ln w="28575" cap="flat" cmpd="sng">
            <a:solidFill>
              <a:schemeClr val="accent1"/>
            </a:solidFill>
            <a:prstDash val="solid"/>
            <a:miter lim="800000"/>
            <a:headEnd type="none" w="sm" len="sm"/>
            <a:tailEnd type="none" w="sm" len="sm"/>
          </a:ln>
        </p:spPr>
      </p:cxnSp>
      <p:pic>
        <p:nvPicPr>
          <p:cNvPr id="415" name="Google Shape;415;p9"/>
          <p:cNvPicPr preferRelativeResize="0"/>
          <p:nvPr/>
        </p:nvPicPr>
        <p:blipFill rotWithShape="1">
          <a:blip r:embed="rId3">
            <a:alphaModFix/>
          </a:blip>
          <a:srcRect l="41328" t="28049" r="18828" b="9264"/>
          <a:stretch/>
        </p:blipFill>
        <p:spPr>
          <a:xfrm>
            <a:off x="4133566" y="3261092"/>
            <a:ext cx="3613005" cy="3019804"/>
          </a:xfrm>
          <a:prstGeom prst="rect">
            <a:avLst/>
          </a:prstGeom>
          <a:noFill/>
          <a:ln>
            <a:noFill/>
          </a:ln>
        </p:spPr>
      </p:pic>
      <p:pic>
        <p:nvPicPr>
          <p:cNvPr id="416" name="Google Shape;416;p9"/>
          <p:cNvPicPr preferRelativeResize="0"/>
          <p:nvPr/>
        </p:nvPicPr>
        <p:blipFill rotWithShape="1">
          <a:blip r:embed="rId4">
            <a:alphaModFix/>
          </a:blip>
          <a:srcRect l="16946"/>
          <a:stretch/>
        </p:blipFill>
        <p:spPr>
          <a:xfrm>
            <a:off x="7746571" y="1206540"/>
            <a:ext cx="3797729" cy="3044793"/>
          </a:xfrm>
          <a:prstGeom prst="rect">
            <a:avLst/>
          </a:prstGeom>
          <a:noFill/>
          <a:ln>
            <a:noFill/>
          </a:ln>
        </p:spPr>
      </p:pic>
      <p:sp>
        <p:nvSpPr>
          <p:cNvPr id="417" name="Google Shape;417;p9"/>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418" name="Google Shape;418;p9"/>
          <p:cNvSpPr txBox="1"/>
          <p:nvPr/>
        </p:nvSpPr>
        <p:spPr>
          <a:xfrm>
            <a:off x="875987" y="4309385"/>
            <a:ext cx="4234500" cy="585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b="1">
                <a:solidFill>
                  <a:schemeClr val="dk1"/>
                </a:solidFill>
                <a:latin typeface="Calibri"/>
                <a:ea typeface="Calibri"/>
                <a:cs typeface="Calibri"/>
                <a:sym typeface="Calibri"/>
              </a:rPr>
              <a:t>TELEMEDICINA</a:t>
            </a:r>
            <a:endParaRPr sz="3800" b="1">
              <a:solidFill>
                <a:schemeClr val="dk1"/>
              </a:solidFill>
              <a:latin typeface="Calibri"/>
              <a:ea typeface="Calibri"/>
              <a:cs typeface="Calibri"/>
              <a:sym typeface="Calibri"/>
            </a:endParaRPr>
          </a:p>
        </p:txBody>
      </p:sp>
      <p:sp>
        <p:nvSpPr>
          <p:cNvPr id="419" name="Google Shape;419;p9"/>
          <p:cNvSpPr txBox="1"/>
          <p:nvPr/>
        </p:nvSpPr>
        <p:spPr>
          <a:xfrm>
            <a:off x="875975" y="1077825"/>
            <a:ext cx="3329100" cy="1908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00" b="1">
                <a:solidFill>
                  <a:schemeClr val="dk1"/>
                </a:solidFill>
                <a:latin typeface="Calibri"/>
                <a:ea typeface="Calibri"/>
                <a:cs typeface="Calibri"/>
                <a:sym typeface="Calibri"/>
              </a:rPr>
              <a:t>ENSINANDO</a:t>
            </a:r>
            <a:r>
              <a:rPr lang="en-US" sz="3100" b="1">
                <a:solidFill>
                  <a:srgbClr val="548135"/>
                </a:solidFill>
                <a:latin typeface="Calibri"/>
                <a:ea typeface="Calibri"/>
                <a:cs typeface="Calibri"/>
                <a:sym typeface="Calibri"/>
              </a:rPr>
              <a:t> </a:t>
            </a:r>
            <a:r>
              <a:rPr lang="en-US" sz="3100" b="1">
                <a:solidFill>
                  <a:schemeClr val="dk1"/>
                </a:solidFill>
                <a:latin typeface="Calibri"/>
                <a:ea typeface="Calibri"/>
                <a:cs typeface="Calibri"/>
                <a:sym typeface="Calibri"/>
              </a:rPr>
              <a:t>NOVAS TECNOLOGIAS </a:t>
            </a:r>
            <a:endParaRPr sz="31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100" b="1">
                <a:solidFill>
                  <a:srgbClr val="548135"/>
                </a:solidFill>
                <a:latin typeface="Calibri"/>
                <a:ea typeface="Calibri"/>
                <a:cs typeface="Calibri"/>
                <a:sym typeface="Calibri"/>
              </a:rPr>
              <a:t>PARA ALUNOS DE MEDICINA  </a:t>
            </a:r>
            <a:endParaRPr sz="3100" b="1">
              <a:solidFill>
                <a:srgbClr val="54813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1788e7f0f6_0_491"/>
          <p:cNvSpPr txBox="1"/>
          <p:nvPr/>
        </p:nvSpPr>
        <p:spPr>
          <a:xfrm>
            <a:off x="8053627" y="4707952"/>
            <a:ext cx="3617700" cy="1395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a:solidFill>
                  <a:schemeClr val="dk1"/>
                </a:solidFill>
                <a:latin typeface="Calibri"/>
                <a:ea typeface="Calibri"/>
                <a:cs typeface="Calibri"/>
                <a:sym typeface="Calibri"/>
              </a:rPr>
              <a:t>Tele propedêutica com resultados semelhantes ao exame físico presencial.</a:t>
            </a:r>
            <a:endParaRPr sz="16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a:solidFill>
                <a:schemeClr val="dk1"/>
              </a:solidFill>
              <a:latin typeface="Calibri"/>
              <a:ea typeface="Calibri"/>
              <a:cs typeface="Calibri"/>
              <a:sym typeface="Calibri"/>
            </a:endParaRPr>
          </a:p>
        </p:txBody>
      </p:sp>
      <p:cxnSp>
        <p:nvCxnSpPr>
          <p:cNvPr id="425" name="Google Shape;425;g21788e7f0f6_0_491"/>
          <p:cNvCxnSpPr/>
          <p:nvPr/>
        </p:nvCxnSpPr>
        <p:spPr>
          <a:xfrm>
            <a:off x="8165357" y="4601876"/>
            <a:ext cx="743400" cy="0"/>
          </a:xfrm>
          <a:prstGeom prst="straightConnector1">
            <a:avLst/>
          </a:prstGeom>
          <a:noFill/>
          <a:ln w="28575" cap="flat" cmpd="sng">
            <a:solidFill>
              <a:schemeClr val="accent1"/>
            </a:solidFill>
            <a:prstDash val="solid"/>
            <a:miter lim="800000"/>
            <a:headEnd type="none" w="sm" len="sm"/>
            <a:tailEnd type="none" w="sm" len="sm"/>
          </a:ln>
        </p:spPr>
      </p:cxnSp>
      <p:pic>
        <p:nvPicPr>
          <p:cNvPr id="426" name="Google Shape;426;g21788e7f0f6_0_491"/>
          <p:cNvPicPr preferRelativeResize="0"/>
          <p:nvPr/>
        </p:nvPicPr>
        <p:blipFill rotWithShape="1">
          <a:blip r:embed="rId3">
            <a:alphaModFix/>
          </a:blip>
          <a:srcRect l="41326" t="28051" r="18830" b="9264"/>
          <a:stretch/>
        </p:blipFill>
        <p:spPr>
          <a:xfrm>
            <a:off x="4133566" y="3261092"/>
            <a:ext cx="3613003" cy="3019804"/>
          </a:xfrm>
          <a:prstGeom prst="rect">
            <a:avLst/>
          </a:prstGeom>
          <a:noFill/>
          <a:ln>
            <a:noFill/>
          </a:ln>
        </p:spPr>
      </p:pic>
      <p:pic>
        <p:nvPicPr>
          <p:cNvPr id="427" name="Google Shape;427;g21788e7f0f6_0_491"/>
          <p:cNvPicPr preferRelativeResize="0"/>
          <p:nvPr/>
        </p:nvPicPr>
        <p:blipFill rotWithShape="1">
          <a:blip r:embed="rId4">
            <a:alphaModFix/>
          </a:blip>
          <a:srcRect l="16943"/>
          <a:stretch/>
        </p:blipFill>
        <p:spPr>
          <a:xfrm>
            <a:off x="7746571" y="1206540"/>
            <a:ext cx="3797730" cy="3044793"/>
          </a:xfrm>
          <a:prstGeom prst="rect">
            <a:avLst/>
          </a:prstGeom>
          <a:noFill/>
          <a:ln>
            <a:noFill/>
          </a:ln>
        </p:spPr>
      </p:pic>
      <p:sp>
        <p:nvSpPr>
          <p:cNvPr id="428" name="Google Shape;428;g21788e7f0f6_0_491"/>
          <p:cNvSpPr txBox="1"/>
          <p:nvPr/>
        </p:nvSpPr>
        <p:spPr>
          <a:xfrm>
            <a:off x="4188225" y="1292975"/>
            <a:ext cx="35037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Incluir o Ensino da Tele-propedêutica, da Ética do atendimento remoto e do direito digital.</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Currículo mínimo obrigatório na graduação e residência.</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Formações específicas. </a:t>
            </a:r>
            <a:endParaRPr sz="1600">
              <a:solidFill>
                <a:schemeClr val="dk1"/>
              </a:solidFill>
              <a:latin typeface="Calibri"/>
              <a:ea typeface="Calibri"/>
              <a:cs typeface="Calibri"/>
              <a:sym typeface="Calibri"/>
            </a:endParaRPr>
          </a:p>
        </p:txBody>
      </p:sp>
      <p:sp>
        <p:nvSpPr>
          <p:cNvPr id="429" name="Google Shape;429;g21788e7f0f6_0_491"/>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430" name="Google Shape;430;g21788e7f0f6_0_491"/>
          <p:cNvSpPr txBox="1"/>
          <p:nvPr/>
        </p:nvSpPr>
        <p:spPr>
          <a:xfrm>
            <a:off x="739512" y="3520885"/>
            <a:ext cx="42345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TELEMEDICINA</a:t>
            </a:r>
            <a:endParaRPr sz="4000" b="1">
              <a:solidFill>
                <a:schemeClr val="dk1"/>
              </a:solidFill>
              <a:latin typeface="Calibri"/>
              <a:ea typeface="Calibri"/>
              <a:cs typeface="Calibri"/>
              <a:sym typeface="Calibri"/>
            </a:endParaRPr>
          </a:p>
        </p:txBody>
      </p:sp>
      <p:sp>
        <p:nvSpPr>
          <p:cNvPr id="431" name="Google Shape;431;g21788e7f0f6_0_491"/>
          <p:cNvSpPr txBox="1"/>
          <p:nvPr/>
        </p:nvSpPr>
        <p:spPr>
          <a:xfrm>
            <a:off x="875975" y="1077825"/>
            <a:ext cx="3329100" cy="1908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00" b="1">
                <a:solidFill>
                  <a:schemeClr val="dk1"/>
                </a:solidFill>
                <a:latin typeface="Calibri"/>
                <a:ea typeface="Calibri"/>
                <a:cs typeface="Calibri"/>
                <a:sym typeface="Calibri"/>
              </a:rPr>
              <a:t>ENSINANDO</a:t>
            </a:r>
            <a:r>
              <a:rPr lang="en-US" sz="3100" b="1">
                <a:solidFill>
                  <a:srgbClr val="548135"/>
                </a:solidFill>
                <a:latin typeface="Calibri"/>
                <a:ea typeface="Calibri"/>
                <a:cs typeface="Calibri"/>
                <a:sym typeface="Calibri"/>
              </a:rPr>
              <a:t> </a:t>
            </a:r>
            <a:r>
              <a:rPr lang="en-US" sz="3100" b="1">
                <a:solidFill>
                  <a:schemeClr val="dk1"/>
                </a:solidFill>
                <a:latin typeface="Calibri"/>
                <a:ea typeface="Calibri"/>
                <a:cs typeface="Calibri"/>
                <a:sym typeface="Calibri"/>
              </a:rPr>
              <a:t>NOVAS TECNOLOGIAS </a:t>
            </a:r>
            <a:endParaRPr sz="3100" b="1">
              <a:solidFill>
                <a:schemeClr val="dk1"/>
              </a:solidFill>
              <a:latin typeface="Calibri"/>
              <a:ea typeface="Calibri"/>
              <a:cs typeface="Calibri"/>
              <a:sym typeface="Calibri"/>
            </a:endParaRPr>
          </a:p>
          <a:p>
            <a:pPr marL="0" marR="0" lvl="0" indent="0" algn="l" rtl="0">
              <a:spcBef>
                <a:spcPts val="0"/>
              </a:spcBef>
              <a:spcAft>
                <a:spcPts val="0"/>
              </a:spcAft>
              <a:buNone/>
            </a:pPr>
            <a:r>
              <a:rPr lang="en-US" sz="3100" b="1">
                <a:solidFill>
                  <a:srgbClr val="548135"/>
                </a:solidFill>
                <a:latin typeface="Calibri"/>
                <a:ea typeface="Calibri"/>
                <a:cs typeface="Calibri"/>
                <a:sym typeface="Calibri"/>
              </a:rPr>
              <a:t>PARA ALUNOS DE MEDICINA  </a:t>
            </a:r>
            <a:endParaRPr sz="3100" b="1">
              <a:solidFill>
                <a:srgbClr val="548135"/>
              </a:solidFill>
              <a:latin typeface="Calibri"/>
              <a:ea typeface="Calibri"/>
              <a:cs typeface="Calibri"/>
              <a:sym typeface="Calibri"/>
            </a:endParaRPr>
          </a:p>
        </p:txBody>
      </p:sp>
      <p:sp>
        <p:nvSpPr>
          <p:cNvPr id="432" name="Google Shape;432;g21788e7f0f6_0_491"/>
          <p:cNvSpPr txBox="1"/>
          <p:nvPr/>
        </p:nvSpPr>
        <p:spPr>
          <a:xfrm>
            <a:off x="2052000" y="2145300"/>
            <a:ext cx="8385300" cy="3398700"/>
          </a:xfrm>
          <a:prstGeom prst="rect">
            <a:avLst/>
          </a:prstGeom>
          <a:solidFill>
            <a:srgbClr val="FFE599"/>
          </a:solidFill>
          <a:ln>
            <a:noFill/>
          </a:ln>
        </p:spPr>
        <p:txBody>
          <a:bodyPr spcFirstLastPara="1" wrap="square" lIns="91425" tIns="91425" rIns="91425" bIns="91425" anchor="t" anchorCtr="0">
            <a:spAutoFit/>
          </a:bodyPr>
          <a:lstStyle/>
          <a:p>
            <a:pPr marL="114300" lvl="0" indent="0" algn="l" rtl="0">
              <a:lnSpc>
                <a:spcPct val="90000"/>
              </a:lnSpc>
              <a:spcBef>
                <a:spcPts val="0"/>
              </a:spcBef>
              <a:spcAft>
                <a:spcPts val="0"/>
              </a:spcAft>
              <a:buNone/>
            </a:pPr>
            <a:endParaRPr sz="2600" b="1">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Currículo Mínimo: </a:t>
            </a:r>
            <a:endParaRPr sz="2600" b="1">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Tele-propedêutica, </a:t>
            </a:r>
            <a:endParaRPr sz="30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Ética do atendimento remoto </a:t>
            </a:r>
            <a:endParaRPr sz="30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Educação em saúde digital</a:t>
            </a:r>
            <a:endParaRPr sz="30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endParaRPr sz="30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Prática</a:t>
            </a:r>
            <a:endParaRPr sz="30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21788e7f0f6_2_115"/>
          <p:cNvPicPr preferRelativeResize="0"/>
          <p:nvPr/>
        </p:nvPicPr>
        <p:blipFill rotWithShape="1">
          <a:blip r:embed="rId3">
            <a:alphaModFix/>
          </a:blip>
          <a:srcRect l="32178" t="13763" r="39516" b="8386"/>
          <a:stretch/>
        </p:blipFill>
        <p:spPr>
          <a:xfrm>
            <a:off x="502375" y="777825"/>
            <a:ext cx="2340600" cy="3321124"/>
          </a:xfrm>
          <a:prstGeom prst="rect">
            <a:avLst/>
          </a:prstGeom>
          <a:noFill/>
          <a:ln>
            <a:noFill/>
          </a:ln>
        </p:spPr>
      </p:pic>
      <p:sp>
        <p:nvSpPr>
          <p:cNvPr id="438" name="Google Shape;438;g21788e7f0f6_2_115"/>
          <p:cNvSpPr txBox="1"/>
          <p:nvPr/>
        </p:nvSpPr>
        <p:spPr>
          <a:xfrm>
            <a:off x="157849" y="168908"/>
            <a:ext cx="4095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Inteligência artificial</a:t>
            </a:r>
            <a:endParaRPr sz="2800" b="1" i="0" u="none" strike="noStrike" cap="none">
              <a:solidFill>
                <a:srgbClr val="000000"/>
              </a:solidFill>
              <a:latin typeface="Arial"/>
              <a:ea typeface="Arial"/>
              <a:cs typeface="Arial"/>
              <a:sym typeface="Arial"/>
            </a:endParaRPr>
          </a:p>
        </p:txBody>
      </p:sp>
      <p:pic>
        <p:nvPicPr>
          <p:cNvPr id="439" name="Google Shape;439;g21788e7f0f6_2_115"/>
          <p:cNvPicPr preferRelativeResize="0"/>
          <p:nvPr/>
        </p:nvPicPr>
        <p:blipFill rotWithShape="1">
          <a:blip r:embed="rId4">
            <a:alphaModFix/>
          </a:blip>
          <a:srcRect l="30000" t="24373" r="36411" b="22151"/>
          <a:stretch/>
        </p:blipFill>
        <p:spPr>
          <a:xfrm>
            <a:off x="3381753" y="777818"/>
            <a:ext cx="3323304" cy="2976210"/>
          </a:xfrm>
          <a:prstGeom prst="rect">
            <a:avLst/>
          </a:prstGeom>
          <a:noFill/>
          <a:ln>
            <a:noFill/>
          </a:ln>
        </p:spPr>
      </p:pic>
      <p:sp>
        <p:nvSpPr>
          <p:cNvPr id="440" name="Google Shape;440;g21788e7f0f6_2_115"/>
          <p:cNvSpPr txBox="1"/>
          <p:nvPr/>
        </p:nvSpPr>
        <p:spPr>
          <a:xfrm>
            <a:off x="4750229" y="1295823"/>
            <a:ext cx="141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6 de abril de 2022</a:t>
            </a:r>
            <a:endParaRPr sz="1200" b="0" i="0" u="none" strike="noStrike" cap="none">
              <a:solidFill>
                <a:srgbClr val="000000"/>
              </a:solidFill>
              <a:latin typeface="Arial"/>
              <a:ea typeface="Arial"/>
              <a:cs typeface="Arial"/>
              <a:sym typeface="Arial"/>
            </a:endParaRPr>
          </a:p>
        </p:txBody>
      </p:sp>
      <p:pic>
        <p:nvPicPr>
          <p:cNvPr id="441" name="Google Shape;441;g21788e7f0f6_2_115"/>
          <p:cNvPicPr preferRelativeResize="0"/>
          <p:nvPr/>
        </p:nvPicPr>
        <p:blipFill rotWithShape="1">
          <a:blip r:embed="rId5">
            <a:alphaModFix/>
          </a:blip>
          <a:srcRect l="7378" t="17776" r="22904" b="42432"/>
          <a:stretch/>
        </p:blipFill>
        <p:spPr>
          <a:xfrm>
            <a:off x="3573138" y="4661375"/>
            <a:ext cx="3877800" cy="1740301"/>
          </a:xfrm>
          <a:prstGeom prst="rect">
            <a:avLst/>
          </a:prstGeom>
          <a:noFill/>
          <a:ln>
            <a:noFill/>
          </a:ln>
        </p:spPr>
      </p:pic>
      <p:sp>
        <p:nvSpPr>
          <p:cNvPr id="442" name="Google Shape;442;g21788e7f0f6_2_115"/>
          <p:cNvSpPr/>
          <p:nvPr/>
        </p:nvSpPr>
        <p:spPr>
          <a:xfrm>
            <a:off x="7776250" y="3869250"/>
            <a:ext cx="3745800" cy="2673900"/>
          </a:xfrm>
          <a:prstGeom prst="rect">
            <a:avLst/>
          </a:prstGeom>
          <a:solidFill>
            <a:srgbClr val="A4C2F4"/>
          </a:solidFill>
          <a:ln w="25400" cap="flat" cmpd="sng">
            <a:solidFill>
              <a:srgbClr val="BA7C2E"/>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spcBef>
                <a:spcPts val="0"/>
              </a:spcBef>
              <a:spcAft>
                <a:spcPts val="0"/>
              </a:spcAft>
              <a:buNone/>
            </a:pPr>
            <a:r>
              <a:rPr lang="en-US" sz="1467">
                <a:solidFill>
                  <a:srgbClr val="313A53"/>
                </a:solidFill>
                <a:latin typeface="Georgia"/>
                <a:ea typeface="Georgia"/>
                <a:cs typeface="Georgia"/>
                <a:sym typeface="Georgia"/>
              </a:rPr>
              <a:t>Artificial intelligence may reduce false positives in breast cancer screening. </a:t>
            </a:r>
            <a:r>
              <a:rPr lang="en-US" sz="1467" b="1">
                <a:solidFill>
                  <a:srgbClr val="333333"/>
                </a:solidFill>
                <a:latin typeface="Arial"/>
                <a:ea typeface="Arial"/>
                <a:cs typeface="Arial"/>
                <a:sym typeface="Arial"/>
              </a:rPr>
              <a:t>October 18, 2021</a:t>
            </a:r>
            <a:endParaRPr sz="1467">
              <a:solidFill>
                <a:srgbClr val="333333"/>
              </a:solidFill>
              <a:latin typeface="Arial"/>
              <a:ea typeface="Arial"/>
              <a:cs typeface="Arial"/>
              <a:sym typeface="Arial"/>
            </a:endParaRPr>
          </a:p>
          <a:p>
            <a:pPr marL="0" marR="0" lvl="0" indent="0" algn="l" rtl="0">
              <a:spcBef>
                <a:spcPts val="0"/>
              </a:spcBef>
              <a:spcAft>
                <a:spcPts val="0"/>
              </a:spcAft>
              <a:buNone/>
            </a:pPr>
            <a:r>
              <a:rPr lang="en-US" sz="1467" b="1">
                <a:solidFill>
                  <a:srgbClr val="333333"/>
                </a:solidFill>
                <a:latin typeface="Arial"/>
                <a:ea typeface="Arial"/>
                <a:cs typeface="Arial"/>
                <a:sym typeface="Arial"/>
              </a:rPr>
              <a:t>AI tool could become part of diagnostic protocol</a:t>
            </a:r>
            <a:endParaRPr sz="1467">
              <a:solidFill>
                <a:srgbClr val="313A53"/>
              </a:solidFill>
              <a:latin typeface="Georgia"/>
              <a:ea typeface="Georgia"/>
              <a:cs typeface="Georgia"/>
              <a:sym typeface="Georgia"/>
            </a:endParaRPr>
          </a:p>
          <a:p>
            <a:pPr marL="0" marR="0" lvl="0" indent="0" algn="l" rtl="0">
              <a:spcBef>
                <a:spcPts val="0"/>
              </a:spcBef>
              <a:spcAft>
                <a:spcPts val="0"/>
              </a:spcAft>
              <a:buNone/>
            </a:pPr>
            <a:r>
              <a:rPr lang="en-US" sz="533" u="sng">
                <a:solidFill>
                  <a:schemeClr val="hlink"/>
                </a:solidFill>
                <a:latin typeface="Arial"/>
                <a:ea typeface="Arial"/>
                <a:cs typeface="Arial"/>
                <a:sym typeface="Arial"/>
                <a:hlinkClick r:id="rId6"/>
              </a:rPr>
              <a:t>Researchers</a:t>
            </a:r>
            <a:r>
              <a:rPr lang="en-US" sz="533">
                <a:solidFill>
                  <a:srgbClr val="333333"/>
                </a:solidFill>
                <a:latin typeface="Arial"/>
                <a:ea typeface="Arial"/>
                <a:cs typeface="Arial"/>
                <a:sym typeface="Arial"/>
              </a:rPr>
              <a:t> working on an initiative supported by the </a:t>
            </a:r>
            <a:r>
              <a:rPr lang="en-US" sz="533" u="sng">
                <a:solidFill>
                  <a:schemeClr val="hlink"/>
                </a:solidFill>
                <a:latin typeface="Arial"/>
                <a:ea typeface="Arial"/>
                <a:cs typeface="Arial"/>
                <a:sym typeface="Arial"/>
                <a:hlinkClick r:id="rId7"/>
              </a:rPr>
              <a:t>U.S. National Science Foundation</a:t>
            </a:r>
            <a:r>
              <a:rPr lang="en-US" sz="533">
                <a:solidFill>
                  <a:srgbClr val="333333"/>
                </a:solidFill>
                <a:latin typeface="Arial"/>
                <a:ea typeface="Arial"/>
                <a:cs typeface="Arial"/>
                <a:sym typeface="Arial"/>
              </a:rPr>
              <a:t> trained AI to identify breast cancer using data obtained from previously conducted ultrasounds. The AI tool significantly increased accurate diagnoses. The New York University researchers, including Yiqiu Shen, published their research in the journal </a:t>
            </a:r>
            <a:r>
              <a:rPr lang="en-US" sz="533" i="1" u="sng">
                <a:solidFill>
                  <a:schemeClr val="hlink"/>
                </a:solidFill>
                <a:latin typeface="Arial"/>
                <a:ea typeface="Arial"/>
                <a:cs typeface="Arial"/>
                <a:sym typeface="Arial"/>
                <a:hlinkClick r:id="rId8"/>
              </a:rPr>
              <a:t>Nature Communications</a:t>
            </a:r>
            <a:r>
              <a:rPr lang="en-US" sz="533">
                <a:solidFill>
                  <a:srgbClr val="333333"/>
                </a:solidFill>
                <a:latin typeface="Arial"/>
                <a:ea typeface="Arial"/>
                <a:cs typeface="Arial"/>
                <a:sym typeface="Arial"/>
              </a:rPr>
              <a:t>.</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"If our efforts to use machine learning as a triaging tool for ultrasound studies prove successful, ultrasound could become a more effective tool in breast cancer screening, especially as an alternative to mammography and for those with dense breast tissue,” said Linda Moy, a co-investigator and radiologist at New York University. “Its future impact on improving breast health could be profound.”</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Using ultrasound for breast cancer screening is less expensive, more accessible, and doesn't expose patients to radiation. But ultrasound screening results in more false positives than traditional mammography screening. This innovation helps reduce that deficiency.</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When aided by the AI model, radiologists working with a sample of past ultrasound exams increased diagnostic accuracy from 92% to 96%. In addition to enhancing accuracy, the AI tool would reduce unnecessary biopsies.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The researchers intend to refine the AI tool to include risk factors such as genetic predisposition to breast cancer. The AI tool shows promise for clinical trials and could lead to more accurate diagnostic methods and tools.</a:t>
            </a:r>
            <a:endParaRPr sz="1467">
              <a:solidFill>
                <a:srgbClr val="313A53"/>
              </a:solidFill>
              <a:latin typeface="Georgia"/>
              <a:ea typeface="Georgia"/>
              <a:cs typeface="Georgia"/>
              <a:sym typeface="Georgia"/>
            </a:endParaRPr>
          </a:p>
        </p:txBody>
      </p:sp>
      <p:pic>
        <p:nvPicPr>
          <p:cNvPr id="443" name="Google Shape;443;g21788e7f0f6_2_115"/>
          <p:cNvPicPr preferRelativeResize="0"/>
          <p:nvPr/>
        </p:nvPicPr>
        <p:blipFill rotWithShape="1">
          <a:blip r:embed="rId9">
            <a:alphaModFix/>
          </a:blip>
          <a:srcRect l="1416" t="25768" r="4583" b="11804"/>
          <a:stretch/>
        </p:blipFill>
        <p:spPr>
          <a:xfrm>
            <a:off x="6899250" y="692088"/>
            <a:ext cx="4932576" cy="1961225"/>
          </a:xfrm>
          <a:prstGeom prst="rect">
            <a:avLst/>
          </a:prstGeom>
          <a:noFill/>
          <a:ln>
            <a:noFill/>
          </a:ln>
        </p:spPr>
      </p:pic>
      <p:sp>
        <p:nvSpPr>
          <p:cNvPr id="444" name="Google Shape;444;g21788e7f0f6_2_115"/>
          <p:cNvSpPr/>
          <p:nvPr/>
        </p:nvSpPr>
        <p:spPr>
          <a:xfrm>
            <a:off x="7126100" y="777825"/>
            <a:ext cx="629400" cy="5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dk1"/>
                </a:solidFill>
              </a:rPr>
              <a:t>FDA</a:t>
            </a:r>
            <a:endParaRPr b="1">
              <a:solidFill>
                <a:schemeClr val="dk1"/>
              </a:solidFill>
            </a:endParaRPr>
          </a:p>
        </p:txBody>
      </p:sp>
      <p:sp>
        <p:nvSpPr>
          <p:cNvPr id="445" name="Google Shape;445;g21788e7f0f6_2_115"/>
          <p:cNvSpPr txBox="1"/>
          <p:nvPr/>
        </p:nvSpPr>
        <p:spPr>
          <a:xfrm>
            <a:off x="7776250" y="3435150"/>
            <a:ext cx="13173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chemeClr val="dk1"/>
                </a:solidFill>
                <a:latin typeface="Calibri"/>
                <a:ea typeface="Calibri"/>
                <a:cs typeface="Calibri"/>
                <a:sym typeface="Calibri"/>
              </a:rPr>
              <a:t>Diagnóstico</a:t>
            </a:r>
            <a:endParaRPr>
              <a:solidFill>
                <a:schemeClr val="dk1"/>
              </a:solidFill>
            </a:endParaRPr>
          </a:p>
        </p:txBody>
      </p:sp>
      <p:sp>
        <p:nvSpPr>
          <p:cNvPr id="446" name="Google Shape;446;g21788e7f0f6_2_115"/>
          <p:cNvSpPr txBox="1"/>
          <p:nvPr/>
        </p:nvSpPr>
        <p:spPr>
          <a:xfrm>
            <a:off x="3446550" y="5967575"/>
            <a:ext cx="41310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chemeClr val="dk1"/>
                </a:solidFill>
                <a:latin typeface="Calibri"/>
                <a:ea typeface="Calibri"/>
                <a:cs typeface="Calibri"/>
                <a:sym typeface="Calibri"/>
              </a:rPr>
              <a:t>Tratamento e novos alvos terapêuticos</a:t>
            </a:r>
            <a:endParaRPr>
              <a:solidFill>
                <a:schemeClr val="dk1"/>
              </a:solidFill>
            </a:endParaRPr>
          </a:p>
        </p:txBody>
      </p:sp>
      <p:sp>
        <p:nvSpPr>
          <p:cNvPr id="447" name="Google Shape;447;g21788e7f0f6_2_115"/>
          <p:cNvSpPr txBox="1"/>
          <p:nvPr/>
        </p:nvSpPr>
        <p:spPr>
          <a:xfrm>
            <a:off x="7126100" y="343725"/>
            <a:ext cx="49326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rgbClr val="444444"/>
                </a:solidFill>
                <a:latin typeface="Calibri"/>
                <a:ea typeface="Calibri"/>
                <a:cs typeface="Calibri"/>
                <a:sym typeface="Calibri"/>
              </a:rPr>
              <a:t>Monitoramento de saúde</a:t>
            </a:r>
            <a:r>
              <a:rPr lang="en-US" sz="1600">
                <a:solidFill>
                  <a:srgbClr val="444444"/>
                </a:solidFill>
                <a:latin typeface="Calibri"/>
                <a:ea typeface="Calibri"/>
                <a:cs typeface="Calibri"/>
                <a:sym typeface="Calibri"/>
              </a:rPr>
              <a:t>, </a:t>
            </a:r>
            <a:endParaRPr sz="1600">
              <a:solidFill>
                <a:srgbClr val="444444"/>
              </a:solidFill>
              <a:latin typeface="Calibri"/>
              <a:ea typeface="Calibri"/>
              <a:cs typeface="Calibri"/>
              <a:sym typeface="Calibri"/>
            </a:endParaRPr>
          </a:p>
        </p:txBody>
      </p:sp>
      <p:sp>
        <p:nvSpPr>
          <p:cNvPr id="448" name="Google Shape;448;g21788e7f0f6_2_115"/>
          <p:cNvSpPr txBox="1"/>
          <p:nvPr/>
        </p:nvSpPr>
        <p:spPr>
          <a:xfrm>
            <a:off x="3501550" y="3754025"/>
            <a:ext cx="37458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rgbClr val="444444"/>
                </a:solidFill>
                <a:latin typeface="Calibri"/>
                <a:ea typeface="Calibri"/>
                <a:cs typeface="Calibri"/>
                <a:sym typeface="Calibri"/>
              </a:rPr>
              <a:t>Eficiência:</a:t>
            </a:r>
            <a:r>
              <a:rPr lang="en-US" sz="2100">
                <a:solidFill>
                  <a:srgbClr val="444444"/>
                </a:solidFill>
                <a:latin typeface="Calibri"/>
                <a:ea typeface="Calibri"/>
                <a:cs typeface="Calibri"/>
                <a:sym typeface="Calibri"/>
              </a:rPr>
              <a:t> automatizar tarefas rotineiras</a:t>
            </a:r>
            <a:endParaRPr sz="1900"/>
          </a:p>
        </p:txBody>
      </p:sp>
      <p:sp>
        <p:nvSpPr>
          <p:cNvPr id="449" name="Google Shape;449;g21788e7f0f6_2_115"/>
          <p:cNvSpPr txBox="1"/>
          <p:nvPr/>
        </p:nvSpPr>
        <p:spPr>
          <a:xfrm>
            <a:off x="247825" y="4796900"/>
            <a:ext cx="3000000" cy="683400"/>
          </a:xfrm>
          <a:prstGeom prst="rect">
            <a:avLst/>
          </a:prstGeom>
          <a:noFill/>
          <a:ln>
            <a:noFill/>
          </a:ln>
        </p:spPr>
        <p:txBody>
          <a:bodyPr spcFirstLastPara="1" wrap="square" lIns="91425" tIns="91425" rIns="91425" bIns="91425" anchor="t" anchorCtr="0">
            <a:spAutoFit/>
          </a:bodyPr>
          <a:lstStyle/>
          <a:p>
            <a:pPr marL="114300" lvl="0" indent="0" algn="l" rtl="0">
              <a:lnSpc>
                <a:spcPct val="90000"/>
              </a:lnSpc>
              <a:spcBef>
                <a:spcPts val="0"/>
              </a:spcBef>
              <a:spcAft>
                <a:spcPts val="0"/>
              </a:spcAft>
              <a:buNone/>
            </a:pPr>
            <a:r>
              <a:rPr lang="en-US" sz="1800" b="1">
                <a:solidFill>
                  <a:schemeClr val="dk1"/>
                </a:solidFill>
                <a:latin typeface="Roboto"/>
                <a:ea typeface="Roboto"/>
                <a:cs typeface="Roboto"/>
                <a:sym typeface="Roboto"/>
              </a:rPr>
              <a:t>Sistemas de Apoio à Decisão Clínica (CDSS).</a:t>
            </a:r>
            <a:r>
              <a:rPr lang="en-US" sz="1800">
                <a:solidFill>
                  <a:schemeClr val="dk1"/>
                </a:solidFill>
                <a:latin typeface="Roboto"/>
                <a:ea typeface="Roboto"/>
                <a:cs typeface="Roboto"/>
                <a:sym typeface="Roboto"/>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21788e7f0f6_0_464"/>
          <p:cNvPicPr preferRelativeResize="0"/>
          <p:nvPr/>
        </p:nvPicPr>
        <p:blipFill rotWithShape="1">
          <a:blip r:embed="rId3">
            <a:alphaModFix/>
          </a:blip>
          <a:srcRect l="32178" t="13764" r="39515" b="8384"/>
          <a:stretch/>
        </p:blipFill>
        <p:spPr>
          <a:xfrm>
            <a:off x="502375" y="777825"/>
            <a:ext cx="2340600" cy="3321124"/>
          </a:xfrm>
          <a:prstGeom prst="rect">
            <a:avLst/>
          </a:prstGeom>
          <a:noFill/>
          <a:ln>
            <a:noFill/>
          </a:ln>
        </p:spPr>
      </p:pic>
      <p:sp>
        <p:nvSpPr>
          <p:cNvPr id="455" name="Google Shape;455;g21788e7f0f6_0_464"/>
          <p:cNvSpPr txBox="1"/>
          <p:nvPr/>
        </p:nvSpPr>
        <p:spPr>
          <a:xfrm>
            <a:off x="157849" y="168908"/>
            <a:ext cx="4095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Inteligência artificial</a:t>
            </a:r>
            <a:endParaRPr sz="2800" b="1" i="0" u="none" strike="noStrike" cap="none">
              <a:solidFill>
                <a:srgbClr val="000000"/>
              </a:solidFill>
              <a:latin typeface="Arial"/>
              <a:ea typeface="Arial"/>
              <a:cs typeface="Arial"/>
              <a:sym typeface="Arial"/>
            </a:endParaRPr>
          </a:p>
        </p:txBody>
      </p:sp>
      <p:pic>
        <p:nvPicPr>
          <p:cNvPr id="456" name="Google Shape;456;g21788e7f0f6_0_464"/>
          <p:cNvPicPr preferRelativeResize="0"/>
          <p:nvPr/>
        </p:nvPicPr>
        <p:blipFill rotWithShape="1">
          <a:blip r:embed="rId4">
            <a:alphaModFix/>
          </a:blip>
          <a:srcRect l="29997" t="24374" r="36413" b="22149"/>
          <a:stretch/>
        </p:blipFill>
        <p:spPr>
          <a:xfrm>
            <a:off x="3381753" y="777818"/>
            <a:ext cx="3323304" cy="2976210"/>
          </a:xfrm>
          <a:prstGeom prst="rect">
            <a:avLst/>
          </a:prstGeom>
          <a:noFill/>
          <a:ln>
            <a:noFill/>
          </a:ln>
        </p:spPr>
      </p:pic>
      <p:sp>
        <p:nvSpPr>
          <p:cNvPr id="457" name="Google Shape;457;g21788e7f0f6_0_464"/>
          <p:cNvSpPr txBox="1"/>
          <p:nvPr/>
        </p:nvSpPr>
        <p:spPr>
          <a:xfrm>
            <a:off x="4750229" y="1295823"/>
            <a:ext cx="141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6 de abril de 2022</a:t>
            </a:r>
            <a:endParaRPr sz="1200" b="0" i="0" u="none" strike="noStrike" cap="none">
              <a:solidFill>
                <a:srgbClr val="000000"/>
              </a:solidFill>
              <a:latin typeface="Arial"/>
              <a:ea typeface="Arial"/>
              <a:cs typeface="Arial"/>
              <a:sym typeface="Arial"/>
            </a:endParaRPr>
          </a:p>
        </p:txBody>
      </p:sp>
      <p:pic>
        <p:nvPicPr>
          <p:cNvPr id="458" name="Google Shape;458;g21788e7f0f6_0_464"/>
          <p:cNvPicPr preferRelativeResize="0"/>
          <p:nvPr/>
        </p:nvPicPr>
        <p:blipFill rotWithShape="1">
          <a:blip r:embed="rId5">
            <a:alphaModFix/>
          </a:blip>
          <a:srcRect l="7376" t="17774" r="22903" b="42433"/>
          <a:stretch/>
        </p:blipFill>
        <p:spPr>
          <a:xfrm>
            <a:off x="3573138" y="4661375"/>
            <a:ext cx="3877800" cy="1740301"/>
          </a:xfrm>
          <a:prstGeom prst="rect">
            <a:avLst/>
          </a:prstGeom>
          <a:noFill/>
          <a:ln>
            <a:noFill/>
          </a:ln>
        </p:spPr>
      </p:pic>
      <p:sp>
        <p:nvSpPr>
          <p:cNvPr id="459" name="Google Shape;459;g21788e7f0f6_0_464"/>
          <p:cNvSpPr/>
          <p:nvPr/>
        </p:nvSpPr>
        <p:spPr>
          <a:xfrm>
            <a:off x="7776250" y="3869250"/>
            <a:ext cx="3745800" cy="2673900"/>
          </a:xfrm>
          <a:prstGeom prst="rect">
            <a:avLst/>
          </a:prstGeom>
          <a:solidFill>
            <a:srgbClr val="A4C2F4"/>
          </a:solidFill>
          <a:ln w="25400" cap="flat" cmpd="sng">
            <a:solidFill>
              <a:srgbClr val="BA7C2E"/>
            </a:solidFill>
            <a:prstDash val="solid"/>
            <a:round/>
            <a:headEnd type="none" w="sm" len="sm"/>
            <a:tailEnd type="none" w="sm" len="sm"/>
          </a:ln>
        </p:spPr>
        <p:txBody>
          <a:bodyPr spcFirstLastPara="1" wrap="square" lIns="121900" tIns="60925" rIns="121900" bIns="60925" anchor="ctr" anchorCtr="0">
            <a:noAutofit/>
          </a:bodyPr>
          <a:lstStyle/>
          <a:p>
            <a:pPr marL="0" marR="0" lvl="0" indent="0" algn="l" rtl="0">
              <a:spcBef>
                <a:spcPts val="0"/>
              </a:spcBef>
              <a:spcAft>
                <a:spcPts val="0"/>
              </a:spcAft>
              <a:buNone/>
            </a:pPr>
            <a:r>
              <a:rPr lang="en-US" sz="1467">
                <a:solidFill>
                  <a:srgbClr val="313A53"/>
                </a:solidFill>
                <a:latin typeface="Georgia"/>
                <a:ea typeface="Georgia"/>
                <a:cs typeface="Georgia"/>
                <a:sym typeface="Georgia"/>
              </a:rPr>
              <a:t>Artificial intelligence may reduce false positives in breast cancer screening. </a:t>
            </a:r>
            <a:r>
              <a:rPr lang="en-US" sz="1467" b="1">
                <a:solidFill>
                  <a:srgbClr val="333333"/>
                </a:solidFill>
                <a:latin typeface="Arial"/>
                <a:ea typeface="Arial"/>
                <a:cs typeface="Arial"/>
                <a:sym typeface="Arial"/>
              </a:rPr>
              <a:t>October 18, 2021</a:t>
            </a:r>
            <a:endParaRPr sz="1467">
              <a:solidFill>
                <a:srgbClr val="333333"/>
              </a:solidFill>
              <a:latin typeface="Arial"/>
              <a:ea typeface="Arial"/>
              <a:cs typeface="Arial"/>
              <a:sym typeface="Arial"/>
            </a:endParaRPr>
          </a:p>
          <a:p>
            <a:pPr marL="0" marR="0" lvl="0" indent="0" algn="l" rtl="0">
              <a:spcBef>
                <a:spcPts val="0"/>
              </a:spcBef>
              <a:spcAft>
                <a:spcPts val="0"/>
              </a:spcAft>
              <a:buNone/>
            </a:pPr>
            <a:r>
              <a:rPr lang="en-US" sz="1467" b="1">
                <a:solidFill>
                  <a:srgbClr val="333333"/>
                </a:solidFill>
                <a:latin typeface="Arial"/>
                <a:ea typeface="Arial"/>
                <a:cs typeface="Arial"/>
                <a:sym typeface="Arial"/>
              </a:rPr>
              <a:t>AI tool could become part of diagnostic protocol</a:t>
            </a:r>
            <a:endParaRPr sz="1467">
              <a:solidFill>
                <a:srgbClr val="313A53"/>
              </a:solidFill>
              <a:latin typeface="Georgia"/>
              <a:ea typeface="Georgia"/>
              <a:cs typeface="Georgia"/>
              <a:sym typeface="Georgia"/>
            </a:endParaRPr>
          </a:p>
          <a:p>
            <a:pPr marL="0" marR="0" lvl="0" indent="0" algn="l" rtl="0">
              <a:spcBef>
                <a:spcPts val="0"/>
              </a:spcBef>
              <a:spcAft>
                <a:spcPts val="0"/>
              </a:spcAft>
              <a:buNone/>
            </a:pPr>
            <a:r>
              <a:rPr lang="en-US" sz="533" u="sng">
                <a:solidFill>
                  <a:schemeClr val="hlink"/>
                </a:solidFill>
                <a:latin typeface="Arial"/>
                <a:ea typeface="Arial"/>
                <a:cs typeface="Arial"/>
                <a:sym typeface="Arial"/>
                <a:hlinkClick r:id="rId6"/>
              </a:rPr>
              <a:t>Researchers</a:t>
            </a:r>
            <a:r>
              <a:rPr lang="en-US" sz="533">
                <a:solidFill>
                  <a:srgbClr val="333333"/>
                </a:solidFill>
                <a:latin typeface="Arial"/>
                <a:ea typeface="Arial"/>
                <a:cs typeface="Arial"/>
                <a:sym typeface="Arial"/>
              </a:rPr>
              <a:t> working on an initiative supported by the </a:t>
            </a:r>
            <a:r>
              <a:rPr lang="en-US" sz="533" u="sng">
                <a:solidFill>
                  <a:schemeClr val="hlink"/>
                </a:solidFill>
                <a:latin typeface="Arial"/>
                <a:ea typeface="Arial"/>
                <a:cs typeface="Arial"/>
                <a:sym typeface="Arial"/>
                <a:hlinkClick r:id="rId7"/>
              </a:rPr>
              <a:t>U.S. National Science Foundation</a:t>
            </a:r>
            <a:r>
              <a:rPr lang="en-US" sz="533">
                <a:solidFill>
                  <a:srgbClr val="333333"/>
                </a:solidFill>
                <a:latin typeface="Arial"/>
                <a:ea typeface="Arial"/>
                <a:cs typeface="Arial"/>
                <a:sym typeface="Arial"/>
              </a:rPr>
              <a:t> trained AI to identify breast cancer using data obtained from previously conducted ultrasounds. The AI tool significantly increased accurate diagnoses. The New York University researchers, including Yiqiu Shen, published their research in the journal </a:t>
            </a:r>
            <a:r>
              <a:rPr lang="en-US" sz="533" i="1" u="sng">
                <a:solidFill>
                  <a:schemeClr val="hlink"/>
                </a:solidFill>
                <a:latin typeface="Arial"/>
                <a:ea typeface="Arial"/>
                <a:cs typeface="Arial"/>
                <a:sym typeface="Arial"/>
                <a:hlinkClick r:id="rId8"/>
              </a:rPr>
              <a:t>Nature Communications</a:t>
            </a:r>
            <a:r>
              <a:rPr lang="en-US" sz="533">
                <a:solidFill>
                  <a:srgbClr val="333333"/>
                </a:solidFill>
                <a:latin typeface="Arial"/>
                <a:ea typeface="Arial"/>
                <a:cs typeface="Arial"/>
                <a:sym typeface="Arial"/>
              </a:rPr>
              <a:t>.</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"If our efforts to use machine learning as a triaging tool for ultrasound studies prove successful, ultrasound could become a more effective tool in breast cancer screening, especially as an alternative to mammography and for those with dense breast tissue,” said Linda Moy, a co-investigator and radiologist at New York University. “Its future impact on improving breast health could be profound.”</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Using ultrasound for breast cancer screening is less expensive, more accessible, and doesn't expose patients to radiation. But ultrasound screening results in more false positives than traditional mammography screening. This innovation helps reduce that deficiency.</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When aided by the AI model, radiologists working with a sample of past ultrasound exams increased diagnostic accuracy from 92% to 96%. In addition to enhancing accuracy, the AI tool would reduce unnecessary biopsies.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533">
                <a:solidFill>
                  <a:srgbClr val="333333"/>
                </a:solidFill>
                <a:latin typeface="Arial"/>
                <a:ea typeface="Arial"/>
                <a:cs typeface="Arial"/>
                <a:sym typeface="Arial"/>
              </a:rPr>
              <a:t>The researchers intend to refine the AI tool to include risk factors such as genetic predisposition to breast cancer. The AI tool shows promise for clinical trials and could lead to more accurate diagnostic methods and tools.</a:t>
            </a:r>
            <a:endParaRPr sz="1467">
              <a:solidFill>
                <a:srgbClr val="313A53"/>
              </a:solidFill>
              <a:latin typeface="Georgia"/>
              <a:ea typeface="Georgia"/>
              <a:cs typeface="Georgia"/>
              <a:sym typeface="Georgia"/>
            </a:endParaRPr>
          </a:p>
        </p:txBody>
      </p:sp>
      <p:pic>
        <p:nvPicPr>
          <p:cNvPr id="460" name="Google Shape;460;g21788e7f0f6_0_464"/>
          <p:cNvPicPr preferRelativeResize="0"/>
          <p:nvPr/>
        </p:nvPicPr>
        <p:blipFill rotWithShape="1">
          <a:blip r:embed="rId9">
            <a:alphaModFix/>
          </a:blip>
          <a:srcRect l="1419" t="25769" r="4577" b="11804"/>
          <a:stretch/>
        </p:blipFill>
        <p:spPr>
          <a:xfrm>
            <a:off x="6899250" y="692088"/>
            <a:ext cx="4932576" cy="1961225"/>
          </a:xfrm>
          <a:prstGeom prst="rect">
            <a:avLst/>
          </a:prstGeom>
          <a:noFill/>
          <a:ln>
            <a:noFill/>
          </a:ln>
        </p:spPr>
      </p:pic>
      <p:sp>
        <p:nvSpPr>
          <p:cNvPr id="461" name="Google Shape;461;g21788e7f0f6_0_464"/>
          <p:cNvSpPr/>
          <p:nvPr/>
        </p:nvSpPr>
        <p:spPr>
          <a:xfrm>
            <a:off x="7126100" y="777825"/>
            <a:ext cx="629400" cy="52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dk1"/>
                </a:solidFill>
              </a:rPr>
              <a:t>FDA</a:t>
            </a:r>
            <a:endParaRPr b="1">
              <a:solidFill>
                <a:schemeClr val="dk1"/>
              </a:solidFill>
            </a:endParaRPr>
          </a:p>
        </p:txBody>
      </p:sp>
      <p:sp>
        <p:nvSpPr>
          <p:cNvPr id="462" name="Google Shape;462;g21788e7f0f6_0_464"/>
          <p:cNvSpPr txBox="1"/>
          <p:nvPr/>
        </p:nvSpPr>
        <p:spPr>
          <a:xfrm>
            <a:off x="7776250" y="3435150"/>
            <a:ext cx="13173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chemeClr val="dk1"/>
                </a:solidFill>
                <a:latin typeface="Calibri"/>
                <a:ea typeface="Calibri"/>
                <a:cs typeface="Calibri"/>
                <a:sym typeface="Calibri"/>
              </a:rPr>
              <a:t>Diagnóstico</a:t>
            </a:r>
            <a:endParaRPr>
              <a:solidFill>
                <a:schemeClr val="dk1"/>
              </a:solidFill>
            </a:endParaRPr>
          </a:p>
        </p:txBody>
      </p:sp>
      <p:sp>
        <p:nvSpPr>
          <p:cNvPr id="463" name="Google Shape;463;g21788e7f0f6_0_464"/>
          <p:cNvSpPr txBox="1"/>
          <p:nvPr/>
        </p:nvSpPr>
        <p:spPr>
          <a:xfrm>
            <a:off x="3446550" y="5967575"/>
            <a:ext cx="41310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chemeClr val="dk1"/>
                </a:solidFill>
                <a:latin typeface="Calibri"/>
                <a:ea typeface="Calibri"/>
                <a:cs typeface="Calibri"/>
                <a:sym typeface="Calibri"/>
              </a:rPr>
              <a:t>Tratamento e novos alvos terapêuticos</a:t>
            </a:r>
            <a:endParaRPr>
              <a:solidFill>
                <a:schemeClr val="dk1"/>
              </a:solidFill>
            </a:endParaRPr>
          </a:p>
        </p:txBody>
      </p:sp>
      <p:sp>
        <p:nvSpPr>
          <p:cNvPr id="464" name="Google Shape;464;g21788e7f0f6_0_464"/>
          <p:cNvSpPr txBox="1"/>
          <p:nvPr/>
        </p:nvSpPr>
        <p:spPr>
          <a:xfrm>
            <a:off x="7126100" y="343725"/>
            <a:ext cx="49326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a:solidFill>
                  <a:srgbClr val="444444"/>
                </a:solidFill>
                <a:latin typeface="Calibri"/>
                <a:ea typeface="Calibri"/>
                <a:cs typeface="Calibri"/>
                <a:sym typeface="Calibri"/>
              </a:rPr>
              <a:t>Monitoramento de saúde</a:t>
            </a:r>
            <a:r>
              <a:rPr lang="en-US" sz="1600">
                <a:solidFill>
                  <a:srgbClr val="444444"/>
                </a:solidFill>
                <a:latin typeface="Calibri"/>
                <a:ea typeface="Calibri"/>
                <a:cs typeface="Calibri"/>
                <a:sym typeface="Calibri"/>
              </a:rPr>
              <a:t>, </a:t>
            </a:r>
            <a:endParaRPr sz="1600">
              <a:solidFill>
                <a:srgbClr val="444444"/>
              </a:solidFill>
              <a:latin typeface="Calibri"/>
              <a:ea typeface="Calibri"/>
              <a:cs typeface="Calibri"/>
              <a:sym typeface="Calibri"/>
            </a:endParaRPr>
          </a:p>
        </p:txBody>
      </p:sp>
      <p:sp>
        <p:nvSpPr>
          <p:cNvPr id="465" name="Google Shape;465;g21788e7f0f6_0_464"/>
          <p:cNvSpPr txBox="1"/>
          <p:nvPr/>
        </p:nvSpPr>
        <p:spPr>
          <a:xfrm>
            <a:off x="3501550" y="3754025"/>
            <a:ext cx="37458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rgbClr val="444444"/>
                </a:solidFill>
                <a:latin typeface="Calibri"/>
                <a:ea typeface="Calibri"/>
                <a:cs typeface="Calibri"/>
                <a:sym typeface="Calibri"/>
              </a:rPr>
              <a:t>Eficiência:</a:t>
            </a:r>
            <a:r>
              <a:rPr lang="en-US" sz="2100">
                <a:solidFill>
                  <a:srgbClr val="444444"/>
                </a:solidFill>
                <a:latin typeface="Calibri"/>
                <a:ea typeface="Calibri"/>
                <a:cs typeface="Calibri"/>
                <a:sym typeface="Calibri"/>
              </a:rPr>
              <a:t> automatizar tarefas rotineiras</a:t>
            </a:r>
            <a:endParaRPr sz="1900"/>
          </a:p>
        </p:txBody>
      </p:sp>
      <p:sp>
        <p:nvSpPr>
          <p:cNvPr id="466" name="Google Shape;466;g21788e7f0f6_0_464"/>
          <p:cNvSpPr txBox="1"/>
          <p:nvPr/>
        </p:nvSpPr>
        <p:spPr>
          <a:xfrm>
            <a:off x="247825" y="4796900"/>
            <a:ext cx="3000000" cy="683400"/>
          </a:xfrm>
          <a:prstGeom prst="rect">
            <a:avLst/>
          </a:prstGeom>
          <a:noFill/>
          <a:ln>
            <a:noFill/>
          </a:ln>
        </p:spPr>
        <p:txBody>
          <a:bodyPr spcFirstLastPara="1" wrap="square" lIns="91425" tIns="91425" rIns="91425" bIns="91425" anchor="t" anchorCtr="0">
            <a:spAutoFit/>
          </a:bodyPr>
          <a:lstStyle/>
          <a:p>
            <a:pPr marL="114300" lvl="0" indent="0" algn="l" rtl="0">
              <a:lnSpc>
                <a:spcPct val="90000"/>
              </a:lnSpc>
              <a:spcBef>
                <a:spcPts val="0"/>
              </a:spcBef>
              <a:spcAft>
                <a:spcPts val="0"/>
              </a:spcAft>
              <a:buNone/>
            </a:pPr>
            <a:r>
              <a:rPr lang="en-US" sz="1800" b="1">
                <a:solidFill>
                  <a:schemeClr val="dk1"/>
                </a:solidFill>
                <a:latin typeface="Roboto"/>
                <a:ea typeface="Roboto"/>
                <a:cs typeface="Roboto"/>
                <a:sym typeface="Roboto"/>
              </a:rPr>
              <a:t>Sistemas de Apoio à Decisão Clínica (CDSS).</a:t>
            </a:r>
            <a:r>
              <a:rPr lang="en-US" sz="1800">
                <a:solidFill>
                  <a:schemeClr val="dk1"/>
                </a:solidFill>
                <a:latin typeface="Roboto"/>
                <a:ea typeface="Roboto"/>
                <a:cs typeface="Roboto"/>
                <a:sym typeface="Roboto"/>
              </a:rPr>
              <a:t> </a:t>
            </a:r>
            <a:endParaRPr/>
          </a:p>
        </p:txBody>
      </p:sp>
      <p:sp>
        <p:nvSpPr>
          <p:cNvPr id="467" name="Google Shape;467;g21788e7f0f6_0_464"/>
          <p:cNvSpPr txBox="1"/>
          <p:nvPr/>
        </p:nvSpPr>
        <p:spPr>
          <a:xfrm>
            <a:off x="2068400" y="1491700"/>
            <a:ext cx="8385300" cy="4285200"/>
          </a:xfrm>
          <a:prstGeom prst="rect">
            <a:avLst/>
          </a:prstGeom>
          <a:solidFill>
            <a:srgbClr val="FFE599"/>
          </a:solidFill>
          <a:ln>
            <a:noFill/>
          </a:ln>
        </p:spPr>
        <p:txBody>
          <a:bodyPr spcFirstLastPara="1" wrap="square" lIns="91425" tIns="91425" rIns="91425" bIns="91425" anchor="t" anchorCtr="0">
            <a:spAutoFit/>
          </a:bodyPr>
          <a:lstStyle/>
          <a:p>
            <a:pPr marL="114300" lvl="0" indent="0" algn="l" rtl="0">
              <a:lnSpc>
                <a:spcPct val="90000"/>
              </a:lnSpc>
              <a:spcBef>
                <a:spcPts val="0"/>
              </a:spcBef>
              <a:spcAft>
                <a:spcPts val="0"/>
              </a:spcAft>
              <a:buNone/>
            </a:pPr>
            <a:endParaRPr sz="2600" b="1">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endParaRPr sz="2600" b="1">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Currículo Mínimo: </a:t>
            </a:r>
            <a:r>
              <a:rPr lang="en-US" sz="3600">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Ética, Base Legal, Direita Digital.</a:t>
            </a:r>
            <a:endParaRPr sz="3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a:solidFill>
                  <a:schemeClr val="dk1"/>
                </a:solidFill>
                <a:latin typeface="Calibri"/>
                <a:ea typeface="Calibri"/>
                <a:cs typeface="Calibri"/>
                <a:sym typeface="Calibri"/>
              </a:rPr>
              <a:t>Responsabilidade pelo erro! Precisa saber qual tecnologia escolher. </a:t>
            </a: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a:solidFill>
                  <a:schemeClr val="dk1"/>
                </a:solidFill>
                <a:latin typeface="Calibri"/>
                <a:ea typeface="Calibri"/>
                <a:cs typeface="Calibri"/>
                <a:sym typeface="Calibri"/>
              </a:rPr>
              <a:t>Pesquisas com evidências de mundo real. </a:t>
            </a: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a:solidFill>
                  <a:schemeClr val="dk1"/>
                </a:solidFill>
                <a:latin typeface="Calibri"/>
                <a:ea typeface="Calibri"/>
                <a:cs typeface="Calibri"/>
                <a:sym typeface="Calibri"/>
              </a:rPr>
              <a:t>Avaliação custo-efetividade.</a:t>
            </a: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r>
              <a:rPr lang="en-US" sz="2600">
                <a:solidFill>
                  <a:schemeClr val="dk1"/>
                </a:solidFill>
                <a:latin typeface="Calibri"/>
                <a:ea typeface="Calibri"/>
                <a:cs typeface="Calibri"/>
                <a:sym typeface="Calibri"/>
              </a:rPr>
              <a:t>Incorporação racional da tecnologia.</a:t>
            </a: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11430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3"/>
          <p:cNvSpPr txBox="1"/>
          <p:nvPr/>
        </p:nvSpPr>
        <p:spPr>
          <a:xfrm>
            <a:off x="1028864" y="1204913"/>
            <a:ext cx="4599776"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PACIENTE UTILIZA</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E MÉDICO INTERPRETA</a:t>
            </a:r>
            <a:endParaRPr sz="3200" b="1">
              <a:solidFill>
                <a:schemeClr val="accent1"/>
              </a:solidFill>
              <a:latin typeface="Calibri"/>
              <a:ea typeface="Calibri"/>
              <a:cs typeface="Calibri"/>
              <a:sym typeface="Calibri"/>
            </a:endParaRPr>
          </a:p>
        </p:txBody>
      </p:sp>
      <p:sp>
        <p:nvSpPr>
          <p:cNvPr id="473" name="Google Shape;473;p13"/>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474" name="Google Shape;474;p13"/>
          <p:cNvSpPr txBox="1"/>
          <p:nvPr/>
        </p:nvSpPr>
        <p:spPr>
          <a:xfrm>
            <a:off x="930425" y="2468850"/>
            <a:ext cx="6079800" cy="409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444444"/>
                </a:solidFill>
                <a:latin typeface="Calibri"/>
                <a:ea typeface="Calibri"/>
                <a:cs typeface="Calibri"/>
                <a:sym typeface="Calibri"/>
              </a:rPr>
              <a:t>Aplicativos móveis: </a:t>
            </a:r>
            <a:endParaRPr sz="2000" b="1">
              <a:solidFill>
                <a:srgbClr val="444444"/>
              </a:solidFill>
              <a:latin typeface="Calibri"/>
              <a:ea typeface="Calibri"/>
              <a:cs typeface="Calibri"/>
              <a:sym typeface="Calibri"/>
            </a:endParaRPr>
          </a:p>
          <a:p>
            <a:pPr marL="457200" marR="0" lvl="0" indent="-355600" algn="l" rtl="0">
              <a:spcBef>
                <a:spcPts val="0"/>
              </a:spcBef>
              <a:spcAft>
                <a:spcPts val="0"/>
              </a:spcAft>
              <a:buClr>
                <a:srgbClr val="444444"/>
              </a:buClr>
              <a:buSzPts val="2000"/>
              <a:buFont typeface="Calibri"/>
              <a:buChar char="●"/>
            </a:pPr>
            <a:r>
              <a:rPr lang="en-US" sz="2000">
                <a:solidFill>
                  <a:srgbClr val="444444"/>
                </a:solidFill>
                <a:latin typeface="Calibri"/>
                <a:ea typeface="Calibri"/>
                <a:cs typeface="Calibri"/>
                <a:sym typeface="Calibri"/>
              </a:rPr>
              <a:t>apoiar o </a:t>
            </a:r>
            <a:r>
              <a:rPr lang="en-US" sz="2000" b="1">
                <a:solidFill>
                  <a:srgbClr val="444444"/>
                </a:solidFill>
                <a:latin typeface="Calibri"/>
                <a:ea typeface="Calibri"/>
                <a:cs typeface="Calibri"/>
                <a:sym typeface="Calibri"/>
              </a:rPr>
              <a:t>autogerenciamento do paciente</a:t>
            </a:r>
            <a:r>
              <a:rPr lang="en-US" sz="2000">
                <a:solidFill>
                  <a:srgbClr val="444444"/>
                </a:solidFill>
                <a:latin typeface="Calibri"/>
                <a:ea typeface="Calibri"/>
                <a:cs typeface="Calibri"/>
                <a:sym typeface="Calibri"/>
              </a:rPr>
              <a:t>, </a:t>
            </a:r>
            <a:endParaRPr sz="2000">
              <a:solidFill>
                <a:srgbClr val="444444"/>
              </a:solidFill>
              <a:latin typeface="Calibri"/>
              <a:ea typeface="Calibri"/>
              <a:cs typeface="Calibri"/>
              <a:sym typeface="Calibri"/>
            </a:endParaRPr>
          </a:p>
          <a:p>
            <a:pPr marL="457200" marR="0" lvl="0" indent="-355600" algn="l" rtl="0">
              <a:spcBef>
                <a:spcPts val="0"/>
              </a:spcBef>
              <a:spcAft>
                <a:spcPts val="0"/>
              </a:spcAft>
              <a:buClr>
                <a:srgbClr val="444444"/>
              </a:buClr>
              <a:buSzPts val="2000"/>
              <a:buFont typeface="Calibri"/>
              <a:buChar char="●"/>
            </a:pPr>
            <a:r>
              <a:rPr lang="en-US" sz="2000">
                <a:solidFill>
                  <a:srgbClr val="444444"/>
                </a:solidFill>
                <a:latin typeface="Calibri"/>
                <a:ea typeface="Calibri"/>
                <a:cs typeface="Calibri"/>
                <a:sym typeface="Calibri"/>
              </a:rPr>
              <a:t>promoção da saúde </a:t>
            </a:r>
            <a:endParaRPr sz="2000">
              <a:solidFill>
                <a:srgbClr val="444444"/>
              </a:solidFill>
              <a:latin typeface="Calibri"/>
              <a:ea typeface="Calibri"/>
              <a:cs typeface="Calibri"/>
              <a:sym typeface="Calibri"/>
            </a:endParaRPr>
          </a:p>
          <a:p>
            <a:pPr marL="457200" marR="0" lvl="0" indent="-355600" algn="l" rtl="0">
              <a:spcBef>
                <a:spcPts val="0"/>
              </a:spcBef>
              <a:spcAft>
                <a:spcPts val="0"/>
              </a:spcAft>
              <a:buClr>
                <a:srgbClr val="444444"/>
              </a:buClr>
              <a:buSzPts val="2000"/>
              <a:buFont typeface="Calibri"/>
              <a:buChar char="●"/>
            </a:pPr>
            <a:r>
              <a:rPr lang="en-US" sz="2000">
                <a:solidFill>
                  <a:srgbClr val="444444"/>
                </a:solidFill>
                <a:latin typeface="Calibri"/>
                <a:ea typeface="Calibri"/>
                <a:cs typeface="Calibri"/>
                <a:sym typeface="Calibri"/>
              </a:rPr>
              <a:t>monitorar e rastrear a saúde dos pacientes,</a:t>
            </a:r>
            <a:endParaRPr sz="2000">
              <a:solidFill>
                <a:srgbClr val="444444"/>
              </a:solidFill>
              <a:latin typeface="Calibri"/>
              <a:ea typeface="Calibri"/>
              <a:cs typeface="Calibri"/>
              <a:sym typeface="Calibri"/>
            </a:endParaRPr>
          </a:p>
          <a:p>
            <a:pPr marL="457200" marR="0" lvl="0" indent="-355600" algn="l" rtl="0">
              <a:spcBef>
                <a:spcPts val="0"/>
              </a:spcBef>
              <a:spcAft>
                <a:spcPts val="0"/>
              </a:spcAft>
              <a:buClr>
                <a:srgbClr val="444444"/>
              </a:buClr>
              <a:buSzPts val="2000"/>
              <a:buFont typeface="Calibri"/>
              <a:buChar char="●"/>
            </a:pPr>
            <a:r>
              <a:rPr lang="en-US" sz="2000">
                <a:solidFill>
                  <a:srgbClr val="444444"/>
                </a:solidFill>
                <a:latin typeface="Calibri"/>
                <a:ea typeface="Calibri"/>
                <a:cs typeface="Calibri"/>
                <a:sym typeface="Calibri"/>
              </a:rPr>
              <a:t>coletar dados sobre atividade física, sono dos pacientes. </a:t>
            </a:r>
            <a:endParaRPr sz="1800"/>
          </a:p>
          <a:p>
            <a:pPr marL="0" marR="0" lvl="0" indent="0" algn="l" rtl="0">
              <a:spcBef>
                <a:spcPts val="0"/>
              </a:spcBef>
              <a:spcAft>
                <a:spcPts val="0"/>
              </a:spcAft>
              <a:buNone/>
            </a:pPr>
            <a:endParaRPr sz="2000">
              <a:solidFill>
                <a:srgbClr val="444444"/>
              </a:solidFill>
              <a:latin typeface="Calibri"/>
              <a:ea typeface="Calibri"/>
              <a:cs typeface="Calibri"/>
              <a:sym typeface="Calibri"/>
            </a:endParaRPr>
          </a:p>
          <a:p>
            <a:pPr marL="0" marR="0" lvl="0" indent="0" algn="l" rtl="0">
              <a:spcBef>
                <a:spcPts val="0"/>
              </a:spcBef>
              <a:spcAft>
                <a:spcPts val="0"/>
              </a:spcAft>
              <a:buNone/>
            </a:pPr>
            <a:r>
              <a:rPr lang="en-US" sz="2000" b="1">
                <a:solidFill>
                  <a:srgbClr val="444444"/>
                </a:solidFill>
                <a:latin typeface="Calibri"/>
                <a:ea typeface="Calibri"/>
                <a:cs typeface="Calibri"/>
                <a:sym typeface="Calibri"/>
              </a:rPr>
              <a:t>Diário de saúde (PEP):</a:t>
            </a:r>
            <a:r>
              <a:rPr lang="en-US" sz="2000">
                <a:solidFill>
                  <a:srgbClr val="444444"/>
                </a:solidFill>
                <a:latin typeface="Calibri"/>
                <a:ea typeface="Calibri"/>
                <a:cs typeface="Calibri"/>
                <a:sym typeface="Calibri"/>
              </a:rPr>
              <a:t>  como avaliar qualidade e eficácia. </a:t>
            </a:r>
            <a:endParaRPr sz="2000">
              <a:solidFill>
                <a:srgbClr val="444444"/>
              </a:solidFill>
              <a:latin typeface="Calibri"/>
              <a:ea typeface="Calibri"/>
              <a:cs typeface="Calibri"/>
              <a:sym typeface="Calibri"/>
            </a:endParaRPr>
          </a:p>
          <a:p>
            <a:pPr marL="0" marR="0" lvl="0" indent="0" algn="l" rtl="0">
              <a:spcBef>
                <a:spcPts val="0"/>
              </a:spcBef>
              <a:spcAft>
                <a:spcPts val="0"/>
              </a:spcAft>
              <a:buNone/>
            </a:pPr>
            <a:endParaRPr sz="2000">
              <a:solidFill>
                <a:srgbClr val="444444"/>
              </a:solidFill>
              <a:latin typeface="Calibri"/>
              <a:ea typeface="Calibri"/>
              <a:cs typeface="Calibri"/>
              <a:sym typeface="Calibri"/>
            </a:endParaRPr>
          </a:p>
          <a:p>
            <a:pPr marL="0" marR="0" lvl="0" indent="0" algn="l" rtl="0">
              <a:spcBef>
                <a:spcPts val="0"/>
              </a:spcBef>
              <a:spcAft>
                <a:spcPts val="0"/>
              </a:spcAft>
              <a:buNone/>
            </a:pPr>
            <a:r>
              <a:rPr lang="en-US" sz="2000" b="1">
                <a:solidFill>
                  <a:srgbClr val="444444"/>
                </a:solidFill>
                <a:latin typeface="Calibri"/>
                <a:ea typeface="Calibri"/>
                <a:cs typeface="Calibri"/>
                <a:sym typeface="Calibri"/>
              </a:rPr>
              <a:t>Internet das Coisas</a:t>
            </a:r>
            <a:endParaRPr sz="2000" b="1">
              <a:solidFill>
                <a:srgbClr val="444444"/>
              </a:solidFill>
              <a:latin typeface="Calibri"/>
              <a:ea typeface="Calibri"/>
              <a:cs typeface="Calibri"/>
              <a:sym typeface="Calibri"/>
            </a:endParaRPr>
          </a:p>
          <a:p>
            <a:pPr marL="0" marR="0" lvl="0" indent="0" algn="l" rtl="0">
              <a:spcBef>
                <a:spcPts val="0"/>
              </a:spcBef>
              <a:spcAft>
                <a:spcPts val="0"/>
              </a:spcAft>
              <a:buNone/>
            </a:pPr>
            <a:r>
              <a:rPr lang="en-US" sz="2000" b="1">
                <a:solidFill>
                  <a:srgbClr val="444444"/>
                </a:solidFill>
                <a:latin typeface="Calibri"/>
                <a:ea typeface="Calibri"/>
                <a:cs typeface="Calibri"/>
                <a:sym typeface="Calibri"/>
              </a:rPr>
              <a:t>Genoma</a:t>
            </a:r>
            <a:endParaRPr sz="2000" b="1">
              <a:solidFill>
                <a:srgbClr val="444444"/>
              </a:solidFill>
              <a:latin typeface="Calibri"/>
              <a:ea typeface="Calibri"/>
              <a:cs typeface="Calibri"/>
              <a:sym typeface="Calibri"/>
            </a:endParaRPr>
          </a:p>
          <a:p>
            <a:pPr marL="0" marR="0" lvl="0" indent="0" algn="l" rtl="0">
              <a:spcBef>
                <a:spcPts val="0"/>
              </a:spcBef>
              <a:spcAft>
                <a:spcPts val="0"/>
              </a:spcAft>
              <a:buNone/>
            </a:pPr>
            <a:r>
              <a:rPr lang="en-US" sz="2000" b="1">
                <a:solidFill>
                  <a:srgbClr val="444444"/>
                </a:solidFill>
                <a:latin typeface="Calibri"/>
                <a:ea typeface="Calibri"/>
                <a:cs typeface="Calibri"/>
                <a:sym typeface="Calibri"/>
              </a:rPr>
              <a:t>Openhealth</a:t>
            </a:r>
            <a:endParaRPr sz="2000" b="1">
              <a:solidFill>
                <a:srgbClr val="444444"/>
              </a:solidFill>
              <a:latin typeface="Calibri"/>
              <a:ea typeface="Calibri"/>
              <a:cs typeface="Calibri"/>
              <a:sym typeface="Calibri"/>
            </a:endParaRPr>
          </a:p>
        </p:txBody>
      </p:sp>
      <p:pic>
        <p:nvPicPr>
          <p:cNvPr id="475" name="Google Shape;475;p13"/>
          <p:cNvPicPr preferRelativeResize="0"/>
          <p:nvPr/>
        </p:nvPicPr>
        <p:blipFill rotWithShape="1">
          <a:blip r:embed="rId3">
            <a:alphaModFix/>
          </a:blip>
          <a:srcRect/>
          <a:stretch/>
        </p:blipFill>
        <p:spPr>
          <a:xfrm>
            <a:off x="7158000" y="2779200"/>
            <a:ext cx="5034000" cy="29234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
          <p:cNvSpPr txBox="1"/>
          <p:nvPr/>
        </p:nvSpPr>
        <p:spPr>
          <a:xfrm>
            <a:off x="1164224" y="1731888"/>
            <a:ext cx="3512400" cy="147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i="0" u="none" strike="noStrike" cap="none">
                <a:solidFill>
                  <a:srgbClr val="7F7F7F"/>
                </a:solidFill>
                <a:latin typeface="Calibri"/>
                <a:ea typeface="Calibri"/>
                <a:cs typeface="Calibri"/>
                <a:sym typeface="Calibri"/>
              </a:rPr>
              <a:t>EDUCAÇÃO</a:t>
            </a:r>
            <a:r>
              <a:rPr lang="en-US" sz="3200" b="1" i="0" u="none" strike="noStrike" cap="none">
                <a:solidFill>
                  <a:srgbClr val="262626"/>
                </a:solidFill>
                <a:latin typeface="Calibri"/>
                <a:ea typeface="Calibri"/>
                <a:cs typeface="Calibri"/>
                <a:sym typeface="Calibri"/>
              </a:rPr>
              <a:t> </a:t>
            </a:r>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E TECNOLOGIA</a:t>
            </a:r>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EM SAÚDE</a:t>
            </a:r>
            <a:endParaRPr sz="3200" b="1">
              <a:solidFill>
                <a:schemeClr val="accent1"/>
              </a:solidFill>
              <a:latin typeface="Calibri"/>
              <a:ea typeface="Calibri"/>
              <a:cs typeface="Calibri"/>
              <a:sym typeface="Calibri"/>
            </a:endParaRPr>
          </a:p>
        </p:txBody>
      </p:sp>
      <p:sp>
        <p:nvSpPr>
          <p:cNvPr id="260" name="Google Shape;260;p2"/>
          <p:cNvSpPr/>
          <p:nvPr/>
        </p:nvSpPr>
        <p:spPr>
          <a:xfrm>
            <a:off x="5877562" y="1674640"/>
            <a:ext cx="298423" cy="298423"/>
          </a:xfrm>
          <a:custGeom>
            <a:avLst/>
            <a:gdLst/>
            <a:ahLst/>
            <a:cxnLst/>
            <a:rect l="l" t="t" r="r" b="b"/>
            <a:pathLst>
              <a:path w="486000" h="486000" extrusionOk="0">
                <a:moveTo>
                  <a:pt x="110109" y="384434"/>
                </a:moveTo>
                <a:cubicBezTo>
                  <a:pt x="108259" y="384434"/>
                  <a:pt x="106512" y="385242"/>
                  <a:pt x="105314" y="386650"/>
                </a:cubicBezTo>
                <a:lnTo>
                  <a:pt x="45038" y="457524"/>
                </a:lnTo>
                <a:lnTo>
                  <a:pt x="175180" y="457524"/>
                </a:lnTo>
                <a:lnTo>
                  <a:pt x="114905" y="386650"/>
                </a:lnTo>
                <a:cubicBezTo>
                  <a:pt x="113707" y="385242"/>
                  <a:pt x="111959" y="384434"/>
                  <a:pt x="110109" y="384434"/>
                </a:cubicBezTo>
                <a:close/>
                <a:moveTo>
                  <a:pt x="110109" y="297345"/>
                </a:moveTo>
                <a:cubicBezTo>
                  <a:pt x="66191" y="329385"/>
                  <a:pt x="37653" y="377536"/>
                  <a:pt x="30350" y="430839"/>
                </a:cubicBezTo>
                <a:lnTo>
                  <a:pt x="83621" y="368202"/>
                </a:lnTo>
                <a:cubicBezTo>
                  <a:pt x="90238" y="360420"/>
                  <a:pt x="99893" y="355957"/>
                  <a:pt x="110109" y="355957"/>
                </a:cubicBezTo>
                <a:cubicBezTo>
                  <a:pt x="120326" y="355957"/>
                  <a:pt x="129980" y="360420"/>
                  <a:pt x="136597" y="368202"/>
                </a:cubicBezTo>
                <a:lnTo>
                  <a:pt x="189867" y="430839"/>
                </a:lnTo>
                <a:cubicBezTo>
                  <a:pt x="182565" y="377536"/>
                  <a:pt x="154028" y="329385"/>
                  <a:pt x="110109" y="297345"/>
                </a:cubicBezTo>
                <a:close/>
                <a:moveTo>
                  <a:pt x="266731" y="239405"/>
                </a:moveTo>
                <a:lnTo>
                  <a:pt x="266731" y="323684"/>
                </a:lnTo>
                <a:lnTo>
                  <a:pt x="351009" y="323684"/>
                </a:lnTo>
                <a:close/>
                <a:moveTo>
                  <a:pt x="286867" y="219270"/>
                </a:moveTo>
                <a:lnTo>
                  <a:pt x="371145" y="303548"/>
                </a:lnTo>
                <a:lnTo>
                  <a:pt x="371145" y="219270"/>
                </a:lnTo>
                <a:close/>
                <a:moveTo>
                  <a:pt x="238254" y="190793"/>
                </a:moveTo>
                <a:lnTo>
                  <a:pt x="399621" y="190793"/>
                </a:lnTo>
                <a:lnTo>
                  <a:pt x="399621" y="352160"/>
                </a:lnTo>
                <a:lnTo>
                  <a:pt x="238254" y="352160"/>
                </a:lnTo>
                <a:close/>
                <a:moveTo>
                  <a:pt x="28477" y="102515"/>
                </a:moveTo>
                <a:cubicBezTo>
                  <a:pt x="28648" y="166224"/>
                  <a:pt x="58962" y="225381"/>
                  <a:pt x="110109" y="262694"/>
                </a:cubicBezTo>
                <a:cubicBezTo>
                  <a:pt x="161256" y="225381"/>
                  <a:pt x="191570" y="166224"/>
                  <a:pt x="191741" y="102515"/>
                </a:cubicBezTo>
                <a:close/>
                <a:moveTo>
                  <a:pt x="371125" y="48610"/>
                </a:moveTo>
                <a:lnTo>
                  <a:pt x="371125" y="114875"/>
                </a:lnTo>
                <a:lnTo>
                  <a:pt x="437390" y="114875"/>
                </a:lnTo>
                <a:close/>
                <a:moveTo>
                  <a:pt x="163265" y="28476"/>
                </a:moveTo>
                <a:lnTo>
                  <a:pt x="163265" y="74039"/>
                </a:lnTo>
                <a:lnTo>
                  <a:pt x="220219" y="74039"/>
                </a:lnTo>
                <a:lnTo>
                  <a:pt x="220219" y="101973"/>
                </a:lnTo>
                <a:cubicBezTo>
                  <a:pt x="220219" y="171884"/>
                  <a:pt x="188456" y="237054"/>
                  <a:pt x="134346" y="280020"/>
                </a:cubicBezTo>
                <a:cubicBezTo>
                  <a:pt x="188315" y="322874"/>
                  <a:pt x="220050" y="387818"/>
                  <a:pt x="220215" y="457524"/>
                </a:cubicBezTo>
                <a:lnTo>
                  <a:pt x="457524" y="457524"/>
                </a:lnTo>
                <a:lnTo>
                  <a:pt x="457524" y="143352"/>
                </a:lnTo>
                <a:lnTo>
                  <a:pt x="342648" y="143352"/>
                </a:lnTo>
                <a:lnTo>
                  <a:pt x="342648" y="28476"/>
                </a:lnTo>
                <a:close/>
                <a:moveTo>
                  <a:pt x="134789" y="0"/>
                </a:moveTo>
                <a:lnTo>
                  <a:pt x="362785" y="0"/>
                </a:lnTo>
                <a:lnTo>
                  <a:pt x="486000" y="123215"/>
                </a:lnTo>
                <a:lnTo>
                  <a:pt x="486000" y="486000"/>
                </a:lnTo>
                <a:cubicBezTo>
                  <a:pt x="469331" y="486000"/>
                  <a:pt x="26793" y="486000"/>
                  <a:pt x="0" y="486000"/>
                </a:cubicBezTo>
                <a:lnTo>
                  <a:pt x="0" y="458066"/>
                </a:lnTo>
                <a:cubicBezTo>
                  <a:pt x="0" y="388155"/>
                  <a:pt x="31763" y="322985"/>
                  <a:pt x="85874" y="280020"/>
                </a:cubicBezTo>
                <a:cubicBezTo>
                  <a:pt x="31763" y="237054"/>
                  <a:pt x="0" y="171884"/>
                  <a:pt x="0" y="101973"/>
                </a:cubicBezTo>
                <a:lnTo>
                  <a:pt x="0" y="74039"/>
                </a:lnTo>
                <a:lnTo>
                  <a:pt x="134789" y="7403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2"/>
          <p:cNvSpPr txBox="1"/>
          <p:nvPr/>
        </p:nvSpPr>
        <p:spPr>
          <a:xfrm>
            <a:off x="8387295" y="4171370"/>
            <a:ext cx="35124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a:solidFill>
                  <a:srgbClr val="7F7F7F"/>
                </a:solidFill>
                <a:latin typeface="Calibri"/>
                <a:ea typeface="Calibri"/>
                <a:cs typeface="Calibri"/>
                <a:sym typeface="Calibri"/>
              </a:rPr>
              <a:t>Ensinando novas tecnologias </a:t>
            </a:r>
            <a:endParaRPr sz="2000"/>
          </a:p>
          <a:p>
            <a:pPr marL="0" marR="0" lvl="0" indent="0" algn="l" rtl="0">
              <a:spcBef>
                <a:spcPts val="0"/>
              </a:spcBef>
              <a:spcAft>
                <a:spcPts val="0"/>
              </a:spcAft>
              <a:buNone/>
            </a:pPr>
            <a:r>
              <a:rPr lang="en-US" sz="2200">
                <a:solidFill>
                  <a:srgbClr val="7F7F7F"/>
                </a:solidFill>
                <a:latin typeface="Calibri"/>
                <a:ea typeface="Calibri"/>
                <a:cs typeface="Calibri"/>
                <a:sym typeface="Calibri"/>
              </a:rPr>
              <a:t>para alunos de medicina</a:t>
            </a:r>
            <a:endParaRPr sz="2200">
              <a:solidFill>
                <a:srgbClr val="7F7F7F"/>
              </a:solidFill>
              <a:latin typeface="Calibri"/>
              <a:ea typeface="Calibri"/>
              <a:cs typeface="Calibri"/>
              <a:sym typeface="Calibri"/>
            </a:endParaRPr>
          </a:p>
        </p:txBody>
      </p:sp>
      <p:sp>
        <p:nvSpPr>
          <p:cNvPr id="262" name="Google Shape;262;p2"/>
          <p:cNvSpPr txBox="1"/>
          <p:nvPr/>
        </p:nvSpPr>
        <p:spPr>
          <a:xfrm>
            <a:off x="8288904" y="4800177"/>
            <a:ext cx="2913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Exemplo: </a:t>
            </a:r>
            <a:endParaRPr sz="2000"/>
          </a:p>
          <a:p>
            <a:pPr marL="0" marR="0" lvl="0" indent="0" algn="l" rtl="0">
              <a:spcBef>
                <a:spcPts val="0"/>
              </a:spcBef>
              <a:spcAft>
                <a:spcPts val="0"/>
              </a:spcAft>
              <a:buNone/>
            </a:pPr>
            <a:r>
              <a:rPr lang="en-US" sz="2200">
                <a:solidFill>
                  <a:schemeClr val="dk1"/>
                </a:solidFill>
                <a:latin typeface="Calibri"/>
                <a:ea typeface="Calibri"/>
                <a:cs typeface="Calibri"/>
                <a:sym typeface="Calibri"/>
              </a:rPr>
              <a:t>cirurgias robóticas</a:t>
            </a:r>
            <a:endParaRPr sz="2000"/>
          </a:p>
        </p:txBody>
      </p:sp>
      <p:sp>
        <p:nvSpPr>
          <p:cNvPr id="263" name="Google Shape;263;p2"/>
          <p:cNvSpPr txBox="1"/>
          <p:nvPr/>
        </p:nvSpPr>
        <p:spPr>
          <a:xfrm>
            <a:off x="8375902" y="1674643"/>
            <a:ext cx="31662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200">
                <a:solidFill>
                  <a:srgbClr val="7F7F7F"/>
                </a:solidFill>
                <a:latin typeface="Calibri"/>
                <a:ea typeface="Calibri"/>
                <a:cs typeface="Calibri"/>
                <a:sym typeface="Calibri"/>
              </a:rPr>
              <a:t>Usando novas tecnologias </a:t>
            </a:r>
            <a:endParaRPr sz="2000"/>
          </a:p>
          <a:p>
            <a:pPr marL="0" marR="0" lvl="0" indent="0" algn="l" rtl="0">
              <a:spcBef>
                <a:spcPts val="0"/>
              </a:spcBef>
              <a:spcAft>
                <a:spcPts val="0"/>
              </a:spcAft>
              <a:buNone/>
            </a:pPr>
            <a:r>
              <a:rPr lang="en-US" sz="2200">
                <a:solidFill>
                  <a:srgbClr val="7F7F7F"/>
                </a:solidFill>
                <a:latin typeface="Calibri"/>
                <a:ea typeface="Calibri"/>
                <a:cs typeface="Calibri"/>
                <a:sym typeface="Calibri"/>
              </a:rPr>
              <a:t>na educação em medicina</a:t>
            </a:r>
            <a:endParaRPr sz="2000"/>
          </a:p>
        </p:txBody>
      </p:sp>
      <p:sp>
        <p:nvSpPr>
          <p:cNvPr id="264" name="Google Shape;264;p2"/>
          <p:cNvSpPr txBox="1"/>
          <p:nvPr/>
        </p:nvSpPr>
        <p:spPr>
          <a:xfrm>
            <a:off x="8288904" y="2330711"/>
            <a:ext cx="31878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Exemplo: </a:t>
            </a:r>
            <a:endParaRPr sz="2000"/>
          </a:p>
          <a:p>
            <a:pPr marL="0" marR="0" lvl="0" indent="0" algn="l" rtl="0">
              <a:spcBef>
                <a:spcPts val="0"/>
              </a:spcBef>
              <a:spcAft>
                <a:spcPts val="0"/>
              </a:spcAft>
              <a:buNone/>
            </a:pPr>
            <a:r>
              <a:rPr lang="en-US" sz="2200">
                <a:solidFill>
                  <a:schemeClr val="dk1"/>
                </a:solidFill>
                <a:latin typeface="Calibri"/>
                <a:ea typeface="Calibri"/>
                <a:cs typeface="Calibri"/>
                <a:sym typeface="Calibri"/>
              </a:rPr>
              <a:t>realidade aumentada</a:t>
            </a:r>
            <a:endParaRPr sz="2000"/>
          </a:p>
        </p:txBody>
      </p:sp>
      <p:sp>
        <p:nvSpPr>
          <p:cNvPr id="265" name="Google Shape;265;p2"/>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pic>
        <p:nvPicPr>
          <p:cNvPr id="266" name="Google Shape;266;p2"/>
          <p:cNvPicPr preferRelativeResize="0"/>
          <p:nvPr/>
        </p:nvPicPr>
        <p:blipFill rotWithShape="1">
          <a:blip r:embed="rId3">
            <a:alphaModFix/>
          </a:blip>
          <a:srcRect l="4225" t="7355" r="24268"/>
          <a:stretch/>
        </p:blipFill>
        <p:spPr>
          <a:xfrm>
            <a:off x="5422825" y="3740550"/>
            <a:ext cx="2679151" cy="2169440"/>
          </a:xfrm>
          <a:prstGeom prst="rect">
            <a:avLst/>
          </a:prstGeom>
          <a:noFill/>
          <a:ln>
            <a:noFill/>
          </a:ln>
        </p:spPr>
      </p:pic>
      <p:pic>
        <p:nvPicPr>
          <p:cNvPr id="267" name="Google Shape;267;p2"/>
          <p:cNvPicPr preferRelativeResize="0"/>
          <p:nvPr/>
        </p:nvPicPr>
        <p:blipFill rotWithShape="1">
          <a:blip r:embed="rId4">
            <a:alphaModFix/>
          </a:blip>
          <a:srcRect l="28072" t="6453" r="22668" b="22624"/>
          <a:stretch/>
        </p:blipFill>
        <p:spPr>
          <a:xfrm>
            <a:off x="5422825" y="1284150"/>
            <a:ext cx="2679148" cy="21694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1788e7f0f6_1_94"/>
          <p:cNvSpPr txBox="1"/>
          <p:nvPr/>
        </p:nvSpPr>
        <p:spPr>
          <a:xfrm>
            <a:off x="6563346" y="1293900"/>
            <a:ext cx="2394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Montserrat"/>
                <a:ea typeface="Montserrat"/>
                <a:cs typeface="Montserrat"/>
                <a:sym typeface="Montserrat"/>
              </a:rPr>
              <a:t>2023</a:t>
            </a:r>
            <a:endParaRPr>
              <a:solidFill>
                <a:srgbClr val="FF0000"/>
              </a:solidFill>
            </a:endParaRPr>
          </a:p>
        </p:txBody>
      </p:sp>
      <p:sp>
        <p:nvSpPr>
          <p:cNvPr id="481" name="Google Shape;481;g21788e7f0f6_1_94"/>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482" name="Google Shape;482;g21788e7f0f6_1_94"/>
          <p:cNvSpPr/>
          <p:nvPr/>
        </p:nvSpPr>
        <p:spPr>
          <a:xfrm>
            <a:off x="6563360" y="2184279"/>
            <a:ext cx="5389800" cy="3373500"/>
          </a:xfrm>
          <a:prstGeom prst="rect">
            <a:avLst/>
          </a:prstGeom>
          <a:noFill/>
          <a:ln>
            <a:noFill/>
          </a:ln>
        </p:spPr>
        <p:txBody>
          <a:bodyPr spcFirstLastPara="1" wrap="square" lIns="91425" tIns="45700" rIns="91425" bIns="45700" anchor="t" anchorCtr="0">
            <a:noAutofit/>
          </a:bodyPr>
          <a:lstStyle/>
          <a:p>
            <a:pPr marL="285750" marR="0" lvl="0" indent="-304800" algn="l" rtl="0">
              <a:lnSpc>
                <a:spcPct val="150000"/>
              </a:lnSpc>
              <a:spcBef>
                <a:spcPts val="0"/>
              </a:spcBef>
              <a:spcAft>
                <a:spcPts val="0"/>
              </a:spcAft>
              <a:buClr>
                <a:srgbClr val="FF0000"/>
              </a:buClr>
              <a:buSzPts val="2100"/>
              <a:buFont typeface="Arial"/>
              <a:buChar char="•"/>
            </a:pPr>
            <a:r>
              <a:rPr lang="en-US" sz="2100">
                <a:solidFill>
                  <a:srgbClr val="7F7F7F"/>
                </a:solidFill>
                <a:latin typeface="Calibri"/>
                <a:ea typeface="Calibri"/>
                <a:cs typeface="Calibri"/>
                <a:sym typeface="Calibri"/>
              </a:rPr>
              <a:t>Inteligência artificial em medicina</a:t>
            </a:r>
            <a:endParaRPr sz="2100">
              <a:solidFill>
                <a:srgbClr val="7F7F7F"/>
              </a:solidFill>
              <a:latin typeface="Calibri"/>
              <a:ea typeface="Calibri"/>
              <a:cs typeface="Calibri"/>
              <a:sym typeface="Calibri"/>
            </a:endParaRPr>
          </a:p>
          <a:p>
            <a:pPr marL="285750" marR="0" lvl="0" indent="-304800" algn="l" rtl="0">
              <a:lnSpc>
                <a:spcPct val="150000"/>
              </a:lnSpc>
              <a:spcBef>
                <a:spcPts val="0"/>
              </a:spcBef>
              <a:spcAft>
                <a:spcPts val="0"/>
              </a:spcAft>
              <a:buClr>
                <a:srgbClr val="FF0000"/>
              </a:buClr>
              <a:buSzPts val="2100"/>
              <a:buFont typeface="Arial"/>
              <a:buChar char="•"/>
            </a:pPr>
            <a:r>
              <a:rPr lang="en-US" sz="2100">
                <a:solidFill>
                  <a:srgbClr val="7F7F7F"/>
                </a:solidFill>
                <a:latin typeface="Calibri"/>
                <a:ea typeface="Calibri"/>
                <a:cs typeface="Calibri"/>
                <a:sym typeface="Calibri"/>
              </a:rPr>
              <a:t>Deep learning contra câncer</a:t>
            </a:r>
            <a:endParaRPr sz="2100">
              <a:solidFill>
                <a:srgbClr val="7F7F7F"/>
              </a:solidFill>
              <a:latin typeface="Calibri"/>
              <a:ea typeface="Calibri"/>
              <a:cs typeface="Calibri"/>
              <a:sym typeface="Calibri"/>
            </a:endParaRPr>
          </a:p>
          <a:p>
            <a:pPr marL="285750" marR="0" lvl="0" indent="-304800" algn="l" rtl="0">
              <a:lnSpc>
                <a:spcPct val="150000"/>
              </a:lnSpc>
              <a:spcBef>
                <a:spcPts val="0"/>
              </a:spcBef>
              <a:spcAft>
                <a:spcPts val="0"/>
              </a:spcAft>
              <a:buClr>
                <a:srgbClr val="FF0000"/>
              </a:buClr>
              <a:buSzPts val="2100"/>
              <a:buFont typeface="Arial"/>
              <a:buChar char="•"/>
            </a:pPr>
            <a:r>
              <a:rPr lang="en-US" sz="2100">
                <a:solidFill>
                  <a:srgbClr val="7F7F7F"/>
                </a:solidFill>
                <a:latin typeface="Calibri"/>
                <a:ea typeface="Calibri"/>
                <a:cs typeface="Calibri"/>
                <a:sym typeface="Calibri"/>
              </a:rPr>
              <a:t>Seres biônicos</a:t>
            </a:r>
            <a:endParaRPr sz="2100">
              <a:solidFill>
                <a:srgbClr val="7F7F7F"/>
              </a:solidFill>
              <a:latin typeface="Calibri"/>
              <a:ea typeface="Calibri"/>
              <a:cs typeface="Calibri"/>
              <a:sym typeface="Calibri"/>
            </a:endParaRPr>
          </a:p>
          <a:p>
            <a:pPr marL="285750" marR="0" lvl="0" indent="-304800" algn="l" rtl="0">
              <a:lnSpc>
                <a:spcPct val="150000"/>
              </a:lnSpc>
              <a:spcBef>
                <a:spcPts val="0"/>
              </a:spcBef>
              <a:spcAft>
                <a:spcPts val="0"/>
              </a:spcAft>
              <a:buClr>
                <a:srgbClr val="FF0000"/>
              </a:buClr>
              <a:buSzPts val="2100"/>
              <a:buFont typeface="Arial"/>
              <a:buChar char="•"/>
            </a:pPr>
            <a:r>
              <a:rPr lang="en-US" sz="2100">
                <a:solidFill>
                  <a:srgbClr val="7F7F7F"/>
                </a:solidFill>
                <a:latin typeface="Calibri"/>
                <a:ea typeface="Calibri"/>
                <a:cs typeface="Calibri"/>
                <a:sym typeface="Calibri"/>
              </a:rPr>
              <a:t>Impressão 3D de partes humanas</a:t>
            </a:r>
            <a:endParaRPr sz="2100">
              <a:solidFill>
                <a:srgbClr val="7F7F7F"/>
              </a:solidFill>
              <a:latin typeface="Calibri"/>
              <a:ea typeface="Calibri"/>
              <a:cs typeface="Calibri"/>
              <a:sym typeface="Calibri"/>
            </a:endParaRPr>
          </a:p>
          <a:p>
            <a:pPr marL="285750" marR="0" lvl="0" indent="-304800" algn="l" rtl="0">
              <a:lnSpc>
                <a:spcPct val="15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CRISPR e edição genética</a:t>
            </a:r>
            <a:endParaRPr sz="2100" b="1">
              <a:solidFill>
                <a:schemeClr val="dk1"/>
              </a:solidFill>
              <a:latin typeface="Calibri"/>
              <a:ea typeface="Calibri"/>
              <a:cs typeface="Calibri"/>
              <a:sym typeface="Calibri"/>
            </a:endParaRPr>
          </a:p>
          <a:p>
            <a:pPr marL="285750" marR="0" lvl="0" indent="-304800" algn="l" rtl="0">
              <a:lnSpc>
                <a:spcPct val="15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Uso de animais com DNA humano</a:t>
            </a:r>
            <a:endParaRPr sz="2100" b="1">
              <a:solidFill>
                <a:schemeClr val="dk1"/>
              </a:solidFill>
              <a:latin typeface="Calibri"/>
              <a:ea typeface="Calibri"/>
              <a:cs typeface="Calibri"/>
              <a:sym typeface="Calibri"/>
            </a:endParaRPr>
          </a:p>
          <a:p>
            <a:pPr marL="457200" lvl="0" indent="-361950" algn="l" rtl="0">
              <a:lnSpc>
                <a:spcPct val="15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Xenotransplantes</a:t>
            </a:r>
            <a:endParaRPr sz="2100" b="1">
              <a:solidFill>
                <a:schemeClr val="dk1"/>
              </a:solidFill>
              <a:latin typeface="Calibri"/>
              <a:ea typeface="Calibri"/>
              <a:cs typeface="Calibri"/>
              <a:sym typeface="Calibri"/>
            </a:endParaRPr>
          </a:p>
          <a:p>
            <a:pPr marL="285750" marR="0" lvl="0" indent="-304800" algn="l" rtl="0">
              <a:lnSpc>
                <a:spcPct val="15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Regeneração de órgãos</a:t>
            </a:r>
            <a:endParaRPr sz="2100" b="1">
              <a:solidFill>
                <a:schemeClr val="dk1"/>
              </a:solidFill>
              <a:latin typeface="Calibri"/>
              <a:ea typeface="Calibri"/>
              <a:cs typeface="Calibri"/>
              <a:sym typeface="Calibri"/>
            </a:endParaRPr>
          </a:p>
          <a:p>
            <a:pPr marL="285750" marR="0" lvl="0" indent="-304800" algn="l" rtl="0">
              <a:lnSpc>
                <a:spcPct val="15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Rejuvenescimento</a:t>
            </a:r>
            <a:endParaRPr sz="2100" b="1">
              <a:solidFill>
                <a:schemeClr val="dk1"/>
              </a:solidFill>
              <a:latin typeface="Calibri"/>
              <a:ea typeface="Calibri"/>
              <a:cs typeface="Calibri"/>
              <a:sym typeface="Calibri"/>
            </a:endParaRPr>
          </a:p>
        </p:txBody>
      </p:sp>
      <p:sp>
        <p:nvSpPr>
          <p:cNvPr id="483" name="Google Shape;483;g21788e7f0f6_1_94"/>
          <p:cNvSpPr/>
          <p:nvPr/>
        </p:nvSpPr>
        <p:spPr>
          <a:xfrm>
            <a:off x="5188458" y="302675"/>
            <a:ext cx="6625500" cy="3729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en-US" sz="1400" b="1">
                <a:solidFill>
                  <a:schemeClr val="dk1"/>
                </a:solidFill>
                <a:latin typeface="Lato"/>
                <a:ea typeface="Lato"/>
                <a:cs typeface="Lato"/>
                <a:sym typeface="Lato"/>
              </a:rPr>
              <a:t>Tecnologia como agente de transformação da sociedade</a:t>
            </a:r>
            <a:endParaRPr/>
          </a:p>
        </p:txBody>
      </p:sp>
      <p:grpSp>
        <p:nvGrpSpPr>
          <p:cNvPr id="484" name="Google Shape;484;g21788e7f0f6_1_94"/>
          <p:cNvGrpSpPr/>
          <p:nvPr/>
        </p:nvGrpSpPr>
        <p:grpSpPr>
          <a:xfrm>
            <a:off x="3876888" y="2436202"/>
            <a:ext cx="2028814" cy="783065"/>
            <a:chOff x="4257654" y="3818711"/>
            <a:chExt cx="5321363" cy="1678988"/>
          </a:xfrm>
        </p:grpSpPr>
        <p:pic>
          <p:nvPicPr>
            <p:cNvPr id="485" name="Google Shape;485;g21788e7f0f6_1_94"/>
            <p:cNvPicPr preferRelativeResize="0"/>
            <p:nvPr/>
          </p:nvPicPr>
          <p:blipFill rotWithShape="1">
            <a:blip r:embed="rId3">
              <a:alphaModFix/>
            </a:blip>
            <a:srcRect/>
            <a:stretch/>
          </p:blipFill>
          <p:spPr>
            <a:xfrm>
              <a:off x="4355690" y="4144332"/>
              <a:ext cx="5223327" cy="1353367"/>
            </a:xfrm>
            <a:prstGeom prst="rect">
              <a:avLst/>
            </a:prstGeom>
            <a:noFill/>
            <a:ln>
              <a:noFill/>
            </a:ln>
          </p:spPr>
        </p:pic>
        <p:pic>
          <p:nvPicPr>
            <p:cNvPr id="486" name="Google Shape;486;g21788e7f0f6_1_94"/>
            <p:cNvPicPr preferRelativeResize="0"/>
            <p:nvPr/>
          </p:nvPicPr>
          <p:blipFill rotWithShape="1">
            <a:blip r:embed="rId4">
              <a:alphaModFix/>
            </a:blip>
            <a:srcRect/>
            <a:stretch/>
          </p:blipFill>
          <p:spPr>
            <a:xfrm>
              <a:off x="4257654" y="3818711"/>
              <a:ext cx="2506939" cy="592250"/>
            </a:xfrm>
            <a:prstGeom prst="rect">
              <a:avLst/>
            </a:prstGeom>
            <a:noFill/>
            <a:ln>
              <a:noFill/>
            </a:ln>
          </p:spPr>
        </p:pic>
      </p:grpSp>
      <p:pic>
        <p:nvPicPr>
          <p:cNvPr id="487" name="Google Shape;487;g21788e7f0f6_1_94"/>
          <p:cNvPicPr preferRelativeResize="0"/>
          <p:nvPr/>
        </p:nvPicPr>
        <p:blipFill rotWithShape="1">
          <a:blip r:embed="rId5">
            <a:alphaModFix/>
          </a:blip>
          <a:srcRect t="38015"/>
          <a:stretch/>
        </p:blipFill>
        <p:spPr>
          <a:xfrm>
            <a:off x="2580336" y="3430524"/>
            <a:ext cx="1161773" cy="1215149"/>
          </a:xfrm>
          <a:prstGeom prst="rect">
            <a:avLst/>
          </a:prstGeom>
          <a:noFill/>
          <a:ln>
            <a:noFill/>
          </a:ln>
        </p:spPr>
      </p:pic>
      <p:pic>
        <p:nvPicPr>
          <p:cNvPr id="488" name="Google Shape;488;g21788e7f0f6_1_94"/>
          <p:cNvPicPr preferRelativeResize="0"/>
          <p:nvPr/>
        </p:nvPicPr>
        <p:blipFill rotWithShape="1">
          <a:blip r:embed="rId6">
            <a:alphaModFix/>
          </a:blip>
          <a:srcRect l="7377" t="17774" r="37401" b="42433"/>
          <a:stretch/>
        </p:blipFill>
        <p:spPr>
          <a:xfrm>
            <a:off x="3910597" y="4911395"/>
            <a:ext cx="2176073" cy="962143"/>
          </a:xfrm>
          <a:prstGeom prst="rect">
            <a:avLst/>
          </a:prstGeom>
          <a:noFill/>
          <a:ln>
            <a:noFill/>
          </a:ln>
        </p:spPr>
      </p:pic>
      <p:pic>
        <p:nvPicPr>
          <p:cNvPr id="489" name="Google Shape;489;g21788e7f0f6_1_94"/>
          <p:cNvPicPr preferRelativeResize="0"/>
          <p:nvPr/>
        </p:nvPicPr>
        <p:blipFill rotWithShape="1">
          <a:blip r:embed="rId7">
            <a:alphaModFix/>
          </a:blip>
          <a:srcRect/>
          <a:stretch/>
        </p:blipFill>
        <p:spPr>
          <a:xfrm>
            <a:off x="1103171" y="3503826"/>
            <a:ext cx="1403057" cy="1370461"/>
          </a:xfrm>
          <a:prstGeom prst="rect">
            <a:avLst/>
          </a:prstGeom>
          <a:noFill/>
          <a:ln>
            <a:noFill/>
          </a:ln>
        </p:spPr>
      </p:pic>
      <p:grpSp>
        <p:nvGrpSpPr>
          <p:cNvPr id="490" name="Google Shape;490;g21788e7f0f6_1_94"/>
          <p:cNvGrpSpPr/>
          <p:nvPr/>
        </p:nvGrpSpPr>
        <p:grpSpPr>
          <a:xfrm>
            <a:off x="969259" y="4864374"/>
            <a:ext cx="2682122" cy="1318775"/>
            <a:chOff x="2439929" y="3507384"/>
            <a:chExt cx="6479437" cy="3093481"/>
          </a:xfrm>
        </p:grpSpPr>
        <p:pic>
          <p:nvPicPr>
            <p:cNvPr id="491" name="Google Shape;491;g21788e7f0f6_1_94"/>
            <p:cNvPicPr preferRelativeResize="0"/>
            <p:nvPr/>
          </p:nvPicPr>
          <p:blipFill rotWithShape="1">
            <a:blip r:embed="rId8">
              <a:alphaModFix/>
            </a:blip>
            <a:srcRect/>
            <a:stretch/>
          </p:blipFill>
          <p:spPr>
            <a:xfrm>
              <a:off x="2439929" y="3530621"/>
              <a:ext cx="6479437" cy="3070244"/>
            </a:xfrm>
            <a:prstGeom prst="rect">
              <a:avLst/>
            </a:prstGeom>
            <a:noFill/>
            <a:ln>
              <a:noFill/>
            </a:ln>
          </p:spPr>
        </p:pic>
        <p:pic>
          <p:nvPicPr>
            <p:cNvPr id="492" name="Google Shape;492;g21788e7f0f6_1_94"/>
            <p:cNvPicPr preferRelativeResize="0"/>
            <p:nvPr/>
          </p:nvPicPr>
          <p:blipFill rotWithShape="1">
            <a:blip r:embed="rId9">
              <a:alphaModFix/>
            </a:blip>
            <a:srcRect l="39838" t="38995" r="35886" b="55771"/>
            <a:stretch/>
          </p:blipFill>
          <p:spPr>
            <a:xfrm>
              <a:off x="5555224" y="3507384"/>
              <a:ext cx="2959512" cy="358879"/>
            </a:xfrm>
            <a:prstGeom prst="rect">
              <a:avLst/>
            </a:prstGeom>
            <a:noFill/>
            <a:ln>
              <a:noFill/>
            </a:ln>
          </p:spPr>
        </p:pic>
      </p:grpSp>
      <p:pic>
        <p:nvPicPr>
          <p:cNvPr id="493" name="Google Shape;493;g21788e7f0f6_1_94" descr="Graphical user interface, application&#10;&#10;Description automatically generated"/>
          <p:cNvPicPr preferRelativeResize="0"/>
          <p:nvPr/>
        </p:nvPicPr>
        <p:blipFill rotWithShape="1">
          <a:blip r:embed="rId10">
            <a:alphaModFix/>
          </a:blip>
          <a:srcRect/>
          <a:stretch/>
        </p:blipFill>
        <p:spPr>
          <a:xfrm>
            <a:off x="492937" y="2699261"/>
            <a:ext cx="808910" cy="1308869"/>
          </a:xfrm>
          <a:prstGeom prst="rect">
            <a:avLst/>
          </a:prstGeom>
          <a:noFill/>
          <a:ln>
            <a:noFill/>
          </a:ln>
        </p:spPr>
      </p:pic>
      <p:grpSp>
        <p:nvGrpSpPr>
          <p:cNvPr id="494" name="Google Shape;494;g21788e7f0f6_1_94"/>
          <p:cNvGrpSpPr/>
          <p:nvPr/>
        </p:nvGrpSpPr>
        <p:grpSpPr>
          <a:xfrm>
            <a:off x="3816205" y="3331595"/>
            <a:ext cx="2229603" cy="1413020"/>
            <a:chOff x="2063355" y="890587"/>
            <a:chExt cx="8175000" cy="5076825"/>
          </a:xfrm>
        </p:grpSpPr>
        <p:pic>
          <p:nvPicPr>
            <p:cNvPr id="495" name="Google Shape;495;g21788e7f0f6_1_94" descr="A picture containing purple, coelenterate, coral, colorful&#10;&#10;Description automatically generated"/>
            <p:cNvPicPr preferRelativeResize="0"/>
            <p:nvPr/>
          </p:nvPicPr>
          <p:blipFill rotWithShape="1">
            <a:blip r:embed="rId11">
              <a:alphaModFix/>
            </a:blip>
            <a:srcRect/>
            <a:stretch/>
          </p:blipFill>
          <p:spPr>
            <a:xfrm>
              <a:off x="2286000" y="890587"/>
              <a:ext cx="7620000" cy="5076825"/>
            </a:xfrm>
            <a:prstGeom prst="rect">
              <a:avLst/>
            </a:prstGeom>
            <a:noFill/>
            <a:ln>
              <a:noFill/>
            </a:ln>
          </p:spPr>
        </p:pic>
        <p:sp>
          <p:nvSpPr>
            <p:cNvPr id="496" name="Google Shape;496;g21788e7f0f6_1_94"/>
            <p:cNvSpPr txBox="1"/>
            <p:nvPr/>
          </p:nvSpPr>
          <p:spPr>
            <a:xfrm>
              <a:off x="2063355" y="969972"/>
              <a:ext cx="8175000" cy="221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1800"/>
                <a:buFont typeface="Calibri"/>
                <a:buNone/>
              </a:pPr>
              <a:r>
                <a:rPr lang="en-US" sz="1800">
                  <a:solidFill>
                    <a:srgbClr val="FFFF00"/>
                  </a:solidFill>
                  <a:latin typeface="Calibri"/>
                  <a:ea typeface="Calibri"/>
                  <a:cs typeface="Calibri"/>
                  <a:sym typeface="Calibri"/>
                </a:rPr>
                <a:t>Sequencing whole </a:t>
              </a:r>
              <a:r>
                <a:rPr lang="en-US" sz="1600">
                  <a:solidFill>
                    <a:srgbClr val="FFFF00"/>
                  </a:solidFill>
                  <a:latin typeface="Calibri"/>
                  <a:ea typeface="Calibri"/>
                  <a:cs typeface="Calibri"/>
                  <a:sym typeface="Calibri"/>
                </a:rPr>
                <a:t>chromosomes</a:t>
              </a:r>
              <a:endParaRPr sz="1600">
                <a:solidFill>
                  <a:srgbClr val="FFFF00"/>
                </a:solidFill>
                <a:latin typeface="Calibri"/>
                <a:ea typeface="Calibri"/>
                <a:cs typeface="Calibri"/>
                <a:sym typeface="Calibri"/>
              </a:endParaRPr>
            </a:p>
          </p:txBody>
        </p:sp>
      </p:grpSp>
      <p:grpSp>
        <p:nvGrpSpPr>
          <p:cNvPr id="497" name="Google Shape;497;g21788e7f0f6_1_94"/>
          <p:cNvGrpSpPr/>
          <p:nvPr/>
        </p:nvGrpSpPr>
        <p:grpSpPr>
          <a:xfrm>
            <a:off x="492926" y="1135849"/>
            <a:ext cx="3223188" cy="2255035"/>
            <a:chOff x="4429980" y="3645494"/>
            <a:chExt cx="5621353" cy="4442883"/>
          </a:xfrm>
        </p:grpSpPr>
        <p:pic>
          <p:nvPicPr>
            <p:cNvPr id="498" name="Google Shape;498;g21788e7f0f6_1_94"/>
            <p:cNvPicPr preferRelativeResize="0"/>
            <p:nvPr/>
          </p:nvPicPr>
          <p:blipFill rotWithShape="1">
            <a:blip r:embed="rId12">
              <a:alphaModFix/>
            </a:blip>
            <a:srcRect l="17899" t="16629" r="17505" b="25304"/>
            <a:stretch/>
          </p:blipFill>
          <p:spPr>
            <a:xfrm>
              <a:off x="4429980" y="3645494"/>
              <a:ext cx="5410493" cy="2735640"/>
            </a:xfrm>
            <a:prstGeom prst="rect">
              <a:avLst/>
            </a:prstGeom>
            <a:noFill/>
            <a:ln>
              <a:noFill/>
            </a:ln>
          </p:spPr>
        </p:pic>
        <p:sp>
          <p:nvSpPr>
            <p:cNvPr id="499" name="Google Shape;499;g21788e7f0f6_1_94"/>
            <p:cNvSpPr txBox="1"/>
            <p:nvPr/>
          </p:nvSpPr>
          <p:spPr>
            <a:xfrm>
              <a:off x="6162733" y="6632777"/>
              <a:ext cx="3888600" cy="145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050" b="1">
                  <a:solidFill>
                    <a:schemeClr val="dk1"/>
                  </a:solidFill>
                  <a:latin typeface="Calibri"/>
                  <a:ea typeface="Calibri"/>
                  <a:cs typeface="Calibri"/>
                  <a:sym typeface="Calibri"/>
                </a:rPr>
                <a:t>“[CRISPR is] a tool that scientists and clinicians around the world are using to understand our genetics, … and to intervene in genetic disease.”</a:t>
              </a:r>
              <a:endParaRPr sz="1050" b="1">
                <a:solidFill>
                  <a:schemeClr val="dk1"/>
                </a:solidFill>
                <a:latin typeface="Calibri"/>
                <a:ea typeface="Calibri"/>
                <a:cs typeface="Calibri"/>
                <a:sym typeface="Calibri"/>
              </a:endParaRPr>
            </a:p>
          </p:txBody>
        </p:sp>
      </p:grpSp>
      <p:pic>
        <p:nvPicPr>
          <p:cNvPr id="500" name="Google Shape;500;g21788e7f0f6_1_94"/>
          <p:cNvPicPr preferRelativeResize="0"/>
          <p:nvPr/>
        </p:nvPicPr>
        <p:blipFill rotWithShape="1">
          <a:blip r:embed="rId13">
            <a:alphaModFix/>
          </a:blip>
          <a:srcRect/>
          <a:stretch/>
        </p:blipFill>
        <p:spPr>
          <a:xfrm>
            <a:off x="3743518" y="1167873"/>
            <a:ext cx="2178380" cy="9817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1788e7f0f6_0_64"/>
          <p:cNvSpPr/>
          <p:nvPr/>
        </p:nvSpPr>
        <p:spPr>
          <a:xfrm>
            <a:off x="1604076" y="4370187"/>
            <a:ext cx="1809300" cy="1173600"/>
          </a:xfrm>
          <a:prstGeom prst="rect">
            <a:avLst/>
          </a:prstGeom>
          <a:solidFill>
            <a:srgbClr val="F4B08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07" name="Google Shape;507;g21788e7f0f6_0_64"/>
          <p:cNvSpPr/>
          <p:nvPr/>
        </p:nvSpPr>
        <p:spPr>
          <a:xfrm>
            <a:off x="1604075" y="1048377"/>
            <a:ext cx="9228000" cy="44871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cxnSp>
        <p:nvCxnSpPr>
          <p:cNvPr id="508" name="Google Shape;508;g21788e7f0f6_0_64"/>
          <p:cNvCxnSpPr/>
          <p:nvPr/>
        </p:nvCxnSpPr>
        <p:spPr>
          <a:xfrm rot="10800000">
            <a:off x="3431458" y="1070061"/>
            <a:ext cx="0" cy="4465500"/>
          </a:xfrm>
          <a:prstGeom prst="straightConnector1">
            <a:avLst/>
          </a:prstGeom>
          <a:noFill/>
          <a:ln w="9525" cap="flat" cmpd="sng">
            <a:solidFill>
              <a:srgbClr val="3E6EC2"/>
            </a:solidFill>
            <a:prstDash val="solid"/>
            <a:round/>
            <a:headEnd type="none" w="sm" len="sm"/>
            <a:tailEnd type="none" w="sm" len="sm"/>
          </a:ln>
        </p:spPr>
      </p:cxnSp>
      <p:cxnSp>
        <p:nvCxnSpPr>
          <p:cNvPr id="509" name="Google Shape;509;g21788e7f0f6_0_64"/>
          <p:cNvCxnSpPr/>
          <p:nvPr/>
        </p:nvCxnSpPr>
        <p:spPr>
          <a:xfrm rot="10800000">
            <a:off x="5277077" y="1070061"/>
            <a:ext cx="0" cy="4465500"/>
          </a:xfrm>
          <a:prstGeom prst="straightConnector1">
            <a:avLst/>
          </a:prstGeom>
          <a:noFill/>
          <a:ln w="9525" cap="flat" cmpd="sng">
            <a:solidFill>
              <a:srgbClr val="3E6EC2"/>
            </a:solidFill>
            <a:prstDash val="solid"/>
            <a:round/>
            <a:headEnd type="none" w="sm" len="sm"/>
            <a:tailEnd type="none" w="sm" len="sm"/>
          </a:ln>
        </p:spPr>
      </p:cxnSp>
      <p:cxnSp>
        <p:nvCxnSpPr>
          <p:cNvPr id="510" name="Google Shape;510;g21788e7f0f6_0_64"/>
          <p:cNvCxnSpPr/>
          <p:nvPr/>
        </p:nvCxnSpPr>
        <p:spPr>
          <a:xfrm rot="10800000">
            <a:off x="7122696" y="1070061"/>
            <a:ext cx="0" cy="4465500"/>
          </a:xfrm>
          <a:prstGeom prst="straightConnector1">
            <a:avLst/>
          </a:prstGeom>
          <a:noFill/>
          <a:ln w="9525" cap="flat" cmpd="sng">
            <a:solidFill>
              <a:srgbClr val="3E6EC2"/>
            </a:solidFill>
            <a:prstDash val="solid"/>
            <a:round/>
            <a:headEnd type="none" w="sm" len="sm"/>
            <a:tailEnd type="none" w="sm" len="sm"/>
          </a:ln>
        </p:spPr>
      </p:cxnSp>
      <p:cxnSp>
        <p:nvCxnSpPr>
          <p:cNvPr id="511" name="Google Shape;511;g21788e7f0f6_0_64"/>
          <p:cNvCxnSpPr/>
          <p:nvPr/>
        </p:nvCxnSpPr>
        <p:spPr>
          <a:xfrm rot="10800000">
            <a:off x="8986420" y="1061735"/>
            <a:ext cx="0" cy="4465500"/>
          </a:xfrm>
          <a:prstGeom prst="straightConnector1">
            <a:avLst/>
          </a:prstGeom>
          <a:noFill/>
          <a:ln w="9525" cap="flat" cmpd="sng">
            <a:solidFill>
              <a:srgbClr val="3E6EC2"/>
            </a:solidFill>
            <a:prstDash val="solid"/>
            <a:round/>
            <a:headEnd type="none" w="sm" len="sm"/>
            <a:tailEnd type="none" w="sm" len="sm"/>
          </a:ln>
        </p:spPr>
      </p:cxnSp>
      <p:cxnSp>
        <p:nvCxnSpPr>
          <p:cNvPr id="512" name="Google Shape;512;g21788e7f0f6_0_64"/>
          <p:cNvCxnSpPr/>
          <p:nvPr/>
        </p:nvCxnSpPr>
        <p:spPr>
          <a:xfrm>
            <a:off x="1604074" y="3274463"/>
            <a:ext cx="9228000" cy="0"/>
          </a:xfrm>
          <a:prstGeom prst="straightConnector1">
            <a:avLst/>
          </a:prstGeom>
          <a:noFill/>
          <a:ln w="9525" cap="flat" cmpd="sng">
            <a:solidFill>
              <a:srgbClr val="3E6EC2"/>
            </a:solidFill>
            <a:prstDash val="solid"/>
            <a:round/>
            <a:headEnd type="none" w="sm" len="sm"/>
            <a:tailEnd type="none" w="sm" len="sm"/>
          </a:ln>
        </p:spPr>
      </p:cxnSp>
      <p:pic>
        <p:nvPicPr>
          <p:cNvPr id="513" name="Google Shape;513;g21788e7f0f6_0_64"/>
          <p:cNvPicPr preferRelativeResize="0"/>
          <p:nvPr/>
        </p:nvPicPr>
        <p:blipFill rotWithShape="1">
          <a:blip r:embed="rId3">
            <a:alphaModFix/>
          </a:blip>
          <a:srcRect b="42039"/>
          <a:stretch/>
        </p:blipFill>
        <p:spPr>
          <a:xfrm>
            <a:off x="1131489" y="5686996"/>
            <a:ext cx="10173135" cy="515904"/>
          </a:xfrm>
          <a:prstGeom prst="rect">
            <a:avLst/>
          </a:prstGeom>
          <a:noFill/>
          <a:ln>
            <a:noFill/>
          </a:ln>
        </p:spPr>
      </p:pic>
      <p:cxnSp>
        <p:nvCxnSpPr>
          <p:cNvPr id="514" name="Google Shape;514;g21788e7f0f6_0_64"/>
          <p:cNvCxnSpPr/>
          <p:nvPr/>
        </p:nvCxnSpPr>
        <p:spPr>
          <a:xfrm>
            <a:off x="1604074" y="2170821"/>
            <a:ext cx="9228000" cy="0"/>
          </a:xfrm>
          <a:prstGeom prst="straightConnector1">
            <a:avLst/>
          </a:prstGeom>
          <a:noFill/>
          <a:ln w="9525" cap="flat" cmpd="sng">
            <a:solidFill>
              <a:srgbClr val="3E6EC2"/>
            </a:solidFill>
            <a:prstDash val="solid"/>
            <a:round/>
            <a:headEnd type="none" w="sm" len="sm"/>
            <a:tailEnd type="none" w="sm" len="sm"/>
          </a:ln>
        </p:spPr>
      </p:cxnSp>
      <p:cxnSp>
        <p:nvCxnSpPr>
          <p:cNvPr id="515" name="Google Shape;515;g21788e7f0f6_0_64"/>
          <p:cNvCxnSpPr/>
          <p:nvPr/>
        </p:nvCxnSpPr>
        <p:spPr>
          <a:xfrm>
            <a:off x="1604074" y="4392015"/>
            <a:ext cx="9228000" cy="0"/>
          </a:xfrm>
          <a:prstGeom prst="straightConnector1">
            <a:avLst/>
          </a:prstGeom>
          <a:noFill/>
          <a:ln w="9525" cap="flat" cmpd="sng">
            <a:solidFill>
              <a:srgbClr val="3E6EC2"/>
            </a:solidFill>
            <a:prstDash val="solid"/>
            <a:round/>
            <a:headEnd type="none" w="sm" len="sm"/>
            <a:tailEnd type="none" w="sm" len="sm"/>
          </a:ln>
        </p:spPr>
      </p:cxnSp>
      <p:sp>
        <p:nvSpPr>
          <p:cNvPr id="516" name="Google Shape;516;g21788e7f0f6_0_64"/>
          <p:cNvSpPr txBox="1"/>
          <p:nvPr/>
        </p:nvSpPr>
        <p:spPr>
          <a:xfrm rot="-5400000">
            <a:off x="595112" y="2997125"/>
            <a:ext cx="1278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Médico</a:t>
            </a:r>
            <a:endParaRPr sz="2400" b="1" i="0" u="none" strike="noStrike" cap="none">
              <a:solidFill>
                <a:srgbClr val="000000"/>
              </a:solidFill>
              <a:latin typeface="Arial"/>
              <a:ea typeface="Arial"/>
              <a:cs typeface="Arial"/>
              <a:sym typeface="Arial"/>
            </a:endParaRPr>
          </a:p>
        </p:txBody>
      </p:sp>
      <p:sp>
        <p:nvSpPr>
          <p:cNvPr id="517" name="Google Shape;517;g21788e7f0f6_0_64"/>
          <p:cNvSpPr/>
          <p:nvPr/>
        </p:nvSpPr>
        <p:spPr>
          <a:xfrm>
            <a:off x="1604076" y="4905375"/>
            <a:ext cx="1275900" cy="621900"/>
          </a:xfrm>
          <a:prstGeom prst="rect">
            <a:avLst/>
          </a:prstGeom>
          <a:solidFill>
            <a:srgbClr val="00B05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18" name="Google Shape;518;g21788e7f0f6_0_64"/>
          <p:cNvSpPr/>
          <p:nvPr/>
        </p:nvSpPr>
        <p:spPr>
          <a:xfrm>
            <a:off x="1464927" y="5385828"/>
            <a:ext cx="278400" cy="282900"/>
          </a:xfrm>
          <a:prstGeom prst="ellipse">
            <a:avLst/>
          </a:pr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cxnSp>
        <p:nvCxnSpPr>
          <p:cNvPr id="519" name="Google Shape;519;g21788e7f0f6_0_64"/>
          <p:cNvCxnSpPr/>
          <p:nvPr/>
        </p:nvCxnSpPr>
        <p:spPr>
          <a:xfrm flipH="1">
            <a:off x="1604093" y="4521758"/>
            <a:ext cx="2093700" cy="1005600"/>
          </a:xfrm>
          <a:prstGeom prst="straightConnector1">
            <a:avLst/>
          </a:prstGeom>
          <a:noFill/>
          <a:ln w="9525" cap="flat" cmpd="sng">
            <a:solidFill>
              <a:schemeClr val="dk1"/>
            </a:solidFill>
            <a:prstDash val="solid"/>
            <a:round/>
            <a:headEnd type="none" w="sm" len="sm"/>
            <a:tailEnd type="none" w="sm" len="sm"/>
          </a:ln>
        </p:spPr>
      </p:cxnSp>
      <p:cxnSp>
        <p:nvCxnSpPr>
          <p:cNvPr id="520" name="Google Shape;520;g21788e7f0f6_0_64"/>
          <p:cNvCxnSpPr/>
          <p:nvPr/>
        </p:nvCxnSpPr>
        <p:spPr>
          <a:xfrm flipH="1">
            <a:off x="1604093" y="4977017"/>
            <a:ext cx="2093700" cy="550200"/>
          </a:xfrm>
          <a:prstGeom prst="straightConnector1">
            <a:avLst/>
          </a:prstGeom>
          <a:noFill/>
          <a:ln w="9525" cap="flat" cmpd="sng">
            <a:solidFill>
              <a:schemeClr val="dk1"/>
            </a:solidFill>
            <a:prstDash val="solid"/>
            <a:round/>
            <a:headEnd type="none" w="sm" len="sm"/>
            <a:tailEnd type="none" w="sm" len="sm"/>
          </a:ln>
        </p:spPr>
      </p:cxnSp>
      <p:cxnSp>
        <p:nvCxnSpPr>
          <p:cNvPr id="521" name="Google Shape;521;g21788e7f0f6_0_64"/>
          <p:cNvCxnSpPr/>
          <p:nvPr/>
        </p:nvCxnSpPr>
        <p:spPr>
          <a:xfrm flipH="1">
            <a:off x="1605593" y="4058311"/>
            <a:ext cx="2092200" cy="1489200"/>
          </a:xfrm>
          <a:prstGeom prst="straightConnector1">
            <a:avLst/>
          </a:prstGeom>
          <a:noFill/>
          <a:ln w="9525" cap="flat" cmpd="sng">
            <a:solidFill>
              <a:schemeClr val="dk1"/>
            </a:solidFill>
            <a:prstDash val="solid"/>
            <a:round/>
            <a:headEnd type="none" w="sm" len="sm"/>
            <a:tailEnd type="none" w="sm" len="sm"/>
          </a:ln>
        </p:spPr>
      </p:cxnSp>
      <p:sp>
        <p:nvSpPr>
          <p:cNvPr id="522" name="Google Shape;522;g21788e7f0f6_0_64"/>
          <p:cNvSpPr txBox="1"/>
          <p:nvPr/>
        </p:nvSpPr>
        <p:spPr>
          <a:xfrm>
            <a:off x="3589304" y="3755488"/>
            <a:ext cx="5511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000000"/>
                </a:solidFill>
                <a:latin typeface="Arial"/>
                <a:ea typeface="Arial"/>
                <a:cs typeface="Arial"/>
                <a:sym typeface="Arial"/>
              </a:rPr>
              <a:t>?</a:t>
            </a:r>
            <a:endParaRPr sz="8000" b="1" i="0" u="none" strike="noStrike" cap="none">
              <a:solidFill>
                <a:srgbClr val="000000"/>
              </a:solidFill>
              <a:latin typeface="Arial"/>
              <a:ea typeface="Arial"/>
              <a:cs typeface="Arial"/>
              <a:sym typeface="Arial"/>
            </a:endParaRPr>
          </a:p>
        </p:txBody>
      </p:sp>
      <p:sp>
        <p:nvSpPr>
          <p:cNvPr id="523" name="Google Shape;523;g21788e7f0f6_0_64"/>
          <p:cNvSpPr txBox="1"/>
          <p:nvPr/>
        </p:nvSpPr>
        <p:spPr>
          <a:xfrm>
            <a:off x="4446227" y="4413849"/>
            <a:ext cx="2603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Como estarão a </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saúde e a educação?</a:t>
            </a:r>
            <a:endParaRPr sz="1800" b="1" i="0" u="none" strike="noStrike" cap="none">
              <a:solidFill>
                <a:srgbClr val="000000"/>
              </a:solidFill>
              <a:latin typeface="Arial"/>
              <a:ea typeface="Arial"/>
              <a:cs typeface="Arial"/>
              <a:sym typeface="Arial"/>
            </a:endParaRPr>
          </a:p>
        </p:txBody>
      </p:sp>
      <p:sp>
        <p:nvSpPr>
          <p:cNvPr id="524" name="Google Shape;524;g21788e7f0f6_0_64"/>
          <p:cNvSpPr/>
          <p:nvPr/>
        </p:nvSpPr>
        <p:spPr>
          <a:xfrm>
            <a:off x="10674657" y="913150"/>
            <a:ext cx="278400" cy="282900"/>
          </a:xfrm>
          <a:prstGeom prst="ellipse">
            <a:avLst/>
          </a:prstGeom>
          <a:solidFill>
            <a:srgbClr val="FF0000"/>
          </a:solid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25" name="Google Shape;525;g21788e7f0f6_0_64"/>
          <p:cNvSpPr txBox="1"/>
          <p:nvPr/>
        </p:nvSpPr>
        <p:spPr>
          <a:xfrm>
            <a:off x="7122695" y="1160122"/>
            <a:ext cx="4079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Médico a</a:t>
            </a:r>
            <a:r>
              <a:rPr lang="en-US" sz="2400" b="1" i="0" u="none" strike="noStrike" cap="none">
                <a:solidFill>
                  <a:schemeClr val="dk1"/>
                </a:solidFill>
                <a:latin typeface="Calibri"/>
                <a:ea typeface="Calibri"/>
                <a:cs typeface="Calibri"/>
                <a:sym typeface="Calibri"/>
              </a:rPr>
              <a:t>tuando em 2073</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g21788e7f0f6_2_222" descr="A picture containing orange, person, outdoor, group&#10;&#10;Description automatically generated"/>
          <p:cNvPicPr preferRelativeResize="0"/>
          <p:nvPr/>
        </p:nvPicPr>
        <p:blipFill rotWithShape="1">
          <a:blip r:embed="rId3">
            <a:alphaModFix/>
          </a:blip>
          <a:srcRect/>
          <a:stretch/>
        </p:blipFill>
        <p:spPr>
          <a:xfrm>
            <a:off x="906975" y="1614525"/>
            <a:ext cx="3664376" cy="2502300"/>
          </a:xfrm>
          <a:prstGeom prst="rect">
            <a:avLst/>
          </a:prstGeom>
          <a:noFill/>
          <a:ln>
            <a:noFill/>
          </a:ln>
        </p:spPr>
      </p:pic>
      <p:pic>
        <p:nvPicPr>
          <p:cNvPr id="531" name="Google Shape;531;g21788e7f0f6_2_222"/>
          <p:cNvPicPr preferRelativeResize="0"/>
          <p:nvPr/>
        </p:nvPicPr>
        <p:blipFill rotWithShape="1">
          <a:blip r:embed="rId4">
            <a:alphaModFix/>
          </a:blip>
          <a:srcRect l="29354" t="21127" r="29325" b="43513"/>
          <a:stretch/>
        </p:blipFill>
        <p:spPr>
          <a:xfrm>
            <a:off x="906975" y="4116825"/>
            <a:ext cx="3664373" cy="1900800"/>
          </a:xfrm>
          <a:prstGeom prst="rect">
            <a:avLst/>
          </a:prstGeom>
          <a:noFill/>
          <a:ln>
            <a:noFill/>
          </a:ln>
        </p:spPr>
      </p:pic>
      <p:pic>
        <p:nvPicPr>
          <p:cNvPr id="532" name="Google Shape;532;g21788e7f0f6_2_222" descr="A picture containing sky, outdoor, sheep, brick&#10;&#10;Description automatically generated"/>
          <p:cNvPicPr preferRelativeResize="0"/>
          <p:nvPr/>
        </p:nvPicPr>
        <p:blipFill rotWithShape="1">
          <a:blip r:embed="rId5">
            <a:alphaModFix/>
          </a:blip>
          <a:srcRect/>
          <a:stretch/>
        </p:blipFill>
        <p:spPr>
          <a:xfrm>
            <a:off x="4724375" y="4116825"/>
            <a:ext cx="3427600" cy="1999873"/>
          </a:xfrm>
          <a:prstGeom prst="rect">
            <a:avLst/>
          </a:prstGeom>
          <a:noFill/>
          <a:ln>
            <a:noFill/>
          </a:ln>
        </p:spPr>
      </p:pic>
      <p:pic>
        <p:nvPicPr>
          <p:cNvPr id="533" name="Google Shape;533;g21788e7f0f6_2_222"/>
          <p:cNvPicPr preferRelativeResize="0"/>
          <p:nvPr/>
        </p:nvPicPr>
        <p:blipFill rotWithShape="1">
          <a:blip r:embed="rId6">
            <a:alphaModFix/>
          </a:blip>
          <a:srcRect/>
          <a:stretch/>
        </p:blipFill>
        <p:spPr>
          <a:xfrm>
            <a:off x="8228800" y="1596400"/>
            <a:ext cx="3664376" cy="2521091"/>
          </a:xfrm>
          <a:prstGeom prst="rect">
            <a:avLst/>
          </a:prstGeom>
          <a:noFill/>
          <a:ln>
            <a:noFill/>
          </a:ln>
        </p:spPr>
      </p:pic>
      <p:pic>
        <p:nvPicPr>
          <p:cNvPr id="534" name="Google Shape;534;g21788e7f0f6_2_222"/>
          <p:cNvPicPr preferRelativeResize="0"/>
          <p:nvPr/>
        </p:nvPicPr>
        <p:blipFill rotWithShape="1">
          <a:blip r:embed="rId7">
            <a:alphaModFix/>
          </a:blip>
          <a:srcRect/>
          <a:stretch/>
        </p:blipFill>
        <p:spPr>
          <a:xfrm>
            <a:off x="4724375" y="1614525"/>
            <a:ext cx="3427600" cy="2502300"/>
          </a:xfrm>
          <a:prstGeom prst="rect">
            <a:avLst/>
          </a:prstGeom>
          <a:noFill/>
          <a:ln>
            <a:noFill/>
          </a:ln>
        </p:spPr>
      </p:pic>
      <p:sp>
        <p:nvSpPr>
          <p:cNvPr id="535" name="Google Shape;535;g21788e7f0f6_2_222"/>
          <p:cNvSpPr txBox="1"/>
          <p:nvPr/>
        </p:nvSpPr>
        <p:spPr>
          <a:xfrm>
            <a:off x="906974" y="421150"/>
            <a:ext cx="105987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3F3F3F"/>
                </a:solidFill>
                <a:latin typeface="Calibri"/>
                <a:ea typeface="Calibri"/>
                <a:cs typeface="Calibri"/>
                <a:sym typeface="Calibri"/>
              </a:rPr>
              <a:t>Há </a:t>
            </a:r>
            <a:r>
              <a:rPr lang="en-US" sz="2800" b="1" i="0">
                <a:solidFill>
                  <a:srgbClr val="3F3F3F"/>
                </a:solidFill>
                <a:latin typeface="Calibri"/>
                <a:ea typeface="Calibri"/>
                <a:cs typeface="Calibri"/>
                <a:sym typeface="Calibri"/>
              </a:rPr>
              <a:t>imprevisibilidade no cenário da Terra!</a:t>
            </a:r>
            <a:r>
              <a:rPr lang="en-US" sz="2800" b="1">
                <a:solidFill>
                  <a:srgbClr val="3F3F3F"/>
                </a:solidFill>
                <a:latin typeface="Calibri"/>
                <a:ea typeface="Calibri"/>
                <a:cs typeface="Calibri"/>
                <a:sym typeface="Calibri"/>
              </a:rPr>
              <a:t> </a:t>
            </a:r>
            <a:endParaRPr sz="2800" b="1">
              <a:solidFill>
                <a:srgbClr val="3F3F3F"/>
              </a:solidFill>
              <a:latin typeface="Calibri"/>
              <a:ea typeface="Calibri"/>
              <a:cs typeface="Calibri"/>
              <a:sym typeface="Calibri"/>
            </a:endParaRPr>
          </a:p>
          <a:p>
            <a:pPr marL="0" marR="0" lvl="0" indent="0" algn="l" rtl="0">
              <a:spcBef>
                <a:spcPts val="0"/>
              </a:spcBef>
              <a:spcAft>
                <a:spcPts val="0"/>
              </a:spcAft>
              <a:buNone/>
            </a:pPr>
            <a:r>
              <a:rPr lang="en-US" sz="2800" b="1">
                <a:solidFill>
                  <a:srgbClr val="3F3F3F"/>
                </a:solidFill>
                <a:latin typeface="Calibri"/>
                <a:ea typeface="Calibri"/>
                <a:cs typeface="Calibri"/>
                <a:sym typeface="Calibri"/>
              </a:rPr>
              <a:t>É preciso desenvolver flexibilidade!</a:t>
            </a:r>
            <a:endParaRPr sz="2800" b="1">
              <a:solidFill>
                <a:schemeClr val="dk1"/>
              </a:solidFill>
              <a:latin typeface="Calibri"/>
              <a:ea typeface="Calibri"/>
              <a:cs typeface="Calibri"/>
              <a:sym typeface="Calibri"/>
            </a:endParaRPr>
          </a:p>
        </p:txBody>
      </p:sp>
      <p:pic>
        <p:nvPicPr>
          <p:cNvPr id="536" name="Google Shape;536;g21788e7f0f6_2_222"/>
          <p:cNvPicPr preferRelativeResize="0"/>
          <p:nvPr/>
        </p:nvPicPr>
        <p:blipFill rotWithShape="1">
          <a:blip r:embed="rId8">
            <a:alphaModFix/>
          </a:blip>
          <a:srcRect l="20428" t="32312" r="44752" b="29448"/>
          <a:stretch/>
        </p:blipFill>
        <p:spPr>
          <a:xfrm>
            <a:off x="8266900" y="4116825"/>
            <a:ext cx="3588173" cy="1999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14"/>
          <p:cNvPicPr preferRelativeResize="0"/>
          <p:nvPr/>
        </p:nvPicPr>
        <p:blipFill rotWithShape="1">
          <a:blip r:embed="rId3">
            <a:alphaModFix/>
          </a:blip>
          <a:srcRect t="8434" b="5854"/>
          <a:stretch/>
        </p:blipFill>
        <p:spPr>
          <a:xfrm>
            <a:off x="0" y="0"/>
            <a:ext cx="12192000" cy="6858001"/>
          </a:xfrm>
          <a:prstGeom prst="rect">
            <a:avLst/>
          </a:prstGeom>
          <a:noFill/>
          <a:ln>
            <a:noFill/>
          </a:ln>
        </p:spPr>
      </p:pic>
      <p:sp>
        <p:nvSpPr>
          <p:cNvPr id="542" name="Google Shape;542;p14"/>
          <p:cNvSpPr txBox="1"/>
          <p:nvPr/>
        </p:nvSpPr>
        <p:spPr>
          <a:xfrm>
            <a:off x="381471" y="5802276"/>
            <a:ext cx="4776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A MORTE será curada?</a:t>
            </a:r>
            <a:endParaRPr sz="3200" b="1">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1788e7f0f6_0_96"/>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A3838"/>
                </a:solidFill>
                <a:latin typeface="Lato"/>
                <a:ea typeface="Lato"/>
                <a:cs typeface="Lato"/>
                <a:sym typeface="Lato"/>
              </a:rPr>
              <a:t>EDUCAÇÃO E TECNOLOGIA EM SAÚDE</a:t>
            </a:r>
            <a:endParaRPr sz="1400" b="0" i="0" u="none" strike="noStrike" cap="none">
              <a:solidFill>
                <a:srgbClr val="000000"/>
              </a:solidFill>
              <a:latin typeface="Arial"/>
              <a:ea typeface="Arial"/>
              <a:cs typeface="Arial"/>
              <a:sym typeface="Arial"/>
            </a:endParaRPr>
          </a:p>
        </p:txBody>
      </p:sp>
      <p:pic>
        <p:nvPicPr>
          <p:cNvPr id="548" name="Google Shape;548;g21788e7f0f6_0_96"/>
          <p:cNvPicPr preferRelativeResize="0"/>
          <p:nvPr/>
        </p:nvPicPr>
        <p:blipFill rotWithShape="1">
          <a:blip r:embed="rId3">
            <a:alphaModFix/>
          </a:blip>
          <a:srcRect l="31470" t="78294" r="26574" b="5641"/>
          <a:stretch/>
        </p:blipFill>
        <p:spPr>
          <a:xfrm>
            <a:off x="10769546" y="7290830"/>
            <a:ext cx="2520778" cy="542884"/>
          </a:xfrm>
          <a:prstGeom prst="rect">
            <a:avLst/>
          </a:prstGeom>
          <a:noFill/>
          <a:ln>
            <a:noFill/>
          </a:ln>
        </p:spPr>
      </p:pic>
      <p:pic>
        <p:nvPicPr>
          <p:cNvPr id="549" name="Google Shape;549;g21788e7f0f6_0_96" descr="Graphical user interface&#10;&#10;Description automatically generated with medium confidence"/>
          <p:cNvPicPr preferRelativeResize="0"/>
          <p:nvPr/>
        </p:nvPicPr>
        <p:blipFill rotWithShape="1">
          <a:blip r:embed="rId4">
            <a:alphaModFix/>
          </a:blip>
          <a:srcRect r="8800"/>
          <a:stretch/>
        </p:blipFill>
        <p:spPr>
          <a:xfrm>
            <a:off x="966274" y="1761250"/>
            <a:ext cx="5495250" cy="4009625"/>
          </a:xfrm>
          <a:prstGeom prst="rect">
            <a:avLst/>
          </a:prstGeom>
          <a:noFill/>
          <a:ln>
            <a:noFill/>
          </a:ln>
        </p:spPr>
      </p:pic>
      <p:sp>
        <p:nvSpPr>
          <p:cNvPr id="550" name="Google Shape;550;g21788e7f0f6_0_96"/>
          <p:cNvSpPr txBox="1"/>
          <p:nvPr/>
        </p:nvSpPr>
        <p:spPr>
          <a:xfrm>
            <a:off x="6734483" y="1707681"/>
            <a:ext cx="48555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F7F7F"/>
                </a:solidFill>
                <a:latin typeface="Calibri"/>
                <a:ea typeface="Calibri"/>
                <a:cs typeface="Calibri"/>
                <a:sym typeface="Calibri"/>
              </a:rPr>
              <a:t>O Ensino será baseado</a:t>
            </a:r>
            <a:r>
              <a:rPr lang="en-US" sz="3200" b="1" i="0" u="none" strike="noStrike" cap="none">
                <a:solidFill>
                  <a:srgbClr val="262626"/>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262626"/>
                </a:solidFill>
                <a:latin typeface="Calibri"/>
                <a:ea typeface="Calibri"/>
                <a:cs typeface="Calibri"/>
                <a:sym typeface="Calibri"/>
              </a:rPr>
              <a:t>no mapa genético do aluno?</a:t>
            </a:r>
            <a:endParaRPr sz="3200" b="1" i="0" u="none" strike="noStrike" cap="none">
              <a:solidFill>
                <a:schemeClr val="accent1"/>
              </a:solidFill>
              <a:latin typeface="Calibri"/>
              <a:ea typeface="Calibri"/>
              <a:cs typeface="Calibri"/>
              <a:sym typeface="Calibri"/>
            </a:endParaRPr>
          </a:p>
        </p:txBody>
      </p:sp>
      <p:pic>
        <p:nvPicPr>
          <p:cNvPr id="551" name="Google Shape;551;g21788e7f0f6_0_96"/>
          <p:cNvPicPr preferRelativeResize="0"/>
          <p:nvPr/>
        </p:nvPicPr>
        <p:blipFill rotWithShape="1">
          <a:blip r:embed="rId5">
            <a:alphaModFix/>
          </a:blip>
          <a:srcRect l="20165" t="15848" r="17918" b="31707"/>
          <a:stretch/>
        </p:blipFill>
        <p:spPr>
          <a:xfrm>
            <a:off x="6734465" y="3918371"/>
            <a:ext cx="3796210" cy="18086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1788e7f0f6_0_503"/>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A3838"/>
                </a:solidFill>
                <a:latin typeface="Lato"/>
                <a:ea typeface="Lato"/>
                <a:cs typeface="Lato"/>
                <a:sym typeface="Lato"/>
              </a:rPr>
              <a:t>EDUCAÇÃO E TECNOLOGIA EM SAÚDE</a:t>
            </a:r>
            <a:endParaRPr sz="1400" b="0" i="0" u="none" strike="noStrike" cap="none">
              <a:solidFill>
                <a:srgbClr val="000000"/>
              </a:solidFill>
              <a:latin typeface="Arial"/>
              <a:ea typeface="Arial"/>
              <a:cs typeface="Arial"/>
              <a:sym typeface="Arial"/>
            </a:endParaRPr>
          </a:p>
        </p:txBody>
      </p:sp>
      <p:sp>
        <p:nvSpPr>
          <p:cNvPr id="557" name="Google Shape;557;g21788e7f0f6_0_503"/>
          <p:cNvSpPr txBox="1"/>
          <p:nvPr/>
        </p:nvSpPr>
        <p:spPr>
          <a:xfrm>
            <a:off x="1154065" y="1169491"/>
            <a:ext cx="10209900" cy="463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dk1"/>
                </a:solidFill>
                <a:latin typeface="Calibri"/>
                <a:ea typeface="Calibri"/>
                <a:cs typeface="Calibri"/>
                <a:sym typeface="Calibri"/>
              </a:rPr>
              <a:t>Desafio e oportunidade:</a:t>
            </a:r>
            <a:endParaRPr/>
          </a:p>
          <a:p>
            <a:pPr marL="0" marR="0" lvl="0" indent="0" algn="l" rtl="0">
              <a:lnSpc>
                <a:spcPct val="100000"/>
              </a:lnSpc>
              <a:spcBef>
                <a:spcPts val="0"/>
              </a:spcBef>
              <a:spcAft>
                <a:spcPts val="0"/>
              </a:spcAft>
              <a:buNone/>
            </a:pP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strike="noStrike" cap="none">
                <a:solidFill>
                  <a:schemeClr val="dk1"/>
                </a:solidFill>
                <a:latin typeface="Calibri"/>
                <a:ea typeface="Calibri"/>
                <a:cs typeface="Calibri"/>
                <a:sym typeface="Calibri"/>
              </a:rPr>
              <a:t>A Educação ainda deve uma resposta ao avanço explosivo da tecnologia que vivemos</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800" b="1" i="0" u="none" strike="noStrike" cap="none">
              <a:solidFill>
                <a:srgbClr val="7F7F7F"/>
              </a:solidFill>
              <a:latin typeface="Calibri"/>
              <a:ea typeface="Calibri"/>
              <a:cs typeface="Calibri"/>
              <a:sym typeface="Calibri"/>
            </a:endParaRPr>
          </a:p>
          <a:p>
            <a:pPr marL="0" marR="0" lvl="0" indent="0" algn="l" rtl="0">
              <a:lnSpc>
                <a:spcPct val="100000"/>
              </a:lnSpc>
              <a:spcBef>
                <a:spcPts val="0"/>
              </a:spcBef>
              <a:spcAft>
                <a:spcPts val="0"/>
              </a:spcAft>
              <a:buNone/>
            </a:pPr>
            <a:r>
              <a:rPr lang="en-US" sz="2100" b="0" i="0" u="none" strike="noStrike" cap="none">
                <a:solidFill>
                  <a:schemeClr val="dk1"/>
                </a:solidFill>
                <a:latin typeface="Calibri"/>
                <a:ea typeface="Calibri"/>
                <a:cs typeface="Calibri"/>
                <a:sym typeface="Calibri"/>
              </a:rPr>
              <a:t>Será possível:</a:t>
            </a:r>
            <a:endParaRPr sz="2100"/>
          </a:p>
          <a:p>
            <a:pPr marL="457200" marR="0" lvl="0" indent="-438150" algn="l" rtl="0">
              <a:lnSpc>
                <a:spcPct val="100000"/>
              </a:lnSpc>
              <a:spcBef>
                <a:spcPts val="600"/>
              </a:spcBef>
              <a:spcAft>
                <a:spcPts val="0"/>
              </a:spcAft>
              <a:buClr>
                <a:srgbClr val="000000"/>
              </a:buClr>
              <a:buSzPts val="2100"/>
              <a:buFont typeface="Arial"/>
              <a:buChar char="•"/>
            </a:pPr>
            <a:r>
              <a:rPr lang="en-US" sz="2100" b="0" i="0" u="none" strike="noStrike" cap="none">
                <a:solidFill>
                  <a:schemeClr val="dk1"/>
                </a:solidFill>
                <a:latin typeface="Calibri"/>
                <a:ea typeface="Calibri"/>
                <a:cs typeface="Calibri"/>
                <a:sym typeface="Calibri"/>
              </a:rPr>
              <a:t>Aprender sem mediação de palavras?</a:t>
            </a:r>
            <a:endParaRPr sz="2100"/>
          </a:p>
          <a:p>
            <a:pPr marL="457200" marR="0" lvl="0" indent="-438150" algn="l" rtl="0">
              <a:lnSpc>
                <a:spcPct val="100000"/>
              </a:lnSpc>
              <a:spcBef>
                <a:spcPts val="600"/>
              </a:spcBef>
              <a:spcAft>
                <a:spcPts val="0"/>
              </a:spcAft>
              <a:buClr>
                <a:srgbClr val="000000"/>
              </a:buClr>
              <a:buSzPts val="2100"/>
              <a:buFont typeface="Arial"/>
              <a:buChar char="•"/>
            </a:pPr>
            <a:r>
              <a:rPr lang="en-US" sz="2100" b="0" i="0" u="none" strike="noStrike" cap="none">
                <a:solidFill>
                  <a:schemeClr val="dk1"/>
                </a:solidFill>
                <a:latin typeface="Calibri"/>
                <a:ea typeface="Calibri"/>
                <a:cs typeface="Calibri"/>
                <a:sym typeface="Calibri"/>
              </a:rPr>
              <a:t>Fortalecer a memória por estímulo externo? (vide </a:t>
            </a:r>
            <a:r>
              <a:rPr lang="en-US" sz="2100" b="1" i="0" u="none" strike="noStrike" cap="none">
                <a:solidFill>
                  <a:schemeClr val="dk1"/>
                </a:solidFill>
                <a:latin typeface="Calibri"/>
                <a:ea typeface="Calibri"/>
                <a:cs typeface="Calibri"/>
                <a:sym typeface="Calibri"/>
              </a:rPr>
              <a:t>optogenética</a:t>
            </a:r>
            <a:r>
              <a:rPr lang="en-US" sz="2100" b="0" i="0" u="none" strike="noStrike" cap="none">
                <a:solidFill>
                  <a:schemeClr val="dk1"/>
                </a:solidFill>
                <a:latin typeface="Calibri"/>
                <a:ea typeface="Calibri"/>
                <a:cs typeface="Calibri"/>
                <a:sym typeface="Calibri"/>
              </a:rPr>
              <a:t>)</a:t>
            </a:r>
            <a:endParaRPr sz="2100"/>
          </a:p>
          <a:p>
            <a:pPr marL="457200" marR="0" lvl="0" indent="-438150" algn="l" rtl="0">
              <a:lnSpc>
                <a:spcPct val="100000"/>
              </a:lnSpc>
              <a:spcBef>
                <a:spcPts val="600"/>
              </a:spcBef>
              <a:spcAft>
                <a:spcPts val="0"/>
              </a:spcAft>
              <a:buClr>
                <a:srgbClr val="000000"/>
              </a:buClr>
              <a:buSzPts val="2100"/>
              <a:buFont typeface="Arial"/>
              <a:buChar char="•"/>
            </a:pPr>
            <a:r>
              <a:rPr lang="en-US" sz="2100" b="0" i="0" u="none" strike="noStrike" cap="none">
                <a:solidFill>
                  <a:schemeClr val="dk1"/>
                </a:solidFill>
                <a:latin typeface="Calibri"/>
                <a:ea typeface="Calibri"/>
                <a:cs typeface="Calibri"/>
                <a:sym typeface="Calibri"/>
              </a:rPr>
              <a:t>Adquirir novos conhecimentos diretamente no cérebro por estímulo externo como químico, eletromagnético (luz, microondas), acústico, mecânico</a:t>
            </a:r>
            <a:endParaRPr sz="21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600"/>
              </a:spcAft>
              <a:buNone/>
            </a:pPr>
            <a:endParaRPr sz="2400" b="0" i="0" u="none" strike="noStrike" cap="none">
              <a:solidFill>
                <a:srgbClr val="7F7F7F"/>
              </a:solidFill>
              <a:latin typeface="Calibri"/>
              <a:ea typeface="Calibri"/>
              <a:cs typeface="Calibri"/>
              <a:sym typeface="Calibri"/>
            </a:endParaRPr>
          </a:p>
        </p:txBody>
      </p:sp>
      <p:pic>
        <p:nvPicPr>
          <p:cNvPr id="558" name="Google Shape;558;g21788e7f0f6_0_503" descr="A picture containing mammal, cat, rodent, indoor&#10;&#10;Description automatically generated"/>
          <p:cNvPicPr preferRelativeResize="0"/>
          <p:nvPr/>
        </p:nvPicPr>
        <p:blipFill rotWithShape="1">
          <a:blip r:embed="rId3">
            <a:alphaModFix/>
          </a:blip>
          <a:srcRect/>
          <a:stretch/>
        </p:blipFill>
        <p:spPr>
          <a:xfrm>
            <a:off x="9098346" y="2663990"/>
            <a:ext cx="1921773" cy="1029970"/>
          </a:xfrm>
          <a:prstGeom prst="rect">
            <a:avLst/>
          </a:prstGeom>
          <a:noFill/>
          <a:ln>
            <a:noFill/>
          </a:ln>
        </p:spPr>
      </p:pic>
      <p:pic>
        <p:nvPicPr>
          <p:cNvPr id="559" name="Google Shape;559;g21788e7f0f6_0_503" descr="A person wearing a virtual reality headset&#10;&#10;Description automatically generated with low confidence"/>
          <p:cNvPicPr preferRelativeResize="0"/>
          <p:nvPr/>
        </p:nvPicPr>
        <p:blipFill rotWithShape="1">
          <a:blip r:embed="rId4">
            <a:alphaModFix/>
          </a:blip>
          <a:srcRect/>
          <a:stretch/>
        </p:blipFill>
        <p:spPr>
          <a:xfrm>
            <a:off x="1345505" y="4978707"/>
            <a:ext cx="2113280" cy="1267968"/>
          </a:xfrm>
          <a:prstGeom prst="rect">
            <a:avLst/>
          </a:prstGeom>
          <a:noFill/>
          <a:ln>
            <a:noFill/>
          </a:ln>
        </p:spPr>
      </p:pic>
      <p:pic>
        <p:nvPicPr>
          <p:cNvPr id="560" name="Google Shape;560;g21788e7f0f6_0_503"/>
          <p:cNvPicPr preferRelativeResize="0"/>
          <p:nvPr/>
        </p:nvPicPr>
        <p:blipFill rotWithShape="1">
          <a:blip r:embed="rId5">
            <a:alphaModFix/>
          </a:blip>
          <a:srcRect/>
          <a:stretch/>
        </p:blipFill>
        <p:spPr>
          <a:xfrm>
            <a:off x="9055474" y="4543162"/>
            <a:ext cx="1921775" cy="1439477"/>
          </a:xfrm>
          <a:prstGeom prst="rect">
            <a:avLst/>
          </a:prstGeom>
          <a:noFill/>
          <a:ln>
            <a:noFill/>
          </a:ln>
        </p:spPr>
      </p:pic>
      <p:sp>
        <p:nvSpPr>
          <p:cNvPr id="561" name="Google Shape;561;g21788e7f0f6_0_503"/>
          <p:cNvSpPr txBox="1"/>
          <p:nvPr/>
        </p:nvSpPr>
        <p:spPr>
          <a:xfrm>
            <a:off x="3721775" y="5335625"/>
            <a:ext cx="44925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600"/>
              </a:spcAft>
              <a:buNone/>
            </a:pPr>
            <a:r>
              <a:rPr lang="en-US" sz="2100">
                <a:solidFill>
                  <a:schemeClr val="dk1"/>
                </a:solidFill>
                <a:latin typeface="Calibri"/>
                <a:ea typeface="Calibri"/>
                <a:cs typeface="Calibri"/>
                <a:sym typeface="Calibri"/>
              </a:rPr>
              <a:t>Educação em saúde no futuro?</a:t>
            </a: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g21788e7f0f6_2_231"/>
          <p:cNvPicPr preferRelativeResize="0"/>
          <p:nvPr/>
        </p:nvPicPr>
        <p:blipFill rotWithShape="1">
          <a:blip r:embed="rId3">
            <a:alphaModFix/>
          </a:blip>
          <a:srcRect/>
          <a:stretch/>
        </p:blipFill>
        <p:spPr>
          <a:xfrm>
            <a:off x="1588991" y="907020"/>
            <a:ext cx="8639413" cy="5415999"/>
          </a:xfrm>
          <a:prstGeom prst="rect">
            <a:avLst/>
          </a:prstGeom>
          <a:noFill/>
          <a:ln>
            <a:noFill/>
          </a:ln>
        </p:spPr>
      </p:pic>
      <p:pic>
        <p:nvPicPr>
          <p:cNvPr id="567" name="Google Shape;567;g21788e7f0f6_2_231"/>
          <p:cNvPicPr preferRelativeResize="0"/>
          <p:nvPr/>
        </p:nvPicPr>
        <p:blipFill rotWithShape="1">
          <a:blip r:embed="rId4">
            <a:alphaModFix/>
          </a:blip>
          <a:srcRect l="18387" t="34409" r="24192" b="50000"/>
          <a:stretch/>
        </p:blipFill>
        <p:spPr>
          <a:xfrm>
            <a:off x="197499" y="201675"/>
            <a:ext cx="9222998" cy="1038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1788e7f0f6_0_104"/>
          <p:cNvSpPr txBox="1"/>
          <p:nvPr/>
        </p:nvSpPr>
        <p:spPr>
          <a:xfrm>
            <a:off x="6468875" y="2542675"/>
            <a:ext cx="5562000" cy="1299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Calibri"/>
                <a:ea typeface="Calibri"/>
                <a:cs typeface="Calibri"/>
                <a:sym typeface="Calibri"/>
              </a:rPr>
              <a:t>Uso de ferramentas tecnológicas para tomada de decisão</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600"/>
              <a:buFont typeface="Arial"/>
              <a:buNone/>
            </a:pPr>
            <a:r>
              <a:rPr lang="en-US" sz="1800" b="0" i="0" u="none" strike="noStrike" cap="none">
                <a:solidFill>
                  <a:schemeClr val="dk1"/>
                </a:solidFill>
                <a:latin typeface="Calibri"/>
                <a:ea typeface="Calibri"/>
                <a:cs typeface="Calibri"/>
                <a:sym typeface="Calibri"/>
              </a:rPr>
              <a:t>Ciência de dados e funcionamentos dos algoritmos </a:t>
            </a: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600"/>
              </a:spcAft>
              <a:buClr>
                <a:srgbClr val="000000"/>
              </a:buClr>
              <a:buSzPts val="1600"/>
              <a:buFont typeface="Arial"/>
              <a:buNone/>
            </a:pPr>
            <a:r>
              <a:rPr lang="en-US" sz="1800" b="0" i="0" u="none" strike="noStrike" cap="none">
                <a:solidFill>
                  <a:schemeClr val="dk1"/>
                </a:solidFill>
                <a:latin typeface="Calibri"/>
                <a:ea typeface="Calibri"/>
                <a:cs typeface="Calibri"/>
                <a:sym typeface="Calibri"/>
              </a:rPr>
              <a:t>Busca das melhores tecnologias – Lei de proteção de dados e  privacidade e segurança.</a:t>
            </a:r>
            <a:endParaRPr sz="1800" b="0" i="0" u="none" strike="noStrike" cap="none">
              <a:solidFill>
                <a:schemeClr val="dk1"/>
              </a:solidFill>
              <a:latin typeface="Calibri"/>
              <a:ea typeface="Calibri"/>
              <a:cs typeface="Calibri"/>
              <a:sym typeface="Calibri"/>
            </a:endParaRPr>
          </a:p>
        </p:txBody>
      </p:sp>
      <p:sp>
        <p:nvSpPr>
          <p:cNvPr id="573" name="Google Shape;573;g21788e7f0f6_0_104"/>
          <p:cNvSpPr txBox="1"/>
          <p:nvPr/>
        </p:nvSpPr>
        <p:spPr>
          <a:xfrm>
            <a:off x="4609551" y="745525"/>
            <a:ext cx="4805700" cy="1348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4400"/>
              <a:buFont typeface="Georgia"/>
              <a:buNone/>
            </a:pPr>
            <a:r>
              <a:rPr lang="en-US" sz="1800" b="0" i="0" u="none" strike="noStrike" cap="none">
                <a:solidFill>
                  <a:schemeClr val="dk1"/>
                </a:solidFill>
                <a:latin typeface="Calibri"/>
                <a:ea typeface="Calibri"/>
                <a:cs typeface="Calibri"/>
                <a:sym typeface="Calibri"/>
              </a:rPr>
              <a:t>Curiosidade e criatividade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600"/>
              <a:buFont typeface="Arial"/>
              <a:buNone/>
            </a:pPr>
            <a:r>
              <a:rPr lang="en-US" sz="1800" b="0" i="0" u="none" strike="noStrike" cap="none">
                <a:solidFill>
                  <a:schemeClr val="dk1"/>
                </a:solidFill>
                <a:latin typeface="Calibri"/>
                <a:ea typeface="Calibri"/>
                <a:cs typeface="Calibri"/>
                <a:sym typeface="Calibri"/>
              </a:rPr>
              <a:t>Empatia e Flexibilidade Cognitiva</a:t>
            </a: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600"/>
              </a:spcBef>
              <a:spcAft>
                <a:spcPts val="0"/>
              </a:spcAft>
              <a:buClr>
                <a:schemeClr val="lt1"/>
              </a:buClr>
              <a:buSzPts val="4400"/>
              <a:buFont typeface="Calibri"/>
              <a:buNone/>
            </a:pPr>
            <a:r>
              <a:rPr lang="en-US" sz="1800" b="0" i="0" u="none" strike="noStrike" cap="none">
                <a:solidFill>
                  <a:schemeClr val="dk1"/>
                </a:solidFill>
                <a:latin typeface="Calibri"/>
                <a:ea typeface="Calibri"/>
                <a:cs typeface="Calibri"/>
                <a:sym typeface="Calibri"/>
              </a:rPr>
              <a:t>Trabalho de equipe e Mediação de conflitos</a:t>
            </a:r>
            <a:endParaRPr sz="1800" b="0" i="0" u="none" strike="noStrike" cap="none">
              <a:solidFill>
                <a:srgbClr val="000000"/>
              </a:solidFill>
              <a:latin typeface="Calibri"/>
              <a:ea typeface="Calibri"/>
              <a:cs typeface="Calibri"/>
              <a:sym typeface="Calibri"/>
            </a:endParaRPr>
          </a:p>
          <a:p>
            <a:pPr marL="0" marR="0" lvl="0" indent="0" algn="l" rtl="0">
              <a:lnSpc>
                <a:spcPct val="90000"/>
              </a:lnSpc>
              <a:spcBef>
                <a:spcPts val="600"/>
              </a:spcBef>
              <a:spcAft>
                <a:spcPts val="600"/>
              </a:spcAft>
              <a:buClr>
                <a:schemeClr val="lt1"/>
              </a:buClr>
              <a:buSzPts val="4400"/>
              <a:buFont typeface="Calibri"/>
              <a:buNone/>
            </a:pPr>
            <a:r>
              <a:rPr lang="en-US" sz="1800" b="0" i="0" u="none" strike="noStrike" cap="none">
                <a:solidFill>
                  <a:schemeClr val="dk1"/>
                </a:solidFill>
                <a:latin typeface="Calibri"/>
                <a:ea typeface="Calibri"/>
                <a:cs typeface="Calibri"/>
                <a:sym typeface="Calibri"/>
              </a:rPr>
              <a:t>Autoconhecimento</a:t>
            </a:r>
            <a:endParaRPr sz="1800" b="0" i="0" u="none" strike="noStrike" cap="none">
              <a:solidFill>
                <a:schemeClr val="dk1"/>
              </a:solidFill>
              <a:latin typeface="Calibri"/>
              <a:ea typeface="Calibri"/>
              <a:cs typeface="Calibri"/>
              <a:sym typeface="Calibri"/>
            </a:endParaRPr>
          </a:p>
        </p:txBody>
      </p:sp>
      <p:grpSp>
        <p:nvGrpSpPr>
          <p:cNvPr id="574" name="Google Shape;574;g21788e7f0f6_0_104"/>
          <p:cNvGrpSpPr/>
          <p:nvPr/>
        </p:nvGrpSpPr>
        <p:grpSpPr>
          <a:xfrm>
            <a:off x="695014" y="1840033"/>
            <a:ext cx="7479288" cy="4170138"/>
            <a:chOff x="1002890" y="2311982"/>
            <a:chExt cx="7479288" cy="4170138"/>
          </a:xfrm>
        </p:grpSpPr>
        <p:cxnSp>
          <p:nvCxnSpPr>
            <p:cNvPr id="575" name="Google Shape;575;g21788e7f0f6_0_104"/>
            <p:cNvCxnSpPr/>
            <p:nvPr/>
          </p:nvCxnSpPr>
          <p:spPr>
            <a:xfrm rot="10800000">
              <a:off x="4050889" y="2932820"/>
              <a:ext cx="0" cy="3549300"/>
            </a:xfrm>
            <a:prstGeom prst="straightConnector1">
              <a:avLst/>
            </a:prstGeom>
            <a:noFill/>
            <a:ln w="44450" cap="flat" cmpd="sng">
              <a:solidFill>
                <a:schemeClr val="dk1"/>
              </a:solidFill>
              <a:prstDash val="solid"/>
              <a:round/>
              <a:headEnd type="none" w="sm" len="sm"/>
              <a:tailEnd type="triangle" w="med" len="med"/>
            </a:ln>
          </p:spPr>
        </p:cxnSp>
        <p:sp>
          <p:nvSpPr>
            <p:cNvPr id="576" name="Google Shape;576;g21788e7f0f6_0_104"/>
            <p:cNvSpPr txBox="1"/>
            <p:nvPr/>
          </p:nvSpPr>
          <p:spPr>
            <a:xfrm>
              <a:off x="3180735" y="2311982"/>
              <a:ext cx="1710900" cy="8310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FF0000"/>
                  </a:solidFill>
                  <a:latin typeface="Arial"/>
                  <a:ea typeface="Arial"/>
                  <a:cs typeface="Arial"/>
                  <a:sym typeface="Arial"/>
                </a:rPr>
                <a:t>Habilidades soci</a:t>
              </a:r>
              <a:r>
                <a:rPr lang="en-US" sz="1600">
                  <a:solidFill>
                    <a:srgbClr val="FF0000"/>
                  </a:solidFill>
                </a:rPr>
                <a:t>o</a:t>
              </a:r>
              <a:r>
                <a:rPr lang="en-US" sz="1600" b="0" i="0" u="none" strike="noStrike" cap="none">
                  <a:solidFill>
                    <a:srgbClr val="FF0000"/>
                  </a:solidFill>
                  <a:latin typeface="Arial"/>
                  <a:ea typeface="Arial"/>
                  <a:cs typeface="Arial"/>
                  <a:sym typeface="Arial"/>
                </a:rPr>
                <a:t> </a:t>
              </a:r>
              <a:r>
                <a:rPr lang="en-US" sz="1600">
                  <a:solidFill>
                    <a:srgbClr val="FF0000"/>
                  </a:solidFill>
                </a:rPr>
                <a:t>emocionais</a:t>
              </a:r>
              <a:endParaRPr sz="1600" b="0" i="0" u="none" strike="noStrike" cap="none">
                <a:solidFill>
                  <a:srgbClr val="FF0000"/>
                </a:solidFill>
                <a:latin typeface="Arial"/>
                <a:ea typeface="Arial"/>
                <a:cs typeface="Arial"/>
                <a:sym typeface="Arial"/>
              </a:endParaRPr>
            </a:p>
          </p:txBody>
        </p:sp>
        <p:cxnSp>
          <p:nvCxnSpPr>
            <p:cNvPr id="577" name="Google Shape;577;g21788e7f0f6_0_104"/>
            <p:cNvCxnSpPr/>
            <p:nvPr/>
          </p:nvCxnSpPr>
          <p:spPr>
            <a:xfrm>
              <a:off x="1002890" y="4830304"/>
              <a:ext cx="6066600" cy="0"/>
            </a:xfrm>
            <a:prstGeom prst="straightConnector1">
              <a:avLst/>
            </a:prstGeom>
            <a:noFill/>
            <a:ln w="44450" cap="flat" cmpd="sng">
              <a:solidFill>
                <a:schemeClr val="dk1"/>
              </a:solidFill>
              <a:prstDash val="solid"/>
              <a:round/>
              <a:headEnd type="none" w="sm" len="sm"/>
              <a:tailEnd type="triangle" w="med" len="med"/>
            </a:ln>
          </p:spPr>
        </p:cxnSp>
        <p:sp>
          <p:nvSpPr>
            <p:cNvPr id="578" name="Google Shape;578;g21788e7f0f6_0_104"/>
            <p:cNvSpPr txBox="1"/>
            <p:nvPr/>
          </p:nvSpPr>
          <p:spPr>
            <a:xfrm>
              <a:off x="7082678" y="4568694"/>
              <a:ext cx="1399500" cy="8310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FF0000"/>
                  </a:solidFill>
                  <a:latin typeface="Arial"/>
                  <a:ea typeface="Arial"/>
                  <a:cs typeface="Arial"/>
                  <a:sym typeface="Arial"/>
                </a:rPr>
                <a:t>Habilidade em </a:t>
              </a:r>
              <a:r>
                <a:rPr lang="en-US" sz="1600">
                  <a:solidFill>
                    <a:srgbClr val="FF0000"/>
                  </a:solidFill>
                </a:rPr>
                <a:t>“</a:t>
              </a:r>
              <a:r>
                <a:rPr lang="en-US" sz="1600" b="0" i="0" u="none" strike="noStrike" cap="none">
                  <a:solidFill>
                    <a:srgbClr val="FF0000"/>
                  </a:solidFill>
                  <a:latin typeface="Arial"/>
                  <a:ea typeface="Arial"/>
                  <a:cs typeface="Arial"/>
                  <a:sym typeface="Arial"/>
                </a:rPr>
                <a:t>matemática</a:t>
              </a:r>
              <a:r>
                <a:rPr lang="en-US" sz="1600">
                  <a:solidFill>
                    <a:srgbClr val="FF0000"/>
                  </a:solidFill>
                </a:rPr>
                <a:t>”</a:t>
              </a:r>
              <a:endParaRPr sz="1600" b="0" i="0" u="none" strike="noStrike" cap="none">
                <a:solidFill>
                  <a:srgbClr val="FF0000"/>
                </a:solidFill>
                <a:latin typeface="Arial"/>
                <a:ea typeface="Arial"/>
                <a:cs typeface="Arial"/>
                <a:sym typeface="Arial"/>
              </a:endParaRPr>
            </a:p>
          </p:txBody>
        </p:sp>
      </p:grpSp>
      <p:sp>
        <p:nvSpPr>
          <p:cNvPr id="579" name="Google Shape;579;g21788e7f0f6_0_104"/>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A3838"/>
                </a:solidFill>
                <a:latin typeface="Lato"/>
                <a:ea typeface="Lato"/>
                <a:cs typeface="Lato"/>
                <a:sym typeface="Lato"/>
              </a:rPr>
              <a:t>EDUCAÇÃO E TECNOLOGIA EM SAÚDE</a:t>
            </a:r>
            <a:endParaRPr sz="1400" b="0" i="0" u="none" strike="noStrike" cap="none">
              <a:solidFill>
                <a:srgbClr val="000000"/>
              </a:solidFill>
              <a:latin typeface="Arial"/>
              <a:ea typeface="Arial"/>
              <a:cs typeface="Arial"/>
              <a:sym typeface="Arial"/>
            </a:endParaRPr>
          </a:p>
        </p:txBody>
      </p:sp>
      <p:sp>
        <p:nvSpPr>
          <p:cNvPr id="580" name="Google Shape;580;g21788e7f0f6_0_104"/>
          <p:cNvSpPr/>
          <p:nvPr/>
        </p:nvSpPr>
        <p:spPr>
          <a:xfrm>
            <a:off x="4937375" y="2799425"/>
            <a:ext cx="436800" cy="3513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graphicFrame>
        <p:nvGraphicFramePr>
          <p:cNvPr id="585" name="Google Shape;585;g21788e7f0f6_0_482"/>
          <p:cNvGraphicFramePr/>
          <p:nvPr/>
        </p:nvGraphicFramePr>
        <p:xfrm>
          <a:off x="988010" y="347410"/>
          <a:ext cx="3000000" cy="3000000"/>
        </p:xfrm>
        <a:graphic>
          <a:graphicData uri="http://schemas.openxmlformats.org/drawingml/2006/table">
            <a:tbl>
              <a:tblPr>
                <a:noFill/>
                <a:tableStyleId>{38E9AE53-F341-4F02-A4DF-D2B3FDE2E820}</a:tableStyleId>
              </a:tblPr>
              <a:tblGrid>
                <a:gridCol w="2141175">
                  <a:extLst>
                    <a:ext uri="{9D8B030D-6E8A-4147-A177-3AD203B41FA5}">
                      <a16:colId xmlns:a16="http://schemas.microsoft.com/office/drawing/2014/main" val="20000"/>
                    </a:ext>
                  </a:extLst>
                </a:gridCol>
                <a:gridCol w="2141175">
                  <a:extLst>
                    <a:ext uri="{9D8B030D-6E8A-4147-A177-3AD203B41FA5}">
                      <a16:colId xmlns:a16="http://schemas.microsoft.com/office/drawing/2014/main" val="20001"/>
                    </a:ext>
                  </a:extLst>
                </a:gridCol>
                <a:gridCol w="2364900">
                  <a:extLst>
                    <a:ext uri="{9D8B030D-6E8A-4147-A177-3AD203B41FA5}">
                      <a16:colId xmlns:a16="http://schemas.microsoft.com/office/drawing/2014/main" val="20002"/>
                    </a:ext>
                  </a:extLst>
                </a:gridCol>
                <a:gridCol w="205550">
                  <a:extLst>
                    <a:ext uri="{9D8B030D-6E8A-4147-A177-3AD203B41FA5}">
                      <a16:colId xmlns:a16="http://schemas.microsoft.com/office/drawing/2014/main" val="20003"/>
                    </a:ext>
                  </a:extLst>
                </a:gridCol>
                <a:gridCol w="4293000">
                  <a:extLst>
                    <a:ext uri="{9D8B030D-6E8A-4147-A177-3AD203B41FA5}">
                      <a16:colId xmlns:a16="http://schemas.microsoft.com/office/drawing/2014/main" val="20004"/>
                    </a:ext>
                  </a:extLst>
                </a:gridCol>
              </a:tblGrid>
              <a:tr h="441650">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TIPO DE TECNOLOGIA</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USAR EDUCAÇÃO</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ENSINAR TECNOLOGIA DE PONTA/PRÁTICA</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 </a:t>
                      </a:r>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PROPOSTA PARA CURRÍCULO</a:t>
                      </a:r>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extLst>
                  <a:ext uri="{0D108BD9-81ED-4DB2-BD59-A6C34878D82A}">
                    <a16:rowId xmlns:a16="http://schemas.microsoft.com/office/drawing/2014/main" val="10000"/>
                  </a:ext>
                </a:extLst>
              </a:tr>
              <a:tr h="269725">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Ciências dos Dados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Ensino Adaptativo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Medicina de precisão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Jornada de pesquisa com Ciências de Dados</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Coleta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Devices, Apps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Segurança dos dados - LGPD</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Armazenamento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Conceitos de Bigdata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Análise</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Estatística e Conceitos de IA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7367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Feedback</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Funcionamento de algoritmos</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Internato: pesquisa clínica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73675">
                <a:tc rowSpan="3">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Móvel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EAD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Telemedicina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Semiologia: telepropedeutica</a:t>
                      </a:r>
                      <a:endParaRPr sz="1700" b="1"/>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5433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Multimídias</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Multimídias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Saúde coletiva: Educação em saúde digital</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extLst>
                  <a:ext uri="{0D108BD9-81ED-4DB2-BD59-A6C34878D82A}">
                    <a16:rowId xmlns:a16="http://schemas.microsoft.com/office/drawing/2014/main" val="10008"/>
                  </a:ext>
                </a:extLst>
              </a:tr>
              <a:tr h="2804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Internato: atendimento em teleconsulta</a:t>
                      </a:r>
                      <a:endParaRPr sz="1700" b="0" i="0" u="none" strike="noStrike" cap="none">
                        <a:solidFill>
                          <a:srgbClr val="000000"/>
                        </a:solidFill>
                        <a:latin typeface="Calibri"/>
                        <a:ea typeface="Calibri"/>
                        <a:cs typeface="Calibri"/>
                        <a:sym typeface="Calibri"/>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9"/>
                  </a:ext>
                </a:extLst>
              </a:tr>
              <a:tr h="373675">
                <a:tc rowSpan="4">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Manipulável/ Simulação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Realística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Robótica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Inserção simulada e internato</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Virtual/Metaverso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Virtual/Metaverso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Casos de violência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Aumentada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Aumentada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3D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3D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373675">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Ética e Direito médico e digital</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439950">
                <a:tc rowSpan="2">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Biológica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Fotoestímulo cerebral?</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rowSpan="2">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CRISPR, xenotransplantes, animais com DNA humano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rowSpan="2">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Módulo tendências. Novas pesquisas</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15"/>
                  </a:ext>
                </a:extLst>
              </a:tr>
              <a:tr h="6304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Educação baseada em mapa genético?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vMerge="1">
                  <a:txBody>
                    <a:bodyPr/>
                    <a:lstStyle/>
                    <a:p>
                      <a:endParaRPr lang="pt-BR"/>
                    </a:p>
                  </a:txBody>
                  <a:tcPr/>
                </a:tc>
                <a:extLst>
                  <a:ext uri="{0D108BD9-81ED-4DB2-BD59-A6C34878D82A}">
                    <a16:rowId xmlns:a16="http://schemas.microsoft.com/office/drawing/2014/main" val="10016"/>
                  </a:ext>
                </a:extLst>
              </a:tr>
            </a:tbl>
          </a:graphicData>
        </a:graphic>
      </p:graphicFrame>
      <p:sp>
        <p:nvSpPr>
          <p:cNvPr id="586" name="Google Shape;586;g21788e7f0f6_0_482"/>
          <p:cNvSpPr/>
          <p:nvPr/>
        </p:nvSpPr>
        <p:spPr>
          <a:xfrm>
            <a:off x="7717300" y="434850"/>
            <a:ext cx="4556700" cy="598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aphicFrame>
        <p:nvGraphicFramePr>
          <p:cNvPr id="591" name="Google Shape;591;g21788e7f0f6_0_453"/>
          <p:cNvGraphicFramePr/>
          <p:nvPr/>
        </p:nvGraphicFramePr>
        <p:xfrm>
          <a:off x="988010" y="347410"/>
          <a:ext cx="3000000" cy="3000000"/>
        </p:xfrm>
        <a:graphic>
          <a:graphicData uri="http://schemas.openxmlformats.org/drawingml/2006/table">
            <a:tbl>
              <a:tblPr>
                <a:noFill/>
                <a:tableStyleId>{38E9AE53-F341-4F02-A4DF-D2B3FDE2E820}</a:tableStyleId>
              </a:tblPr>
              <a:tblGrid>
                <a:gridCol w="2141175">
                  <a:extLst>
                    <a:ext uri="{9D8B030D-6E8A-4147-A177-3AD203B41FA5}">
                      <a16:colId xmlns:a16="http://schemas.microsoft.com/office/drawing/2014/main" val="20000"/>
                    </a:ext>
                  </a:extLst>
                </a:gridCol>
                <a:gridCol w="2141175">
                  <a:extLst>
                    <a:ext uri="{9D8B030D-6E8A-4147-A177-3AD203B41FA5}">
                      <a16:colId xmlns:a16="http://schemas.microsoft.com/office/drawing/2014/main" val="20001"/>
                    </a:ext>
                  </a:extLst>
                </a:gridCol>
                <a:gridCol w="2364900">
                  <a:extLst>
                    <a:ext uri="{9D8B030D-6E8A-4147-A177-3AD203B41FA5}">
                      <a16:colId xmlns:a16="http://schemas.microsoft.com/office/drawing/2014/main" val="20002"/>
                    </a:ext>
                  </a:extLst>
                </a:gridCol>
                <a:gridCol w="205550">
                  <a:extLst>
                    <a:ext uri="{9D8B030D-6E8A-4147-A177-3AD203B41FA5}">
                      <a16:colId xmlns:a16="http://schemas.microsoft.com/office/drawing/2014/main" val="20003"/>
                    </a:ext>
                  </a:extLst>
                </a:gridCol>
                <a:gridCol w="4293000">
                  <a:extLst>
                    <a:ext uri="{9D8B030D-6E8A-4147-A177-3AD203B41FA5}">
                      <a16:colId xmlns:a16="http://schemas.microsoft.com/office/drawing/2014/main" val="20004"/>
                    </a:ext>
                  </a:extLst>
                </a:gridCol>
              </a:tblGrid>
              <a:tr h="441650">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TIPO DE TECNOLOGIA</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USAR EDUCAÇÃO</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ENSINAR TECNOLOGIA DE PONTA/PRÁTICA</a:t>
                      </a:r>
                      <a:endParaRPr/>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 </a:t>
                      </a:r>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100" b="1" i="0" u="none" strike="noStrike" cap="none">
                          <a:solidFill>
                            <a:srgbClr val="FFFFFF"/>
                          </a:solidFill>
                          <a:latin typeface="Calibri"/>
                          <a:ea typeface="Calibri"/>
                          <a:cs typeface="Calibri"/>
                          <a:sym typeface="Calibri"/>
                        </a:rPr>
                        <a:t>PROPOSTA PARA CURRÍCULO</a:t>
                      </a:r>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FFFFFF"/>
                      </a:solidFill>
                      <a:prstDash val="solid"/>
                      <a:round/>
                      <a:headEnd type="none" w="sm" len="sm"/>
                      <a:tailEnd type="none" w="sm" len="sm"/>
                    </a:lnB>
                    <a:solidFill>
                      <a:srgbClr val="404040"/>
                    </a:solidFill>
                  </a:tcPr>
                </a:tc>
                <a:extLst>
                  <a:ext uri="{0D108BD9-81ED-4DB2-BD59-A6C34878D82A}">
                    <a16:rowId xmlns:a16="http://schemas.microsoft.com/office/drawing/2014/main" val="10000"/>
                  </a:ext>
                </a:extLst>
              </a:tr>
              <a:tr h="269725">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Ciências dos Dados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Ensino Adaptativo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Medicina de precisão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Jornada de pesquisa com Ciências de Dados</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Coleta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Devices, Apps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Segurança dos dados - LGPD</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Armazenamento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FF"/>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Conceitos de Bigdata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Análise</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Estatística e Conceitos de IA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7367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Feedback</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Funcionamento de algoritmos</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69725">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Internato: pesquisa clínica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73675">
                <a:tc rowSpan="3">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Móvel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EAD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Telemedicina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Semiologia: telepropedeutica</a:t>
                      </a:r>
                      <a:endParaRPr sz="1700" b="1"/>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5433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Multimídias</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Multimídias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Saúde coletiva: Educação em saúde digital</a:t>
                      </a:r>
                      <a:endParaRPr sz="1700" b="1"/>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7E6E6"/>
                    </a:solidFill>
                  </a:tcPr>
                </a:tc>
                <a:extLst>
                  <a:ext uri="{0D108BD9-81ED-4DB2-BD59-A6C34878D82A}">
                    <a16:rowId xmlns:a16="http://schemas.microsoft.com/office/drawing/2014/main" val="10008"/>
                  </a:ext>
                </a:extLst>
              </a:tr>
              <a:tr h="2804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Internato: </a:t>
                      </a:r>
                      <a:r>
                        <a:rPr lang="en-US" sz="1700" b="1" i="0" u="none" strike="noStrike" cap="none">
                          <a:solidFill>
                            <a:srgbClr val="000000"/>
                          </a:solidFill>
                          <a:latin typeface="Calibri"/>
                          <a:ea typeface="Calibri"/>
                          <a:cs typeface="Calibri"/>
                          <a:sym typeface="Calibri"/>
                        </a:rPr>
                        <a:t>atendimento em teleconsulta</a:t>
                      </a:r>
                      <a:endParaRPr sz="1700" b="1" i="0" u="none" strike="noStrike" cap="none">
                        <a:solidFill>
                          <a:srgbClr val="000000"/>
                        </a:solidFill>
                        <a:latin typeface="Calibri"/>
                        <a:ea typeface="Calibri"/>
                        <a:cs typeface="Calibri"/>
                        <a:sym typeface="Calibri"/>
                      </a:endParaRPr>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9"/>
                  </a:ext>
                </a:extLst>
              </a:tr>
              <a:tr h="373675">
                <a:tc rowSpan="4">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Manipulável/ Simulação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Realística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Robótica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Inserção simulada e internato</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Virtual/Metaverso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Virtual/Metaverso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a:latin typeface="Calibri"/>
                          <a:ea typeface="Calibri"/>
                          <a:cs typeface="Calibri"/>
                          <a:sym typeface="Calibri"/>
                        </a:rPr>
                        <a:t>Exemplo: </a:t>
                      </a:r>
                      <a:r>
                        <a:rPr lang="en-US" sz="1700" b="0" i="0" u="none" strike="noStrike" cap="none">
                          <a:solidFill>
                            <a:srgbClr val="000000"/>
                          </a:solidFill>
                          <a:latin typeface="Calibri"/>
                          <a:ea typeface="Calibri"/>
                          <a:cs typeface="Calibri"/>
                          <a:sym typeface="Calibri"/>
                        </a:rPr>
                        <a:t>Casos de violência</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Aumentada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Aumentada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69725">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3D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3D</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404040"/>
                    </a:solidFill>
                  </a:tcPr>
                </a:tc>
                <a:tc>
                  <a:txBody>
                    <a:bodyPr/>
                    <a:lstStyle/>
                    <a:p>
                      <a:pPr marL="0" marR="0" lvl="0" indent="0" algn="ctr" rtl="0">
                        <a:lnSpc>
                          <a:spcPct val="100000"/>
                        </a:lnSpc>
                        <a:spcBef>
                          <a:spcPts val="0"/>
                        </a:spcBef>
                        <a:spcAft>
                          <a:spcPts val="0"/>
                        </a:spcAft>
                        <a:buNone/>
                      </a:pPr>
                      <a:r>
                        <a:rPr lang="en-US" sz="1700" b="1">
                          <a:latin typeface="Calibri"/>
                          <a:ea typeface="Calibri"/>
                          <a:cs typeface="Calibri"/>
                          <a:sym typeface="Calibri"/>
                        </a:rPr>
                        <a:t>Humanização - Valores</a:t>
                      </a: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373675">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Ética e Direito médico e digital</a:t>
                      </a:r>
                      <a:endParaRPr sz="1700" b="1"/>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439950">
                <a:tc rowSpan="2">
                  <a:txBody>
                    <a:bodyPr/>
                    <a:lstStyle/>
                    <a:p>
                      <a:pPr marL="0" marR="0" lvl="0" indent="0" algn="ctr"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Biológica</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endParaRPr sz="1700">
                        <a:latin typeface="Calibri"/>
                        <a:ea typeface="Calibri"/>
                        <a:cs typeface="Calibri"/>
                        <a:sym typeface="Calibri"/>
                      </a:endParaRPr>
                    </a:p>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Fotoestímulo cerebral?</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6E6"/>
                    </a:solidFill>
                  </a:tcPr>
                </a:tc>
                <a:tc rowSpan="2">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CRISPR, xenotransplantes, animais com DNA humano</a:t>
                      </a: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04040"/>
                    </a:solidFill>
                  </a:tcPr>
                </a:tc>
                <a:tc rowSpan="2">
                  <a:txBody>
                    <a:bodyPr/>
                    <a:lstStyle/>
                    <a:p>
                      <a:pPr marL="0" marR="0" lvl="0" indent="0" algn="ctr" rtl="0">
                        <a:lnSpc>
                          <a:spcPct val="100000"/>
                        </a:lnSpc>
                        <a:spcBef>
                          <a:spcPts val="0"/>
                        </a:spcBef>
                        <a:spcAft>
                          <a:spcPts val="0"/>
                        </a:spcAft>
                        <a:buNone/>
                      </a:pPr>
                      <a:r>
                        <a:rPr lang="en-US" sz="1700">
                          <a:latin typeface="Calibri"/>
                          <a:ea typeface="Calibri"/>
                          <a:cs typeface="Calibri"/>
                          <a:sym typeface="Calibri"/>
                        </a:rPr>
                        <a:t>Ciências DA Vida</a:t>
                      </a:r>
                      <a:endParaRPr sz="1700">
                        <a:latin typeface="Calibri"/>
                        <a:ea typeface="Calibri"/>
                        <a:cs typeface="Calibri"/>
                        <a:sym typeface="Calibri"/>
                      </a:endParaRPr>
                    </a:p>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Módulo tendências. </a:t>
                      </a:r>
                      <a:endParaRPr sz="17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700">
                          <a:latin typeface="Calibri"/>
                          <a:ea typeface="Calibri"/>
                          <a:cs typeface="Calibri"/>
                          <a:sym typeface="Calibri"/>
                        </a:rPr>
                        <a:t>Casos-</a:t>
                      </a:r>
                      <a:r>
                        <a:rPr lang="en-US" sz="1700" b="0" i="0" u="none" strike="noStrike" cap="none">
                          <a:solidFill>
                            <a:srgbClr val="000000"/>
                          </a:solidFill>
                          <a:latin typeface="Calibri"/>
                          <a:ea typeface="Calibri"/>
                          <a:cs typeface="Calibri"/>
                          <a:sym typeface="Calibri"/>
                        </a:rPr>
                        <a:t> pesquisas classicas e </a:t>
                      </a:r>
                      <a:r>
                        <a:rPr lang="en-US" sz="1700">
                          <a:latin typeface="Calibri"/>
                          <a:ea typeface="Calibri"/>
                          <a:cs typeface="Calibri"/>
                          <a:sym typeface="Calibri"/>
                        </a:rPr>
                        <a:t> translacional</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15"/>
                  </a:ext>
                </a:extLst>
              </a:tr>
              <a:tr h="630425">
                <a:tc vMerge="1">
                  <a:txBody>
                    <a:bodyPr/>
                    <a:lstStyle/>
                    <a:p>
                      <a:endParaRPr lang="pt-BR"/>
                    </a:p>
                  </a:txBody>
                  <a:tcPr/>
                </a:tc>
                <a:tc>
                  <a:txBody>
                    <a:bodyPr/>
                    <a:lstStyle/>
                    <a:p>
                      <a:pPr marL="0" marR="0" lvl="0" indent="0" algn="ctr" rtl="0">
                        <a:lnSpc>
                          <a:spcPct val="100000"/>
                        </a:lnSpc>
                        <a:spcBef>
                          <a:spcPts val="0"/>
                        </a:spcBef>
                        <a:spcAft>
                          <a:spcPts val="0"/>
                        </a:spcAft>
                        <a:buNone/>
                      </a:pPr>
                      <a:endParaRPr sz="1700"/>
                    </a:p>
                  </a:txBody>
                  <a:tcPr marL="2775" marR="2775" marT="2775"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vMerge="1">
                  <a:txBody>
                    <a:bodyPr/>
                    <a:lstStyle/>
                    <a:p>
                      <a:endParaRPr lang="pt-BR"/>
                    </a:p>
                  </a:txBody>
                  <a:tcPr/>
                </a:tc>
                <a:tc>
                  <a:txBody>
                    <a:bodyPr/>
                    <a:lstStyle/>
                    <a:p>
                      <a:pPr marL="0" marR="0" lvl="0" indent="0" algn="ctr" rtl="0">
                        <a:lnSpc>
                          <a:spcPct val="100000"/>
                        </a:lnSpc>
                        <a:spcBef>
                          <a:spcPts val="0"/>
                        </a:spcBef>
                        <a:spcAft>
                          <a:spcPts val="0"/>
                        </a:spcAft>
                        <a:buNone/>
                      </a:pPr>
                      <a:r>
                        <a:rPr lang="en-US" sz="1700" b="0" i="0" u="none" strike="noStrike" cap="none">
                          <a:solidFill>
                            <a:srgbClr val="000000"/>
                          </a:solidFill>
                          <a:latin typeface="Calibri"/>
                          <a:ea typeface="Calibri"/>
                          <a:cs typeface="Calibri"/>
                          <a:sym typeface="Calibri"/>
                        </a:rPr>
                        <a:t> </a:t>
                      </a:r>
                      <a:endParaRPr sz="1700"/>
                    </a:p>
                  </a:txBody>
                  <a:tcPr marL="2775" marR="2775" marT="27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404040"/>
                    </a:solidFill>
                  </a:tcPr>
                </a:tc>
                <a:tc vMerge="1">
                  <a:txBody>
                    <a:bodyPr/>
                    <a:lstStyle/>
                    <a:p>
                      <a:endParaRPr lang="pt-BR"/>
                    </a:p>
                  </a:txBody>
                  <a:tcPr/>
                </a:tc>
                <a:extLst>
                  <a:ext uri="{0D108BD9-81ED-4DB2-BD59-A6C34878D82A}">
                    <a16:rowId xmlns:a16="http://schemas.microsoft.com/office/drawing/2014/main" val="1001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
          <p:cNvSpPr/>
          <p:nvPr/>
        </p:nvSpPr>
        <p:spPr>
          <a:xfrm>
            <a:off x="4895850" y="4648199"/>
            <a:ext cx="779236" cy="3882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3"/>
          <p:cNvSpPr txBox="1"/>
          <p:nvPr/>
        </p:nvSpPr>
        <p:spPr>
          <a:xfrm>
            <a:off x="6563360" y="1293894"/>
            <a:ext cx="156966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3A3838"/>
                </a:solidFill>
                <a:latin typeface="Montserrat"/>
                <a:ea typeface="Montserrat"/>
                <a:cs typeface="Montserrat"/>
                <a:sym typeface="Montserrat"/>
              </a:rPr>
              <a:t>1436</a:t>
            </a:r>
            <a:endParaRPr/>
          </a:p>
        </p:txBody>
      </p:sp>
      <p:sp>
        <p:nvSpPr>
          <p:cNvPr id="274" name="Google Shape;274;p3"/>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pic>
        <p:nvPicPr>
          <p:cNvPr id="275" name="Google Shape;275;p3"/>
          <p:cNvPicPr preferRelativeResize="0"/>
          <p:nvPr/>
        </p:nvPicPr>
        <p:blipFill rotWithShape="1">
          <a:blip r:embed="rId3">
            <a:alphaModFix/>
          </a:blip>
          <a:srcRect/>
          <a:stretch/>
        </p:blipFill>
        <p:spPr>
          <a:xfrm>
            <a:off x="1781745" y="1293894"/>
            <a:ext cx="3503723" cy="4263744"/>
          </a:xfrm>
          <a:prstGeom prst="rect">
            <a:avLst/>
          </a:prstGeom>
          <a:noFill/>
          <a:ln>
            <a:noFill/>
          </a:ln>
        </p:spPr>
      </p:pic>
      <p:sp>
        <p:nvSpPr>
          <p:cNvPr id="276" name="Google Shape;276;p3"/>
          <p:cNvSpPr/>
          <p:nvPr/>
        </p:nvSpPr>
        <p:spPr>
          <a:xfrm>
            <a:off x="6563360" y="2184279"/>
            <a:ext cx="6096000" cy="3373359"/>
          </a:xfrm>
          <a:prstGeom prst="rect">
            <a:avLst/>
          </a:prstGeom>
          <a:noFill/>
          <a:ln>
            <a:noFill/>
          </a:ln>
        </p:spPr>
        <p:txBody>
          <a:bodyPr spcFirstLastPara="1" wrap="square" lIns="91425" tIns="45700" rIns="91425" bIns="45700" anchor="t" anchorCtr="0">
            <a:spAutoFit/>
          </a:bodyPr>
          <a:lstStyle/>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Disseminação do conhecimento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Rede de notícias</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Reprodutibilidade (para a ciência)</a:t>
            </a:r>
            <a:endParaRPr sz="1900"/>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Renascimento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Iluminismo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A classe “média letrada”</a:t>
            </a:r>
            <a:endParaRPr sz="2300">
              <a:solidFill>
                <a:srgbClr val="7F7F7F"/>
              </a:solidFill>
              <a:latin typeface="Calibri"/>
              <a:ea typeface="Calibri"/>
              <a:cs typeface="Calibri"/>
              <a:sym typeface="Calibri"/>
            </a:endParaRPr>
          </a:p>
          <a:p>
            <a:pPr marL="0" marR="0" lvl="0" indent="0" algn="l" rtl="0">
              <a:lnSpc>
                <a:spcPct val="150000"/>
              </a:lnSpc>
              <a:spcBef>
                <a:spcPts val="0"/>
              </a:spcBef>
              <a:spcAft>
                <a:spcPts val="0"/>
              </a:spcAft>
              <a:buNone/>
            </a:pP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FF0000"/>
              </a:buClr>
              <a:buSzPts val="2300"/>
              <a:buFont typeface="Arial"/>
              <a:buChar char="•"/>
            </a:pPr>
            <a:r>
              <a:rPr lang="en-US" sz="2300">
                <a:solidFill>
                  <a:srgbClr val="FF0000"/>
                </a:solidFill>
                <a:latin typeface="Calibri"/>
                <a:ea typeface="Calibri"/>
                <a:cs typeface="Calibri"/>
                <a:sym typeface="Calibri"/>
              </a:rPr>
              <a:t>A Universidade</a:t>
            </a:r>
            <a:endParaRPr sz="2300">
              <a:solidFill>
                <a:srgbClr val="FF0000"/>
              </a:solidFill>
              <a:latin typeface="Calibri"/>
              <a:ea typeface="Calibri"/>
              <a:cs typeface="Calibri"/>
              <a:sym typeface="Calibri"/>
            </a:endParaRPr>
          </a:p>
        </p:txBody>
      </p:sp>
      <p:sp>
        <p:nvSpPr>
          <p:cNvPr id="277" name="Google Shape;277;p3"/>
          <p:cNvSpPr/>
          <p:nvPr/>
        </p:nvSpPr>
        <p:spPr>
          <a:xfrm>
            <a:off x="5188458" y="302675"/>
            <a:ext cx="6625500" cy="3729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en-US" sz="1400" b="1">
                <a:solidFill>
                  <a:schemeClr val="dk1"/>
                </a:solidFill>
                <a:latin typeface="Lato"/>
                <a:ea typeface="Lato"/>
                <a:cs typeface="Lato"/>
                <a:sym typeface="Lato"/>
              </a:rPr>
              <a:t>Tecnologia como agente de transformação da sociedade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1788e7f0f6_1_160"/>
          <p:cNvSpPr txBox="1"/>
          <p:nvPr/>
        </p:nvSpPr>
        <p:spPr>
          <a:xfrm>
            <a:off x="1028864" y="1204913"/>
            <a:ext cx="4599900" cy="985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TECNOLOGIA NA</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MÃO DO PACIENTE</a:t>
            </a:r>
            <a:endParaRPr sz="3200" b="1">
              <a:solidFill>
                <a:schemeClr val="accent1"/>
              </a:solidFill>
              <a:latin typeface="Calibri"/>
              <a:ea typeface="Calibri"/>
              <a:cs typeface="Calibri"/>
              <a:sym typeface="Calibri"/>
            </a:endParaRPr>
          </a:p>
        </p:txBody>
      </p:sp>
      <p:sp>
        <p:nvSpPr>
          <p:cNvPr id="597" name="Google Shape;597;g21788e7f0f6_1_160"/>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pic>
        <p:nvPicPr>
          <p:cNvPr id="598" name="Google Shape;598;g21788e7f0f6_1_160"/>
          <p:cNvPicPr preferRelativeResize="0"/>
          <p:nvPr/>
        </p:nvPicPr>
        <p:blipFill rotWithShape="1">
          <a:blip r:embed="rId3">
            <a:alphaModFix/>
          </a:blip>
          <a:srcRect l="28309" t="16470" r="14315" b="10000"/>
          <a:stretch/>
        </p:blipFill>
        <p:spPr>
          <a:xfrm>
            <a:off x="5048800" y="1171450"/>
            <a:ext cx="6470899" cy="4405375"/>
          </a:xfrm>
          <a:prstGeom prst="rect">
            <a:avLst/>
          </a:prstGeom>
          <a:noFill/>
          <a:ln>
            <a:noFill/>
          </a:ln>
        </p:spPr>
      </p:pic>
      <p:pic>
        <p:nvPicPr>
          <p:cNvPr id="599" name="Google Shape;599;g21788e7f0f6_1_160" descr="Como usar e qual o preço do autoteste de covid-19 vendido em farmácia |  Exame"/>
          <p:cNvPicPr preferRelativeResize="0"/>
          <p:nvPr/>
        </p:nvPicPr>
        <p:blipFill rotWithShape="1">
          <a:blip r:embed="rId4">
            <a:alphaModFix/>
          </a:blip>
          <a:srcRect/>
          <a:stretch/>
        </p:blipFill>
        <p:spPr>
          <a:xfrm>
            <a:off x="797447" y="3549752"/>
            <a:ext cx="3343501" cy="2385955"/>
          </a:xfrm>
          <a:prstGeom prst="rect">
            <a:avLst/>
          </a:prstGeom>
          <a:noFill/>
          <a:ln>
            <a:noFill/>
          </a:ln>
        </p:spPr>
      </p:pic>
      <p:pic>
        <p:nvPicPr>
          <p:cNvPr id="600" name="Google Shape;600;g21788e7f0f6_1_160" descr="Apple libera no Brasil app que monitora o batimento cardíaco no Apple Watch  - GQ | Tecnologia"/>
          <p:cNvPicPr preferRelativeResize="0"/>
          <p:nvPr/>
        </p:nvPicPr>
        <p:blipFill rotWithShape="1">
          <a:blip r:embed="rId5">
            <a:alphaModFix/>
          </a:blip>
          <a:srcRect l="18444" t="6850" r="17999" b="8675"/>
          <a:stretch/>
        </p:blipFill>
        <p:spPr>
          <a:xfrm>
            <a:off x="4066026" y="2896687"/>
            <a:ext cx="1227327" cy="1631223"/>
          </a:xfrm>
          <a:prstGeom prst="rect">
            <a:avLst/>
          </a:prstGeom>
          <a:noFill/>
          <a:ln>
            <a:noFill/>
          </a:ln>
        </p:spPr>
      </p:pic>
      <p:pic>
        <p:nvPicPr>
          <p:cNvPr id="601" name="Google Shape;601;g21788e7f0f6_1_160" descr="Testes rápidos de Covid são seguros? Especialista explica - Vitat"/>
          <p:cNvPicPr preferRelativeResize="0"/>
          <p:nvPr/>
        </p:nvPicPr>
        <p:blipFill rotWithShape="1">
          <a:blip r:embed="rId6">
            <a:alphaModFix/>
          </a:blip>
          <a:srcRect l="13969" r="28400"/>
          <a:stretch/>
        </p:blipFill>
        <p:spPr>
          <a:xfrm>
            <a:off x="4140949" y="4527912"/>
            <a:ext cx="1607675" cy="13948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g21788e7f0f6_1_142"/>
          <p:cNvPicPr preferRelativeResize="0"/>
          <p:nvPr/>
        </p:nvPicPr>
        <p:blipFill rotWithShape="1">
          <a:blip r:embed="rId3">
            <a:alphaModFix/>
          </a:blip>
          <a:srcRect t="3315" b="3816"/>
          <a:stretch/>
        </p:blipFill>
        <p:spPr>
          <a:xfrm>
            <a:off x="7842141" y="1624803"/>
            <a:ext cx="3542409" cy="2522430"/>
          </a:xfrm>
          <a:prstGeom prst="rect">
            <a:avLst/>
          </a:prstGeom>
          <a:noFill/>
          <a:ln>
            <a:noFill/>
          </a:ln>
        </p:spPr>
      </p:pic>
      <p:sp>
        <p:nvSpPr>
          <p:cNvPr id="607" name="Google Shape;607;g21788e7f0f6_1_142"/>
          <p:cNvSpPr txBox="1"/>
          <p:nvPr/>
        </p:nvSpPr>
        <p:spPr>
          <a:xfrm>
            <a:off x="1028864" y="1204913"/>
            <a:ext cx="4599900" cy="985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TECNOLOGIA NA</a:t>
            </a:r>
            <a:endParaRPr sz="3200" b="1">
              <a:solidFill>
                <a:srgbClr val="262626"/>
              </a:solidFill>
              <a:latin typeface="Calibri"/>
              <a:ea typeface="Calibri"/>
              <a:cs typeface="Calibri"/>
              <a:sym typeface="Calibri"/>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MÃO DO MÉDICO</a:t>
            </a:r>
            <a:endParaRPr sz="3200" b="1">
              <a:solidFill>
                <a:schemeClr val="accent1"/>
              </a:solidFill>
              <a:latin typeface="Calibri"/>
              <a:ea typeface="Calibri"/>
              <a:cs typeface="Calibri"/>
              <a:sym typeface="Calibri"/>
            </a:endParaRPr>
          </a:p>
        </p:txBody>
      </p:sp>
      <p:sp>
        <p:nvSpPr>
          <p:cNvPr id="608" name="Google Shape;608;g21788e7f0f6_1_142"/>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pic>
        <p:nvPicPr>
          <p:cNvPr id="609" name="Google Shape;609;g21788e7f0f6_1_142"/>
          <p:cNvPicPr preferRelativeResize="0"/>
          <p:nvPr/>
        </p:nvPicPr>
        <p:blipFill rotWithShape="1">
          <a:blip r:embed="rId4">
            <a:alphaModFix/>
          </a:blip>
          <a:srcRect t="37412" b="25423"/>
          <a:stretch/>
        </p:blipFill>
        <p:spPr>
          <a:xfrm>
            <a:off x="4408590" y="2638298"/>
            <a:ext cx="3637383" cy="2546291"/>
          </a:xfrm>
          <a:prstGeom prst="rect">
            <a:avLst/>
          </a:prstGeom>
          <a:noFill/>
          <a:ln>
            <a:noFill/>
          </a:ln>
        </p:spPr>
      </p:pic>
      <p:pic>
        <p:nvPicPr>
          <p:cNvPr id="610" name="Google Shape;610;g21788e7f0f6_1_142"/>
          <p:cNvPicPr preferRelativeResize="0"/>
          <p:nvPr/>
        </p:nvPicPr>
        <p:blipFill rotWithShape="1">
          <a:blip r:embed="rId5">
            <a:alphaModFix/>
          </a:blip>
          <a:srcRect t="6866" b="55919"/>
          <a:stretch/>
        </p:blipFill>
        <p:spPr>
          <a:xfrm>
            <a:off x="1028876" y="3574752"/>
            <a:ext cx="3637383" cy="2549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g21788e7f0f6_0_613" descr="Resultado de imagem para dr google"/>
          <p:cNvPicPr preferRelativeResize="0"/>
          <p:nvPr/>
        </p:nvPicPr>
        <p:blipFill rotWithShape="1">
          <a:blip r:embed="rId3">
            <a:alphaModFix/>
          </a:blip>
          <a:srcRect/>
          <a:stretch/>
        </p:blipFill>
        <p:spPr>
          <a:xfrm>
            <a:off x="0" y="5260369"/>
            <a:ext cx="2117756" cy="1498799"/>
          </a:xfrm>
          <a:prstGeom prst="rect">
            <a:avLst/>
          </a:prstGeom>
          <a:noFill/>
          <a:ln>
            <a:noFill/>
          </a:ln>
        </p:spPr>
      </p:pic>
      <p:pic>
        <p:nvPicPr>
          <p:cNvPr id="616" name="Google Shape;616;g21788e7f0f6_0_613"/>
          <p:cNvPicPr preferRelativeResize="0"/>
          <p:nvPr/>
        </p:nvPicPr>
        <p:blipFill rotWithShape="1">
          <a:blip r:embed="rId4">
            <a:alphaModFix/>
          </a:blip>
          <a:srcRect/>
          <a:stretch/>
        </p:blipFill>
        <p:spPr>
          <a:xfrm>
            <a:off x="1984192" y="4572000"/>
            <a:ext cx="1732859" cy="1294544"/>
          </a:xfrm>
          <a:prstGeom prst="rect">
            <a:avLst/>
          </a:prstGeom>
          <a:noFill/>
          <a:ln>
            <a:noFill/>
          </a:ln>
        </p:spPr>
      </p:pic>
      <p:pic>
        <p:nvPicPr>
          <p:cNvPr id="617" name="Google Shape;617;g21788e7f0f6_0_613" descr="Resultado de imagem para medico usando tecnologia"/>
          <p:cNvPicPr preferRelativeResize="0"/>
          <p:nvPr/>
        </p:nvPicPr>
        <p:blipFill rotWithShape="1">
          <a:blip r:embed="rId5">
            <a:alphaModFix/>
          </a:blip>
          <a:srcRect/>
          <a:stretch/>
        </p:blipFill>
        <p:spPr>
          <a:xfrm>
            <a:off x="3487472" y="3296401"/>
            <a:ext cx="1872166" cy="1368067"/>
          </a:xfrm>
          <a:prstGeom prst="rect">
            <a:avLst/>
          </a:prstGeom>
          <a:noFill/>
          <a:ln>
            <a:noFill/>
          </a:ln>
        </p:spPr>
      </p:pic>
      <p:pic>
        <p:nvPicPr>
          <p:cNvPr id="618" name="Google Shape;618;g21788e7f0f6_0_613"/>
          <p:cNvPicPr preferRelativeResize="0"/>
          <p:nvPr/>
        </p:nvPicPr>
        <p:blipFill rotWithShape="1">
          <a:blip r:embed="rId6">
            <a:alphaModFix/>
          </a:blip>
          <a:srcRect/>
          <a:stretch/>
        </p:blipFill>
        <p:spPr>
          <a:xfrm>
            <a:off x="5105802" y="1338748"/>
            <a:ext cx="2931309" cy="2753474"/>
          </a:xfrm>
          <a:prstGeom prst="rect">
            <a:avLst/>
          </a:prstGeom>
          <a:noFill/>
          <a:ln>
            <a:noFill/>
          </a:ln>
        </p:spPr>
      </p:pic>
      <p:pic>
        <p:nvPicPr>
          <p:cNvPr id="619" name="Google Shape;619;g21788e7f0f6_0_613" descr="RECORTE 2.png"/>
          <p:cNvPicPr preferRelativeResize="0"/>
          <p:nvPr/>
        </p:nvPicPr>
        <p:blipFill rotWithShape="1">
          <a:blip r:embed="rId7">
            <a:alphaModFix/>
          </a:blip>
          <a:srcRect/>
          <a:stretch/>
        </p:blipFill>
        <p:spPr>
          <a:xfrm rot="5400000">
            <a:off x="6989113" y="138739"/>
            <a:ext cx="1871550" cy="2436574"/>
          </a:xfrm>
          <a:prstGeom prst="rect">
            <a:avLst/>
          </a:prstGeom>
          <a:noFill/>
          <a:ln>
            <a:noFill/>
          </a:ln>
        </p:spPr>
      </p:pic>
      <p:sp>
        <p:nvSpPr>
          <p:cNvPr id="620" name="Google Shape;620;g21788e7f0f6_0_613"/>
          <p:cNvSpPr/>
          <p:nvPr/>
        </p:nvSpPr>
        <p:spPr>
          <a:xfrm>
            <a:off x="9143175" y="506775"/>
            <a:ext cx="3032400" cy="2789700"/>
          </a:xfrm>
          <a:prstGeom prst="rect">
            <a:avLst/>
          </a:prstGeom>
          <a:solidFill>
            <a:schemeClr val="lt1"/>
          </a:solidFill>
          <a:ln w="12700" cap="flat" cmpd="sng">
            <a:solidFill>
              <a:srgbClr val="31538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Calibri"/>
                <a:ea typeface="Calibri"/>
                <a:cs typeface="Calibri"/>
                <a:sym typeface="Calibri"/>
              </a:rPr>
              <a:t>INCORPORAR A </a:t>
            </a:r>
            <a:r>
              <a:rPr lang="en-US" sz="1600" b="1">
                <a:solidFill>
                  <a:srgbClr val="000000"/>
                </a:solidFill>
                <a:latin typeface="Calibri"/>
                <a:ea typeface="Calibri"/>
                <a:cs typeface="Calibri"/>
                <a:sym typeface="Calibri"/>
              </a:rPr>
              <a:t>EDUCAÇÃO EM SAUDE DIGITAL</a:t>
            </a:r>
            <a:endParaRPr sz="1600" b="1">
              <a:solidFill>
                <a:srgbClr val="000000"/>
              </a:solidFill>
              <a:latin typeface="Calibri"/>
              <a:ea typeface="Calibri"/>
              <a:cs typeface="Calibri"/>
              <a:sym typeface="Calibri"/>
            </a:endParaRPr>
          </a:p>
          <a:p>
            <a:pPr marL="0" marR="0" lvl="0" indent="0" algn="ctr" rtl="0">
              <a:spcBef>
                <a:spcPts val="0"/>
              </a:spcBef>
              <a:spcAft>
                <a:spcPts val="0"/>
              </a:spcAft>
              <a:buNone/>
            </a:pPr>
            <a:endParaRPr sz="1600" b="1">
              <a:latin typeface="Calibri"/>
              <a:ea typeface="Calibri"/>
              <a:cs typeface="Calibri"/>
              <a:sym typeface="Calibri"/>
            </a:endParaRPr>
          </a:p>
          <a:p>
            <a:pPr marL="0" marR="0" lvl="0" indent="0" algn="ctr" rtl="0">
              <a:spcBef>
                <a:spcPts val="0"/>
              </a:spcBef>
              <a:spcAft>
                <a:spcPts val="0"/>
              </a:spcAft>
              <a:buNone/>
            </a:pPr>
            <a:r>
              <a:rPr lang="en-US" sz="1600" b="1">
                <a:solidFill>
                  <a:srgbClr val="000000"/>
                </a:solidFill>
                <a:latin typeface="Calibri"/>
                <a:ea typeface="Calibri"/>
                <a:cs typeface="Calibri"/>
                <a:sym typeface="Calibri"/>
              </a:rPr>
              <a:t>PESQUISA EM EDUCAÇÃO</a:t>
            </a:r>
            <a:endParaRPr sz="1600" b="1">
              <a:solidFill>
                <a:srgbClr val="000000"/>
              </a:solidFill>
              <a:latin typeface="Calibri"/>
              <a:ea typeface="Calibri"/>
              <a:cs typeface="Calibri"/>
              <a:sym typeface="Calibri"/>
            </a:endParaRPr>
          </a:p>
          <a:p>
            <a:pPr marL="0" marR="0" lvl="0" indent="0" algn="ctr" rtl="0">
              <a:spcBef>
                <a:spcPts val="0"/>
              </a:spcBef>
              <a:spcAft>
                <a:spcPts val="0"/>
              </a:spcAft>
              <a:buNone/>
            </a:pPr>
            <a:endParaRPr sz="1600" b="1">
              <a:latin typeface="Calibri"/>
              <a:ea typeface="Calibri"/>
              <a:cs typeface="Calibri"/>
              <a:sym typeface="Calibri"/>
            </a:endParaRPr>
          </a:p>
          <a:p>
            <a:pPr marL="0" marR="0" lvl="0" indent="0" algn="ctr" rtl="0">
              <a:spcBef>
                <a:spcPts val="0"/>
              </a:spcBef>
              <a:spcAft>
                <a:spcPts val="0"/>
              </a:spcAft>
              <a:buNone/>
            </a:pPr>
            <a:r>
              <a:rPr lang="en-US" sz="1600" b="1">
                <a:solidFill>
                  <a:srgbClr val="000000"/>
                </a:solidFill>
                <a:latin typeface="Calibri"/>
                <a:ea typeface="Calibri"/>
                <a:cs typeface="Calibri"/>
                <a:sym typeface="Calibri"/>
              </a:rPr>
              <a:t>REDE DE PESSOAS COMPROMETIDAS</a:t>
            </a:r>
            <a:endParaRPr sz="1600" b="1">
              <a:solidFill>
                <a:srgbClr val="000000"/>
              </a:solidFill>
              <a:latin typeface="Calibri"/>
              <a:ea typeface="Calibri"/>
              <a:cs typeface="Calibri"/>
              <a:sym typeface="Calibri"/>
            </a:endParaRPr>
          </a:p>
          <a:p>
            <a:pPr marL="0" marR="0" lvl="0" indent="0" algn="ctr" rtl="0">
              <a:spcBef>
                <a:spcPts val="0"/>
              </a:spcBef>
              <a:spcAft>
                <a:spcPts val="0"/>
              </a:spcAft>
              <a:buNone/>
            </a:pPr>
            <a:r>
              <a:rPr lang="en-US" sz="1600" b="1">
                <a:latin typeface="Calibri"/>
                <a:ea typeface="Calibri"/>
                <a:cs typeface="Calibri"/>
                <a:sym typeface="Calibri"/>
              </a:rPr>
              <a:t>FOMENTAR / REGULAR O ECOSSISTEMA</a:t>
            </a:r>
            <a:endParaRPr sz="1600" b="1">
              <a:latin typeface="Calibri"/>
              <a:ea typeface="Calibri"/>
              <a:cs typeface="Calibri"/>
              <a:sym typeface="Calibri"/>
            </a:endParaRPr>
          </a:p>
          <a:p>
            <a:pPr marL="0" marR="0" lvl="0" indent="0" algn="ctr" rtl="0">
              <a:spcBef>
                <a:spcPts val="0"/>
              </a:spcBef>
              <a:spcAft>
                <a:spcPts val="0"/>
              </a:spcAft>
              <a:buNone/>
            </a:pPr>
            <a:endParaRPr sz="1600" b="1">
              <a:solidFill>
                <a:srgbClr val="000000"/>
              </a:solidFill>
              <a:latin typeface="Calibri"/>
              <a:ea typeface="Calibri"/>
              <a:cs typeface="Calibri"/>
              <a:sym typeface="Calibri"/>
            </a:endParaRPr>
          </a:p>
        </p:txBody>
      </p:sp>
      <p:sp>
        <p:nvSpPr>
          <p:cNvPr id="621" name="Google Shape;621;g21788e7f0f6_0_613"/>
          <p:cNvSpPr/>
          <p:nvPr/>
        </p:nvSpPr>
        <p:spPr>
          <a:xfrm>
            <a:off x="341605" y="4921322"/>
            <a:ext cx="1302300" cy="339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Negação</a:t>
            </a:r>
            <a:endParaRPr/>
          </a:p>
        </p:txBody>
      </p:sp>
      <p:sp>
        <p:nvSpPr>
          <p:cNvPr id="622" name="Google Shape;622;g21788e7f0f6_0_613"/>
          <p:cNvSpPr/>
          <p:nvPr/>
        </p:nvSpPr>
        <p:spPr>
          <a:xfrm>
            <a:off x="2084702" y="4099389"/>
            <a:ext cx="1302300" cy="339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Raiva</a:t>
            </a:r>
            <a:endParaRPr/>
          </a:p>
        </p:txBody>
      </p:sp>
      <p:sp>
        <p:nvSpPr>
          <p:cNvPr id="623" name="Google Shape;623;g21788e7f0f6_0_613"/>
          <p:cNvSpPr/>
          <p:nvPr/>
        </p:nvSpPr>
        <p:spPr>
          <a:xfrm>
            <a:off x="3593291" y="2890572"/>
            <a:ext cx="1302300" cy="339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Barganha</a:t>
            </a:r>
            <a:endParaRPr/>
          </a:p>
        </p:txBody>
      </p:sp>
      <p:sp>
        <p:nvSpPr>
          <p:cNvPr id="624" name="Google Shape;624;g21788e7f0f6_0_613"/>
          <p:cNvSpPr/>
          <p:nvPr/>
        </p:nvSpPr>
        <p:spPr>
          <a:xfrm>
            <a:off x="5489702" y="932919"/>
            <a:ext cx="1302300" cy="339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Depressão</a:t>
            </a:r>
            <a:endParaRPr/>
          </a:p>
        </p:txBody>
      </p:sp>
      <p:sp>
        <p:nvSpPr>
          <p:cNvPr id="625" name="Google Shape;625;g21788e7f0f6_0_613"/>
          <p:cNvSpPr/>
          <p:nvPr/>
        </p:nvSpPr>
        <p:spPr>
          <a:xfrm>
            <a:off x="7385981" y="167779"/>
            <a:ext cx="1302300" cy="339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Aceitação</a:t>
            </a:r>
            <a:endParaRPr/>
          </a:p>
        </p:txBody>
      </p:sp>
      <p:sp>
        <p:nvSpPr>
          <p:cNvPr id="626" name="Google Shape;626;g21788e7f0f6_0_613"/>
          <p:cNvSpPr txBox="1"/>
          <p:nvPr/>
        </p:nvSpPr>
        <p:spPr>
          <a:xfrm>
            <a:off x="6283675" y="5107975"/>
            <a:ext cx="68832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2400">
                <a:solidFill>
                  <a:schemeClr val="dk1"/>
                </a:solidFill>
                <a:latin typeface="Calibri"/>
                <a:ea typeface="Calibri"/>
                <a:cs typeface="Calibri"/>
                <a:sym typeface="Calibri"/>
              </a:rPr>
              <a:t>Médicos </a:t>
            </a:r>
            <a:r>
              <a:rPr lang="en-US" sz="2600" b="1" i="0" u="none" strike="noStrike" cap="none">
                <a:solidFill>
                  <a:schemeClr val="dk1"/>
                </a:solidFill>
                <a:latin typeface="Calibri"/>
                <a:ea typeface="Calibri"/>
                <a:cs typeface="Calibri"/>
                <a:sym typeface="Calibri"/>
              </a:rPr>
              <a:t>que usam e</a:t>
            </a:r>
            <a:r>
              <a:rPr lang="en-US" sz="2600" i="0" u="none" strike="noStrike" cap="none">
                <a:solidFill>
                  <a:schemeClr val="dk1"/>
                </a:solidFill>
                <a:latin typeface="Calibri"/>
                <a:ea typeface="Calibri"/>
                <a:cs typeface="Calibri"/>
                <a:sym typeface="Calibri"/>
              </a:rPr>
              <a:t> participam do </a:t>
            </a:r>
            <a:r>
              <a:rPr lang="en-US" sz="2600" b="1" i="0" u="none" strike="noStrike" cap="none">
                <a:solidFill>
                  <a:schemeClr val="dk1"/>
                </a:solidFill>
                <a:latin typeface="Calibri"/>
                <a:ea typeface="Calibri"/>
                <a:cs typeface="Calibri"/>
                <a:sym typeface="Calibri"/>
              </a:rPr>
              <a:t>desenvolvimento de sistemas</a:t>
            </a:r>
            <a:endParaRPr sz="2600" b="1">
              <a:solidFill>
                <a:schemeClr val="dk1"/>
              </a:solidFill>
              <a:latin typeface="Calibri"/>
              <a:ea typeface="Calibri"/>
              <a:cs typeface="Calibri"/>
              <a:sym typeface="Calibri"/>
            </a:endParaRPr>
          </a:p>
        </p:txBody>
      </p:sp>
      <p:sp>
        <p:nvSpPr>
          <p:cNvPr id="627" name="Google Shape;627;g21788e7f0f6_0_613"/>
          <p:cNvSpPr txBox="1"/>
          <p:nvPr/>
        </p:nvSpPr>
        <p:spPr>
          <a:xfrm>
            <a:off x="699650" y="506775"/>
            <a:ext cx="44061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2600">
                <a:solidFill>
                  <a:schemeClr val="dk1"/>
                </a:solidFill>
                <a:latin typeface="Calibri"/>
                <a:ea typeface="Calibri"/>
                <a:cs typeface="Calibri"/>
                <a:sym typeface="Calibri"/>
              </a:rPr>
              <a:t>Em uma sociedade em transformação:</a:t>
            </a:r>
            <a:endParaRPr sz="2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en-US" sz="2600">
                <a:solidFill>
                  <a:schemeClr val="dk1"/>
                </a:solidFill>
                <a:latin typeface="Calibri"/>
                <a:ea typeface="Calibri"/>
                <a:cs typeface="Calibri"/>
                <a:sym typeface="Calibri"/>
              </a:rPr>
              <a:t>ética e </a:t>
            </a:r>
            <a:r>
              <a:rPr lang="en-US" sz="2600" b="1">
                <a:solidFill>
                  <a:schemeClr val="dk1"/>
                </a:solidFill>
                <a:latin typeface="Calibri"/>
                <a:ea typeface="Calibri"/>
                <a:cs typeface="Calibri"/>
                <a:sym typeface="Calibri"/>
              </a:rPr>
              <a:t>excelência</a:t>
            </a:r>
            <a:r>
              <a:rPr lang="en-US" sz="2600">
                <a:solidFill>
                  <a:schemeClr val="dk1"/>
                </a:solidFill>
                <a:latin typeface="Calibri"/>
                <a:ea typeface="Calibri"/>
                <a:cs typeface="Calibri"/>
                <a:sym typeface="Calibri"/>
              </a:rPr>
              <a:t> são guias.</a:t>
            </a:r>
            <a:endParaRPr sz="26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1788e7f0f6_2_283"/>
          <p:cNvSpPr txBox="1"/>
          <p:nvPr/>
        </p:nvSpPr>
        <p:spPr>
          <a:xfrm>
            <a:off x="122548" y="1187777"/>
            <a:ext cx="11946903"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References: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1- ”Re-inventing education for the digital age”, TED talk, D Middlebeck (2019).</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2- “Augmented reality in medical education?” C. Kamphuiset al , Perspectives on Medical Education volume 3, pages 300–311 (2014).</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3- “Augmented reality in medical education: a systematic review”, K.S. Tang et al, Can Med Educ J. 11(1), e81–e96 (2020).</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The use of AR technology in medical education is in its early stages presently lacks evidence-based support for its widespread implementation.</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4- “The effectiveness of the use of augmented reality in anatomy education: a systematic review and meta-analysis”, K. A. Bölek et al, Sci. Rep. vol. 11, 15292 (2021).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This meta-analysis suggested that AR has no significant beneficial or disadvantageous effects on students’ learning anatomy when compared with various traditional educational tools.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5- “Adaptive Learning in Medical Education: The Final Piece of Technology Enhanced Learning?” N. Sharma et al, Ulster Med J. 86(3): 198–200 (2017) </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0" i="0" u="none" strike="noStrike">
                <a:solidFill>
                  <a:srgbClr val="000000"/>
                </a:solidFill>
                <a:latin typeface="Calibri"/>
                <a:ea typeface="Calibri"/>
                <a:cs typeface="Calibri"/>
                <a:sym typeface="Calibri"/>
              </a:rPr>
              <a:t>6- </a:t>
            </a:r>
            <a:r>
              <a:rPr lang="en-US" sz="1600">
                <a:solidFill>
                  <a:schemeClr val="dk1"/>
                </a:solidFill>
                <a:latin typeface="Calibri"/>
                <a:ea typeface="Calibri"/>
                <a:cs typeface="Calibri"/>
                <a:sym typeface="Calibri"/>
              </a:rPr>
              <a:t>“</a:t>
            </a:r>
            <a:r>
              <a:rPr lang="en-US" sz="1600" b="0" i="0" u="none" strike="noStrike">
                <a:solidFill>
                  <a:srgbClr val="000000"/>
                </a:solidFill>
                <a:latin typeface="Calibri"/>
                <a:ea typeface="Calibri"/>
                <a:cs typeface="Calibri"/>
                <a:sym typeface="Calibri"/>
              </a:rPr>
              <a:t>Inverting the Classroom: A Gateway to Creating an Inclusive Learning Environment”, M.J. Lage et al, J. Econom. Education, 31, </a:t>
            </a:r>
            <a:r>
              <a:rPr lang="en-US" sz="1600">
                <a:solidFill>
                  <a:srgbClr val="000000"/>
                </a:solidFill>
                <a:latin typeface="Calibri"/>
                <a:ea typeface="Calibri"/>
                <a:cs typeface="Calibri"/>
                <a:sym typeface="Calibri"/>
              </a:rPr>
              <a:t>30-43 (2000).</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
          <p:cNvSpPr txBox="1"/>
          <p:nvPr/>
        </p:nvSpPr>
        <p:spPr>
          <a:xfrm>
            <a:off x="6563360" y="1293894"/>
            <a:ext cx="172034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3A3838"/>
                </a:solidFill>
                <a:latin typeface="Montserrat"/>
                <a:ea typeface="Montserrat"/>
                <a:cs typeface="Montserrat"/>
                <a:sym typeface="Montserrat"/>
              </a:rPr>
              <a:t>2023</a:t>
            </a:r>
            <a:endParaRPr/>
          </a:p>
        </p:txBody>
      </p:sp>
      <p:sp>
        <p:nvSpPr>
          <p:cNvPr id="283" name="Google Shape;283;p4"/>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284" name="Google Shape;284;p4"/>
          <p:cNvSpPr/>
          <p:nvPr/>
        </p:nvSpPr>
        <p:spPr>
          <a:xfrm>
            <a:off x="6563360" y="2184279"/>
            <a:ext cx="5389930" cy="3373359"/>
          </a:xfrm>
          <a:prstGeom prst="rect">
            <a:avLst/>
          </a:prstGeom>
          <a:noFill/>
          <a:ln>
            <a:noFill/>
          </a:ln>
        </p:spPr>
        <p:txBody>
          <a:bodyPr spcFirstLastPara="1" wrap="square" lIns="91425" tIns="45700" rIns="91425" bIns="45700" anchor="t" anchorCtr="0">
            <a:spAutoFit/>
          </a:bodyPr>
          <a:lstStyle/>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Disseminação do conhecimento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Digitalização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Internet &amp; Apps</a:t>
            </a:r>
            <a:endParaRPr sz="1900"/>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Comunicação e Acesso à toda informação</a:t>
            </a: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Automação </a:t>
            </a:r>
            <a:endParaRPr sz="1900"/>
          </a:p>
          <a:p>
            <a:pPr marL="285750" marR="0" lvl="0" indent="-317500" algn="l" rtl="0">
              <a:lnSpc>
                <a:spcPct val="150000"/>
              </a:lnSpc>
              <a:spcBef>
                <a:spcPts val="0"/>
              </a:spcBef>
              <a:spcAft>
                <a:spcPts val="0"/>
              </a:spcAft>
              <a:buClr>
                <a:srgbClr val="7F7F7F"/>
              </a:buClr>
              <a:buSzPts val="2300"/>
              <a:buFont typeface="Arial"/>
              <a:buChar char="•"/>
            </a:pPr>
            <a:r>
              <a:rPr lang="en-US" sz="2300">
                <a:solidFill>
                  <a:srgbClr val="7F7F7F"/>
                </a:solidFill>
                <a:latin typeface="Calibri"/>
                <a:ea typeface="Calibri"/>
                <a:cs typeface="Calibri"/>
                <a:sym typeface="Calibri"/>
              </a:rPr>
              <a:t>A classe “baixa letrada”</a:t>
            </a:r>
            <a:endParaRPr sz="2300">
              <a:solidFill>
                <a:srgbClr val="7F7F7F"/>
              </a:solidFill>
              <a:latin typeface="Calibri"/>
              <a:ea typeface="Calibri"/>
              <a:cs typeface="Calibri"/>
              <a:sym typeface="Calibri"/>
            </a:endParaRPr>
          </a:p>
          <a:p>
            <a:pPr marL="285750" marR="0" lvl="0" indent="-171450" algn="l" rtl="0">
              <a:lnSpc>
                <a:spcPct val="150000"/>
              </a:lnSpc>
              <a:spcBef>
                <a:spcPts val="0"/>
              </a:spcBef>
              <a:spcAft>
                <a:spcPts val="0"/>
              </a:spcAft>
              <a:buClr>
                <a:schemeClr val="dk1"/>
              </a:buClr>
              <a:buSzPts val="1800"/>
              <a:buFont typeface="Arial"/>
              <a:buNone/>
            </a:pPr>
            <a:endParaRPr sz="2300">
              <a:solidFill>
                <a:srgbClr val="7F7F7F"/>
              </a:solidFill>
              <a:latin typeface="Calibri"/>
              <a:ea typeface="Calibri"/>
              <a:cs typeface="Calibri"/>
              <a:sym typeface="Calibri"/>
            </a:endParaRPr>
          </a:p>
          <a:p>
            <a:pPr marL="285750" marR="0" lvl="0" indent="-317500" algn="l" rtl="0">
              <a:lnSpc>
                <a:spcPct val="150000"/>
              </a:lnSpc>
              <a:spcBef>
                <a:spcPts val="0"/>
              </a:spcBef>
              <a:spcAft>
                <a:spcPts val="0"/>
              </a:spcAft>
              <a:buClr>
                <a:srgbClr val="FF0000"/>
              </a:buClr>
              <a:buSzPts val="2300"/>
              <a:buFont typeface="Arial"/>
              <a:buChar char="•"/>
            </a:pPr>
            <a:r>
              <a:rPr lang="en-US" sz="2300">
                <a:solidFill>
                  <a:srgbClr val="FF0000"/>
                </a:solidFill>
                <a:latin typeface="Calibri"/>
                <a:ea typeface="Calibri"/>
                <a:cs typeface="Calibri"/>
                <a:sym typeface="Calibri"/>
              </a:rPr>
              <a:t>A nova Universidade ?</a:t>
            </a:r>
            <a:endParaRPr sz="1900">
              <a:solidFill>
                <a:srgbClr val="FF0000"/>
              </a:solidFill>
            </a:endParaRPr>
          </a:p>
        </p:txBody>
      </p:sp>
      <p:pic>
        <p:nvPicPr>
          <p:cNvPr id="285" name="Google Shape;285;p4"/>
          <p:cNvPicPr preferRelativeResize="0"/>
          <p:nvPr/>
        </p:nvPicPr>
        <p:blipFill rotWithShape="1">
          <a:blip r:embed="rId3">
            <a:alphaModFix/>
          </a:blip>
          <a:srcRect l="21262" t="1986" r="16073" b="-1301"/>
          <a:stretch/>
        </p:blipFill>
        <p:spPr>
          <a:xfrm>
            <a:off x="2306798" y="1821476"/>
            <a:ext cx="2805335" cy="2963306"/>
          </a:xfrm>
          <a:prstGeom prst="rect">
            <a:avLst/>
          </a:prstGeom>
          <a:noFill/>
          <a:ln>
            <a:noFill/>
          </a:ln>
        </p:spPr>
      </p:pic>
      <p:pic>
        <p:nvPicPr>
          <p:cNvPr id="286" name="Google Shape;286;p4"/>
          <p:cNvPicPr preferRelativeResize="0"/>
          <p:nvPr/>
        </p:nvPicPr>
        <p:blipFill rotWithShape="1">
          <a:blip r:embed="rId4">
            <a:alphaModFix/>
          </a:blip>
          <a:srcRect/>
          <a:stretch/>
        </p:blipFill>
        <p:spPr>
          <a:xfrm>
            <a:off x="1033683" y="4058461"/>
            <a:ext cx="2146695" cy="1202149"/>
          </a:xfrm>
          <a:prstGeom prst="rect">
            <a:avLst/>
          </a:prstGeom>
          <a:noFill/>
          <a:ln>
            <a:noFill/>
          </a:ln>
        </p:spPr>
      </p:pic>
      <p:pic>
        <p:nvPicPr>
          <p:cNvPr id="287" name="Google Shape;287;p4"/>
          <p:cNvPicPr preferRelativeResize="0"/>
          <p:nvPr/>
        </p:nvPicPr>
        <p:blipFill rotWithShape="1">
          <a:blip r:embed="rId5">
            <a:alphaModFix/>
          </a:blip>
          <a:srcRect/>
          <a:stretch/>
        </p:blipFill>
        <p:spPr>
          <a:xfrm>
            <a:off x="4160311" y="1561623"/>
            <a:ext cx="1539318" cy="1026212"/>
          </a:xfrm>
          <a:prstGeom prst="rect">
            <a:avLst/>
          </a:prstGeom>
          <a:noFill/>
          <a:ln>
            <a:noFill/>
          </a:ln>
        </p:spPr>
      </p:pic>
      <p:pic>
        <p:nvPicPr>
          <p:cNvPr id="288" name="Google Shape;288;p4"/>
          <p:cNvPicPr preferRelativeResize="0"/>
          <p:nvPr/>
        </p:nvPicPr>
        <p:blipFill rotWithShape="1">
          <a:blip r:embed="rId6">
            <a:alphaModFix/>
          </a:blip>
          <a:srcRect/>
          <a:stretch/>
        </p:blipFill>
        <p:spPr>
          <a:xfrm>
            <a:off x="3967897" y="4171890"/>
            <a:ext cx="1731718" cy="1152380"/>
          </a:xfrm>
          <a:prstGeom prst="rect">
            <a:avLst/>
          </a:prstGeom>
          <a:noFill/>
          <a:ln>
            <a:noFill/>
          </a:ln>
        </p:spPr>
      </p:pic>
      <p:grpSp>
        <p:nvGrpSpPr>
          <p:cNvPr id="289" name="Google Shape;289;p4"/>
          <p:cNvGrpSpPr/>
          <p:nvPr/>
        </p:nvGrpSpPr>
        <p:grpSpPr>
          <a:xfrm>
            <a:off x="1074961" y="1561626"/>
            <a:ext cx="2224424" cy="941130"/>
            <a:chOff x="305151" y="1903490"/>
            <a:chExt cx="2664300" cy="1097400"/>
          </a:xfrm>
        </p:grpSpPr>
        <p:sp>
          <p:nvSpPr>
            <p:cNvPr id="290" name="Google Shape;290;p4"/>
            <p:cNvSpPr/>
            <p:nvPr/>
          </p:nvSpPr>
          <p:spPr>
            <a:xfrm>
              <a:off x="305151" y="1903490"/>
              <a:ext cx="2664300" cy="10974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1" name="Google Shape;291;p4" descr="Google fora do ar? Falhas e problemas acontecendo neste momento. |  Downdetector"/>
            <p:cNvPicPr preferRelativeResize="0"/>
            <p:nvPr/>
          </p:nvPicPr>
          <p:blipFill rotWithShape="1">
            <a:blip r:embed="rId7">
              <a:alphaModFix/>
            </a:blip>
            <a:srcRect/>
            <a:stretch/>
          </p:blipFill>
          <p:spPr>
            <a:xfrm>
              <a:off x="373822" y="2011168"/>
              <a:ext cx="2526973" cy="889120"/>
            </a:xfrm>
            <a:prstGeom prst="rect">
              <a:avLst/>
            </a:prstGeom>
            <a:noFill/>
            <a:ln>
              <a:noFill/>
            </a:ln>
          </p:spPr>
        </p:pic>
      </p:grpSp>
      <p:sp>
        <p:nvSpPr>
          <p:cNvPr id="292" name="Google Shape;292;p4"/>
          <p:cNvSpPr/>
          <p:nvPr/>
        </p:nvSpPr>
        <p:spPr>
          <a:xfrm>
            <a:off x="5188458" y="302675"/>
            <a:ext cx="6625500" cy="372900"/>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None/>
            </a:pPr>
            <a:r>
              <a:rPr lang="en-US" sz="1400" b="1">
                <a:solidFill>
                  <a:schemeClr val="dk1"/>
                </a:solidFill>
                <a:latin typeface="Lato"/>
                <a:ea typeface="Lato"/>
                <a:cs typeface="Lato"/>
                <a:sym typeface="Lato"/>
              </a:rPr>
              <a:t>Tecnologia como agente de transformação da sociedade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1788e7f0f6_0_19"/>
          <p:cNvSpPr/>
          <p:nvPr/>
        </p:nvSpPr>
        <p:spPr>
          <a:xfrm>
            <a:off x="6545942" y="4648199"/>
            <a:ext cx="779100" cy="38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8" name="Google Shape;298;g21788e7f0f6_0_19"/>
          <p:cNvGrpSpPr/>
          <p:nvPr/>
        </p:nvGrpSpPr>
        <p:grpSpPr>
          <a:xfrm>
            <a:off x="6787243" y="4780530"/>
            <a:ext cx="324870" cy="118495"/>
            <a:chOff x="5118101" y="4751955"/>
            <a:chExt cx="324870" cy="118495"/>
          </a:xfrm>
        </p:grpSpPr>
        <p:sp>
          <p:nvSpPr>
            <p:cNvPr id="299" name="Google Shape;299;g21788e7f0f6_0_19"/>
            <p:cNvSpPr/>
            <p:nvPr/>
          </p:nvSpPr>
          <p:spPr>
            <a:xfrm>
              <a:off x="5118101" y="4751955"/>
              <a:ext cx="66357" cy="118495"/>
            </a:xfrm>
            <a:custGeom>
              <a:avLst/>
              <a:gdLst/>
              <a:ahLst/>
              <a:cxnLst/>
              <a:rect l="l" t="t" r="r" b="b"/>
              <a:pathLst>
                <a:path w="42" h="75" extrusionOk="0">
                  <a:moveTo>
                    <a:pt x="42" y="0"/>
                  </a:moveTo>
                  <a:lnTo>
                    <a:pt x="0" y="41"/>
                  </a:lnTo>
                  <a:lnTo>
                    <a:pt x="42" y="75"/>
                  </a:lnTo>
                </a:path>
              </a:pathLst>
            </a:custGeom>
            <a:noFill/>
            <a:ln w="19050" cap="flat" cmpd="sng">
              <a:solidFill>
                <a:srgbClr val="3A3838"/>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g21788e7f0f6_0_19"/>
            <p:cNvSpPr/>
            <p:nvPr/>
          </p:nvSpPr>
          <p:spPr>
            <a:xfrm flipH="1">
              <a:off x="5376614" y="4751955"/>
              <a:ext cx="66357" cy="118495"/>
            </a:xfrm>
            <a:custGeom>
              <a:avLst/>
              <a:gdLst/>
              <a:ahLst/>
              <a:cxnLst/>
              <a:rect l="l" t="t" r="r" b="b"/>
              <a:pathLst>
                <a:path w="42" h="75" extrusionOk="0">
                  <a:moveTo>
                    <a:pt x="42" y="0"/>
                  </a:moveTo>
                  <a:lnTo>
                    <a:pt x="0" y="41"/>
                  </a:lnTo>
                  <a:lnTo>
                    <a:pt x="42" y="75"/>
                  </a:lnTo>
                </a:path>
              </a:pathLst>
            </a:custGeom>
            <a:noFill/>
            <a:ln w="19050" cap="flat" cmpd="sng">
              <a:solidFill>
                <a:srgbClr val="3A3838"/>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01" name="Google Shape;301;g21788e7f0f6_0_19"/>
          <p:cNvSpPr txBox="1"/>
          <p:nvPr/>
        </p:nvSpPr>
        <p:spPr>
          <a:xfrm>
            <a:off x="1045648" y="3385425"/>
            <a:ext cx="4299000" cy="237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rgbClr val="262626"/>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Aluno protagonista do seu aprendizado</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Aprender a aprender (para toda vida)</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Trilho X Trilha</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Tecnologia pode reduzir ineficiência, facilitar e reforçar o aprendizado. </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Ainda aumentar o acesso.</a:t>
            </a:r>
            <a:endParaRPr sz="1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a:solidFill>
                <a:schemeClr val="dk1"/>
              </a:solidFill>
              <a:latin typeface="Calibri"/>
              <a:ea typeface="Calibri"/>
              <a:cs typeface="Calibri"/>
              <a:sym typeface="Calibri"/>
            </a:endParaRPr>
          </a:p>
        </p:txBody>
      </p:sp>
      <p:sp>
        <p:nvSpPr>
          <p:cNvPr id="302" name="Google Shape;302;g21788e7f0f6_0_19"/>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03" name="Google Shape;303;g21788e7f0f6_0_19"/>
          <p:cNvSpPr txBox="1"/>
          <p:nvPr/>
        </p:nvSpPr>
        <p:spPr>
          <a:xfrm>
            <a:off x="1089288" y="1391194"/>
            <a:ext cx="29127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PRINCÍPIO</a:t>
            </a:r>
            <a:endParaRPr sz="4000" b="1">
              <a:solidFill>
                <a:schemeClr val="dk1"/>
              </a:solidFill>
              <a:latin typeface="Calibri"/>
              <a:ea typeface="Calibri"/>
              <a:cs typeface="Calibri"/>
              <a:sym typeface="Calibri"/>
            </a:endParaRPr>
          </a:p>
        </p:txBody>
      </p:sp>
      <p:pic>
        <p:nvPicPr>
          <p:cNvPr id="304" name="Google Shape;304;g21788e7f0f6_0_19"/>
          <p:cNvPicPr preferRelativeResize="0"/>
          <p:nvPr/>
        </p:nvPicPr>
        <p:blipFill rotWithShape="1">
          <a:blip r:embed="rId3">
            <a:alphaModFix/>
          </a:blip>
          <a:srcRect l="8350" r="35975"/>
          <a:stretch/>
        </p:blipFill>
        <p:spPr>
          <a:xfrm>
            <a:off x="5904300" y="1513775"/>
            <a:ext cx="5218524" cy="4059649"/>
          </a:xfrm>
          <a:prstGeom prst="rect">
            <a:avLst/>
          </a:prstGeom>
          <a:noFill/>
          <a:ln>
            <a:noFill/>
          </a:ln>
        </p:spPr>
      </p:pic>
      <p:sp>
        <p:nvSpPr>
          <p:cNvPr id="305" name="Google Shape;305;g21788e7f0f6_0_19"/>
          <p:cNvSpPr txBox="1"/>
          <p:nvPr/>
        </p:nvSpPr>
        <p:spPr>
          <a:xfrm>
            <a:off x="1045650" y="2092425"/>
            <a:ext cx="30000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Font typeface="Arial"/>
              <a:buNone/>
            </a:pPr>
            <a:r>
              <a:rPr lang="en-US" sz="1800">
                <a:solidFill>
                  <a:srgbClr val="7F7F7F"/>
                </a:solidFill>
                <a:latin typeface="Calibri"/>
                <a:ea typeface="Calibri"/>
                <a:cs typeface="Calibri"/>
                <a:sym typeface="Calibri"/>
              </a:rPr>
              <a:t>Relação / Binômio</a:t>
            </a:r>
            <a:endParaRPr sz="1800">
              <a:solidFill>
                <a:srgbClr val="7F7F7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Font typeface="Arial"/>
              <a:buNone/>
            </a:pPr>
            <a:r>
              <a:rPr lang="en-US" sz="1800">
                <a:solidFill>
                  <a:srgbClr val="7F7F7F"/>
                </a:solidFill>
                <a:latin typeface="Calibri"/>
                <a:ea typeface="Calibri"/>
                <a:cs typeface="Calibri"/>
                <a:sym typeface="Calibri"/>
              </a:rPr>
              <a:t>Professor -Aluno</a:t>
            </a:r>
            <a:endParaRPr sz="1800">
              <a:solidFill>
                <a:srgbClr val="7F7F7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Font typeface="Arial"/>
              <a:buNone/>
            </a:pPr>
            <a:r>
              <a:rPr lang="en-US" sz="1800">
                <a:solidFill>
                  <a:srgbClr val="7F7F7F"/>
                </a:solidFill>
                <a:latin typeface="Calibri"/>
                <a:ea typeface="Calibri"/>
                <a:cs typeface="Calibri"/>
                <a:sym typeface="Calibri"/>
              </a:rPr>
              <a:t>“Exemplo” “Mentor”</a:t>
            </a:r>
            <a:endParaRPr sz="1800">
              <a:solidFill>
                <a:srgbClr val="7F7F7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6"/>
          <p:cNvPicPr preferRelativeResize="0">
            <a:picLocks noGrp="1"/>
          </p:cNvPicPr>
          <p:nvPr>
            <p:ph type="pic" idx="2"/>
          </p:nvPr>
        </p:nvPicPr>
        <p:blipFill rotWithShape="1">
          <a:blip r:embed="rId3">
            <a:alphaModFix/>
          </a:blip>
          <a:srcRect/>
          <a:stretch/>
        </p:blipFill>
        <p:spPr>
          <a:xfrm>
            <a:off x="1261587" y="4534280"/>
            <a:ext cx="1566074" cy="1566074"/>
          </a:xfrm>
          <a:prstGeom prst="rect">
            <a:avLst/>
          </a:prstGeom>
          <a:blipFill rotWithShape="1">
            <a:blip r:embed="rId4">
              <a:alphaModFix/>
            </a:blip>
            <a:tile tx="0" ty="0" sx="100000" sy="100000" flip="none" algn="tl"/>
          </a:blipFill>
          <a:ln>
            <a:noFill/>
          </a:ln>
        </p:spPr>
      </p:pic>
      <p:sp>
        <p:nvSpPr>
          <p:cNvPr id="311" name="Google Shape;311;p6"/>
          <p:cNvSpPr txBox="1"/>
          <p:nvPr/>
        </p:nvSpPr>
        <p:spPr>
          <a:xfrm>
            <a:off x="1252384" y="1204913"/>
            <a:ext cx="2912747"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USANDO A TECNOLOGIA</a:t>
            </a:r>
            <a:r>
              <a:rPr lang="en-US" sz="3200" b="1">
                <a:solidFill>
                  <a:srgbClr val="262626"/>
                </a:solidFill>
                <a:latin typeface="Calibri"/>
                <a:ea typeface="Calibri"/>
                <a:cs typeface="Calibri"/>
                <a:sym typeface="Calibri"/>
              </a:rPr>
              <a:t> </a:t>
            </a:r>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NA EDUCAÇÃO MÉDICA</a:t>
            </a:r>
            <a:endParaRPr sz="3200" b="1">
              <a:solidFill>
                <a:schemeClr val="accent1"/>
              </a:solidFill>
              <a:latin typeface="Calibri"/>
              <a:ea typeface="Calibri"/>
              <a:cs typeface="Calibri"/>
              <a:sym typeface="Calibri"/>
            </a:endParaRPr>
          </a:p>
        </p:txBody>
      </p:sp>
      <p:sp>
        <p:nvSpPr>
          <p:cNvPr id="312" name="Google Shape;312;p6"/>
          <p:cNvSpPr txBox="1"/>
          <p:nvPr/>
        </p:nvSpPr>
        <p:spPr>
          <a:xfrm>
            <a:off x="3384650" y="4534276"/>
            <a:ext cx="2623500" cy="585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a:solidFill>
                  <a:srgbClr val="7F7F7F"/>
                </a:solidFill>
                <a:latin typeface="Calibri"/>
                <a:ea typeface="Calibri"/>
                <a:cs typeface="Calibri"/>
                <a:sym typeface="Calibri"/>
              </a:rPr>
              <a:t>Sala de aula Invertida / </a:t>
            </a:r>
            <a:endParaRPr sz="1900">
              <a:solidFill>
                <a:srgbClr val="7F7F7F"/>
              </a:solidFill>
              <a:latin typeface="Calibri"/>
              <a:ea typeface="Calibri"/>
              <a:cs typeface="Calibri"/>
              <a:sym typeface="Calibri"/>
            </a:endParaRPr>
          </a:p>
          <a:p>
            <a:pPr marL="0" marR="0" lvl="0" indent="0" algn="l" rtl="0">
              <a:spcBef>
                <a:spcPts val="0"/>
              </a:spcBef>
              <a:spcAft>
                <a:spcPts val="0"/>
              </a:spcAft>
              <a:buNone/>
            </a:pPr>
            <a:r>
              <a:rPr lang="en-US" sz="1900">
                <a:solidFill>
                  <a:srgbClr val="7F7F7F"/>
                </a:solidFill>
                <a:latin typeface="Calibri"/>
                <a:ea typeface="Calibri"/>
                <a:cs typeface="Calibri"/>
                <a:sym typeface="Calibri"/>
              </a:rPr>
              <a:t>Flipped-Classroom</a:t>
            </a:r>
            <a:endParaRPr sz="1700"/>
          </a:p>
        </p:txBody>
      </p:sp>
      <p:sp>
        <p:nvSpPr>
          <p:cNvPr id="313" name="Google Shape;313;p6"/>
          <p:cNvSpPr txBox="1"/>
          <p:nvPr/>
        </p:nvSpPr>
        <p:spPr>
          <a:xfrm>
            <a:off x="3295448" y="5164275"/>
            <a:ext cx="2273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Mais tempo de aprendizado com Professor e entre Pares</a:t>
            </a:r>
            <a:endParaRPr/>
          </a:p>
        </p:txBody>
      </p:sp>
      <p:sp>
        <p:nvSpPr>
          <p:cNvPr id="314" name="Google Shape;314;p6"/>
          <p:cNvSpPr txBox="1"/>
          <p:nvPr/>
        </p:nvSpPr>
        <p:spPr>
          <a:xfrm>
            <a:off x="8465470" y="3901045"/>
            <a:ext cx="2868300" cy="292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a:solidFill>
                  <a:srgbClr val="7F7F7F"/>
                </a:solidFill>
                <a:latin typeface="Calibri"/>
                <a:ea typeface="Calibri"/>
                <a:cs typeface="Calibri"/>
                <a:sym typeface="Calibri"/>
              </a:rPr>
              <a:t>Multimídias</a:t>
            </a:r>
            <a:endParaRPr sz="1700"/>
          </a:p>
        </p:txBody>
      </p:sp>
      <p:sp>
        <p:nvSpPr>
          <p:cNvPr id="315" name="Google Shape;315;p6"/>
          <p:cNvSpPr txBox="1"/>
          <p:nvPr/>
        </p:nvSpPr>
        <p:spPr>
          <a:xfrm>
            <a:off x="8414922" y="4284150"/>
            <a:ext cx="31878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Exemplos: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1) Conteúdo prévio: vídeo, animação, podcast e textos.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2) Durante a aula: Quiz, mapa conceitual, trabalho de time.</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3) Após a aula: gamificação para rever e consolidar conceitos.</a:t>
            </a:r>
            <a:endParaRPr/>
          </a:p>
        </p:txBody>
      </p:sp>
      <p:sp>
        <p:nvSpPr>
          <p:cNvPr id="316" name="Google Shape;316;p6"/>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17" name="Google Shape;317;p6"/>
          <p:cNvSpPr txBox="1"/>
          <p:nvPr/>
        </p:nvSpPr>
        <p:spPr>
          <a:xfrm>
            <a:off x="8504845" y="976795"/>
            <a:ext cx="3004800" cy="292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a:solidFill>
                  <a:srgbClr val="7F7F7F"/>
                </a:solidFill>
                <a:latin typeface="Calibri"/>
                <a:ea typeface="Calibri"/>
                <a:cs typeface="Calibri"/>
                <a:sym typeface="Calibri"/>
              </a:rPr>
              <a:t>Educação a Distância (EAD) </a:t>
            </a:r>
            <a:endParaRPr sz="1700"/>
          </a:p>
        </p:txBody>
      </p:sp>
      <p:sp>
        <p:nvSpPr>
          <p:cNvPr id="318" name="Google Shape;318;p6"/>
          <p:cNvSpPr txBox="1"/>
          <p:nvPr/>
        </p:nvSpPr>
        <p:spPr>
          <a:xfrm>
            <a:off x="8414922" y="1375408"/>
            <a:ext cx="31878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Módulos de aprendizagem à distância, plataformas de ensino on-line, mais acessível e flexível, otimizando tempo e permitindo redes de apoio e integração entre centros distantes.</a:t>
            </a:r>
            <a:endParaRPr/>
          </a:p>
        </p:txBody>
      </p:sp>
      <p:sp>
        <p:nvSpPr>
          <p:cNvPr id="319" name="Google Shape;319;p6"/>
          <p:cNvSpPr txBox="1"/>
          <p:nvPr/>
        </p:nvSpPr>
        <p:spPr>
          <a:xfrm>
            <a:off x="1197246" y="3394885"/>
            <a:ext cx="478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rgbClr val="7F7F7F"/>
                </a:solidFill>
                <a:latin typeface="Calibri"/>
                <a:ea typeface="Calibri"/>
                <a:cs typeface="Calibri"/>
                <a:sym typeface="Calibri"/>
              </a:rPr>
              <a:t>Tecnologias móveis</a:t>
            </a:r>
            <a:endParaRPr sz="1800">
              <a:solidFill>
                <a:srgbClr val="7F7F7F"/>
              </a:solidFill>
              <a:latin typeface="Calibri"/>
              <a:ea typeface="Calibri"/>
              <a:cs typeface="Calibri"/>
              <a:sym typeface="Calibri"/>
            </a:endParaRPr>
          </a:p>
        </p:txBody>
      </p:sp>
      <p:pic>
        <p:nvPicPr>
          <p:cNvPr id="320" name="Google Shape;320;p6"/>
          <p:cNvPicPr preferRelativeResize="0"/>
          <p:nvPr/>
        </p:nvPicPr>
        <p:blipFill rotWithShape="1">
          <a:blip r:embed="rId5">
            <a:alphaModFix/>
          </a:blip>
          <a:srcRect r="19302"/>
          <a:stretch/>
        </p:blipFill>
        <p:spPr>
          <a:xfrm>
            <a:off x="5791370" y="976800"/>
            <a:ext cx="2384381" cy="1969750"/>
          </a:xfrm>
          <a:prstGeom prst="rect">
            <a:avLst/>
          </a:prstGeom>
          <a:noFill/>
          <a:ln>
            <a:noFill/>
          </a:ln>
        </p:spPr>
      </p:pic>
      <p:pic>
        <p:nvPicPr>
          <p:cNvPr id="321" name="Google Shape;321;p6"/>
          <p:cNvPicPr preferRelativeResize="0"/>
          <p:nvPr/>
        </p:nvPicPr>
        <p:blipFill rotWithShape="1">
          <a:blip r:embed="rId6">
            <a:alphaModFix/>
          </a:blip>
          <a:srcRect l="32394" r="32394"/>
          <a:stretch/>
        </p:blipFill>
        <p:spPr>
          <a:xfrm>
            <a:off x="1242275" y="4284150"/>
            <a:ext cx="2008249" cy="1892975"/>
          </a:xfrm>
          <a:prstGeom prst="rect">
            <a:avLst/>
          </a:prstGeom>
          <a:noFill/>
          <a:ln>
            <a:noFill/>
          </a:ln>
        </p:spPr>
      </p:pic>
      <p:pic>
        <p:nvPicPr>
          <p:cNvPr id="322" name="Google Shape;322;p6"/>
          <p:cNvPicPr preferRelativeResize="0"/>
          <p:nvPr/>
        </p:nvPicPr>
        <p:blipFill rotWithShape="1">
          <a:blip r:embed="rId7">
            <a:alphaModFix/>
          </a:blip>
          <a:srcRect l="18951" t="7800" r="12802"/>
          <a:stretch/>
        </p:blipFill>
        <p:spPr>
          <a:xfrm>
            <a:off x="5837500" y="3901050"/>
            <a:ext cx="2384375" cy="2199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p:nvPr/>
        </p:nvSpPr>
        <p:spPr>
          <a:xfrm>
            <a:off x="1252384" y="1204913"/>
            <a:ext cx="2912747" cy="196977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USANDO A TECNOLOGIA</a:t>
            </a:r>
            <a:r>
              <a:rPr lang="en-US" sz="3200" b="1">
                <a:solidFill>
                  <a:srgbClr val="262626"/>
                </a:solidFill>
                <a:latin typeface="Calibri"/>
                <a:ea typeface="Calibri"/>
                <a:cs typeface="Calibri"/>
                <a:sym typeface="Calibri"/>
              </a:rPr>
              <a:t> </a:t>
            </a:r>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NA EDUCAÇÃO MÉDICA</a:t>
            </a:r>
            <a:endParaRPr sz="3200" b="1">
              <a:solidFill>
                <a:schemeClr val="accent1"/>
              </a:solidFill>
              <a:latin typeface="Calibri"/>
              <a:ea typeface="Calibri"/>
              <a:cs typeface="Calibri"/>
              <a:sym typeface="Calibri"/>
            </a:endParaRPr>
          </a:p>
        </p:txBody>
      </p:sp>
      <p:sp>
        <p:nvSpPr>
          <p:cNvPr id="328" name="Google Shape;328;p7"/>
          <p:cNvSpPr txBox="1"/>
          <p:nvPr/>
        </p:nvSpPr>
        <p:spPr>
          <a:xfrm>
            <a:off x="386757" y="350674"/>
            <a:ext cx="41649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29" name="Google Shape;329;p7"/>
          <p:cNvSpPr txBox="1"/>
          <p:nvPr/>
        </p:nvSpPr>
        <p:spPr>
          <a:xfrm>
            <a:off x="1197250" y="3360950"/>
            <a:ext cx="41649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500">
                <a:solidFill>
                  <a:srgbClr val="7F7F7F"/>
                </a:solidFill>
                <a:latin typeface="Calibri"/>
                <a:ea typeface="Calibri"/>
                <a:cs typeface="Calibri"/>
                <a:sym typeface="Calibri"/>
              </a:rPr>
              <a:t>Tecnologia com simulações</a:t>
            </a:r>
            <a:endParaRPr sz="2500">
              <a:solidFill>
                <a:srgbClr val="7F7F7F"/>
              </a:solidFill>
              <a:latin typeface="Calibri"/>
              <a:ea typeface="Calibri"/>
              <a:cs typeface="Calibri"/>
              <a:sym typeface="Calibri"/>
            </a:endParaRPr>
          </a:p>
        </p:txBody>
      </p:sp>
      <p:pic>
        <p:nvPicPr>
          <p:cNvPr id="330" name="Google Shape;330;p7" descr="A group of women attending to a patient&#10;&#10;Description automatically generated with low confidence"/>
          <p:cNvPicPr preferRelativeResize="0"/>
          <p:nvPr/>
        </p:nvPicPr>
        <p:blipFill rotWithShape="1">
          <a:blip r:embed="rId3">
            <a:alphaModFix/>
          </a:blip>
          <a:srcRect l="6106" r="4297"/>
          <a:stretch/>
        </p:blipFill>
        <p:spPr>
          <a:xfrm>
            <a:off x="5828999" y="2411800"/>
            <a:ext cx="5275875" cy="3507750"/>
          </a:xfrm>
          <a:prstGeom prst="rect">
            <a:avLst/>
          </a:prstGeom>
          <a:noFill/>
          <a:ln>
            <a:noFill/>
          </a:ln>
        </p:spPr>
      </p:pic>
      <p:sp>
        <p:nvSpPr>
          <p:cNvPr id="331" name="Google Shape;331;p7"/>
          <p:cNvSpPr txBox="1"/>
          <p:nvPr/>
        </p:nvSpPr>
        <p:spPr>
          <a:xfrm>
            <a:off x="5828999" y="1151875"/>
            <a:ext cx="5418000" cy="126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Simulações clínicas, praticam habilidades clínicas, desenvolvem raciocínio crítico, atitudes, trabalho em equipe e tomada de decisão em condutas de casos clínicos complexos. Ambiente seguro e controlado. </a:t>
            </a:r>
            <a:endParaRPr sz="1700"/>
          </a:p>
        </p:txBody>
      </p:sp>
      <p:sp>
        <p:nvSpPr>
          <p:cNvPr id="332" name="Google Shape;332;p7"/>
          <p:cNvSpPr txBox="1"/>
          <p:nvPr/>
        </p:nvSpPr>
        <p:spPr>
          <a:xfrm>
            <a:off x="6390645" y="5919550"/>
            <a:ext cx="4714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Simulação realística com manequins computadorizados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8"/>
          <p:cNvSpPr txBox="1"/>
          <p:nvPr/>
        </p:nvSpPr>
        <p:spPr>
          <a:xfrm>
            <a:off x="1252384" y="1204913"/>
            <a:ext cx="2912700" cy="1969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7F7F7F"/>
                </a:solidFill>
                <a:latin typeface="Calibri"/>
                <a:ea typeface="Calibri"/>
                <a:cs typeface="Calibri"/>
                <a:sym typeface="Calibri"/>
              </a:rPr>
              <a:t>USANDO A TECNOLOGIA</a:t>
            </a:r>
            <a:r>
              <a:rPr lang="en-US" sz="3200" b="1">
                <a:solidFill>
                  <a:srgbClr val="262626"/>
                </a:solidFill>
                <a:latin typeface="Calibri"/>
                <a:ea typeface="Calibri"/>
                <a:cs typeface="Calibri"/>
                <a:sym typeface="Calibri"/>
              </a:rPr>
              <a:t> </a:t>
            </a:r>
            <a:endParaRPr/>
          </a:p>
          <a:p>
            <a:pPr marL="0" marR="0" lvl="0" indent="0" algn="l" rtl="0">
              <a:spcBef>
                <a:spcPts val="0"/>
              </a:spcBef>
              <a:spcAft>
                <a:spcPts val="0"/>
              </a:spcAft>
              <a:buNone/>
            </a:pPr>
            <a:r>
              <a:rPr lang="en-US" sz="3200" b="1">
                <a:solidFill>
                  <a:srgbClr val="262626"/>
                </a:solidFill>
                <a:latin typeface="Calibri"/>
                <a:ea typeface="Calibri"/>
                <a:cs typeface="Calibri"/>
                <a:sym typeface="Calibri"/>
              </a:rPr>
              <a:t>NA EDUCAÇÃO MÉDICA</a:t>
            </a:r>
            <a:endParaRPr sz="3200" b="1">
              <a:solidFill>
                <a:schemeClr val="accent1"/>
              </a:solidFill>
              <a:latin typeface="Calibri"/>
              <a:ea typeface="Calibri"/>
              <a:cs typeface="Calibri"/>
              <a:sym typeface="Calibri"/>
            </a:endParaRPr>
          </a:p>
        </p:txBody>
      </p:sp>
      <p:sp>
        <p:nvSpPr>
          <p:cNvPr id="338" name="Google Shape;338;p8"/>
          <p:cNvSpPr txBox="1"/>
          <p:nvPr/>
        </p:nvSpPr>
        <p:spPr>
          <a:xfrm>
            <a:off x="386757" y="350674"/>
            <a:ext cx="41649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A3838"/>
                </a:solidFill>
                <a:latin typeface="Lato"/>
                <a:ea typeface="Lato"/>
                <a:cs typeface="Lato"/>
                <a:sym typeface="Lato"/>
              </a:rPr>
              <a:t>EDUCAÇÃO E TECNOLOGIA EM SAÚDE</a:t>
            </a:r>
            <a:endParaRPr/>
          </a:p>
        </p:txBody>
      </p:sp>
      <p:sp>
        <p:nvSpPr>
          <p:cNvPr id="339" name="Google Shape;339;p8"/>
          <p:cNvSpPr txBox="1"/>
          <p:nvPr/>
        </p:nvSpPr>
        <p:spPr>
          <a:xfrm>
            <a:off x="1197250" y="3360950"/>
            <a:ext cx="47949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a:solidFill>
                  <a:srgbClr val="7F7F7F"/>
                </a:solidFill>
                <a:latin typeface="Calibri"/>
                <a:ea typeface="Calibri"/>
                <a:cs typeface="Calibri"/>
                <a:sym typeface="Calibri"/>
              </a:rPr>
              <a:t>Tecnologia com simulações usando:</a:t>
            </a:r>
            <a:endParaRPr sz="1800">
              <a:solidFill>
                <a:srgbClr val="7F7F7F"/>
              </a:solidFill>
              <a:latin typeface="Calibri"/>
              <a:ea typeface="Calibri"/>
              <a:cs typeface="Calibri"/>
              <a:sym typeface="Calibri"/>
            </a:endParaRPr>
          </a:p>
          <a:p>
            <a:pPr marL="0" marR="0" lvl="0" indent="0" algn="l" rtl="0">
              <a:lnSpc>
                <a:spcPct val="150000"/>
              </a:lnSpc>
              <a:spcBef>
                <a:spcPts val="0"/>
              </a:spcBef>
              <a:spcAft>
                <a:spcPts val="0"/>
              </a:spcAft>
              <a:buNone/>
            </a:pPr>
            <a:r>
              <a:rPr lang="en-US" sz="1800">
                <a:solidFill>
                  <a:srgbClr val="7F7F7F"/>
                </a:solidFill>
                <a:latin typeface="Calibri"/>
                <a:ea typeface="Calibri"/>
                <a:cs typeface="Calibri"/>
                <a:sym typeface="Calibri"/>
              </a:rPr>
              <a:t>Realidade aumentada, virtual e metaverso. </a:t>
            </a:r>
            <a:endParaRPr sz="1800">
              <a:solidFill>
                <a:srgbClr val="7F7F7F"/>
              </a:solidFill>
              <a:latin typeface="Calibri"/>
              <a:ea typeface="Calibri"/>
              <a:cs typeface="Calibri"/>
              <a:sym typeface="Calibri"/>
            </a:endParaRPr>
          </a:p>
        </p:txBody>
      </p:sp>
      <p:sp>
        <p:nvSpPr>
          <p:cNvPr id="340" name="Google Shape;340;p8"/>
          <p:cNvSpPr txBox="1"/>
          <p:nvPr/>
        </p:nvSpPr>
        <p:spPr>
          <a:xfrm>
            <a:off x="5834824" y="700025"/>
            <a:ext cx="6110700" cy="3894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900" b="1">
                <a:solidFill>
                  <a:srgbClr val="444444"/>
                </a:solidFill>
                <a:latin typeface="Calibri"/>
                <a:ea typeface="Calibri"/>
                <a:cs typeface="Calibri"/>
                <a:sym typeface="Calibri"/>
              </a:rPr>
              <a:t>Treinamento interativo:</a:t>
            </a:r>
            <a:r>
              <a:rPr lang="en-US" sz="1900">
                <a:solidFill>
                  <a:srgbClr val="444444"/>
                </a:solidFill>
                <a:latin typeface="Calibri"/>
                <a:ea typeface="Calibri"/>
                <a:cs typeface="Calibri"/>
                <a:sym typeface="Calibri"/>
              </a:rPr>
              <a:t> conceitos complexos de maneira visual e lúdica.</a:t>
            </a:r>
            <a:endParaRPr sz="1900">
              <a:solidFill>
                <a:srgbClr val="444444"/>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900">
              <a:solidFill>
                <a:srgbClr val="444444"/>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Mais usado para ensino em </a:t>
            </a:r>
            <a:r>
              <a:rPr lang="en-US" sz="1900" b="1">
                <a:solidFill>
                  <a:schemeClr val="dk1"/>
                </a:solidFill>
                <a:latin typeface="Calibri"/>
                <a:ea typeface="Calibri"/>
                <a:cs typeface="Calibri"/>
                <a:sym typeface="Calibri"/>
              </a:rPr>
              <a:t>anatomia e treino de habilidades cirúrgicas como a laparoscopia e robótica. </a:t>
            </a:r>
            <a:endParaRPr sz="1900" b="1">
              <a:solidFill>
                <a:schemeClr val="dk1"/>
              </a:solidFill>
              <a:latin typeface="Calibri"/>
              <a:ea typeface="Calibri"/>
              <a:cs typeface="Calibri"/>
              <a:sym typeface="Calibri"/>
            </a:endParaRPr>
          </a:p>
          <a:p>
            <a:pPr marL="0" marR="0" lvl="0" indent="0" algn="l" rtl="0">
              <a:spcBef>
                <a:spcPts val="0"/>
              </a:spcBef>
              <a:spcAft>
                <a:spcPts val="0"/>
              </a:spcAft>
              <a:buNone/>
            </a:pPr>
            <a:endParaRPr sz="1900">
              <a:solidFill>
                <a:schemeClr val="dk1"/>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Metanálise não encontrou benefícios no aprendizado. </a:t>
            </a:r>
            <a:endParaRPr sz="1900">
              <a:solidFill>
                <a:schemeClr val="dk1"/>
              </a:solidFill>
              <a:latin typeface="Calibri"/>
              <a:ea typeface="Calibri"/>
              <a:cs typeface="Calibri"/>
              <a:sym typeface="Calibri"/>
            </a:endParaRPr>
          </a:p>
          <a:p>
            <a:pPr marL="0" marR="0" lvl="0" indent="0" algn="l" rtl="0">
              <a:spcBef>
                <a:spcPts val="0"/>
              </a:spcBef>
              <a:spcAft>
                <a:spcPts val="0"/>
              </a:spcAft>
              <a:buNone/>
            </a:pPr>
            <a:endParaRPr sz="1900">
              <a:solidFill>
                <a:schemeClr val="dk1"/>
              </a:solidFill>
              <a:latin typeface="Calibri"/>
              <a:ea typeface="Calibri"/>
              <a:cs typeface="Calibri"/>
              <a:sym typeface="Calibri"/>
            </a:endParaRPr>
          </a:p>
          <a:p>
            <a:pPr marL="0" marR="0" lvl="0" indent="0" algn="l" rtl="0">
              <a:spcBef>
                <a:spcPts val="0"/>
              </a:spcBef>
              <a:spcAft>
                <a:spcPts val="0"/>
              </a:spcAft>
              <a:buNone/>
            </a:pPr>
            <a:r>
              <a:rPr lang="en-US" sz="1900">
                <a:solidFill>
                  <a:schemeClr val="dk1"/>
                </a:solidFill>
                <a:latin typeface="Calibri"/>
                <a:ea typeface="Calibri"/>
                <a:cs typeface="Calibri"/>
                <a:sym typeface="Calibri"/>
              </a:rPr>
              <a:t>Oferece um ambiente similar ao profissional, com </a:t>
            </a:r>
            <a:r>
              <a:rPr lang="en-US" sz="1900" b="1">
                <a:solidFill>
                  <a:schemeClr val="dk1"/>
                </a:solidFill>
                <a:latin typeface="Calibri"/>
                <a:ea typeface="Calibri"/>
                <a:cs typeface="Calibri"/>
                <a:sym typeface="Calibri"/>
              </a:rPr>
              <a:t>variações necessárias ao ensino que nem sempre são possíveis encontrar na vida real.</a:t>
            </a:r>
            <a:r>
              <a:rPr lang="en-US" sz="1900">
                <a:solidFill>
                  <a:schemeClr val="dk1"/>
                </a:solidFill>
                <a:latin typeface="Calibri"/>
                <a:ea typeface="Calibri"/>
                <a:cs typeface="Calibri"/>
                <a:sym typeface="Calibri"/>
              </a:rPr>
              <a:t> Feedback em tempo real, muitas vezes sem precisar do instrutor. </a:t>
            </a:r>
            <a:endParaRPr sz="1900">
              <a:solidFill>
                <a:schemeClr val="dk1"/>
              </a:solidFill>
              <a:latin typeface="Calibri"/>
              <a:ea typeface="Calibri"/>
              <a:cs typeface="Calibri"/>
              <a:sym typeface="Calibri"/>
            </a:endParaRPr>
          </a:p>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pic>
        <p:nvPicPr>
          <p:cNvPr id="341" name="Google Shape;341;p8"/>
          <p:cNvPicPr preferRelativeResize="0"/>
          <p:nvPr/>
        </p:nvPicPr>
        <p:blipFill rotWithShape="1">
          <a:blip r:embed="rId3">
            <a:alphaModFix/>
          </a:blip>
          <a:srcRect l="21910" t="25908" r="27696" b="16669"/>
          <a:stretch/>
        </p:blipFill>
        <p:spPr>
          <a:xfrm>
            <a:off x="7998569" y="4409075"/>
            <a:ext cx="3553109" cy="2165049"/>
          </a:xfrm>
          <a:prstGeom prst="rect">
            <a:avLst/>
          </a:prstGeom>
          <a:noFill/>
          <a:ln>
            <a:noFill/>
          </a:ln>
        </p:spPr>
      </p:pic>
      <p:pic>
        <p:nvPicPr>
          <p:cNvPr id="342" name="Google Shape;342;p8"/>
          <p:cNvPicPr preferRelativeResize="0"/>
          <p:nvPr/>
        </p:nvPicPr>
        <p:blipFill rotWithShape="1">
          <a:blip r:embed="rId4">
            <a:alphaModFix/>
          </a:blip>
          <a:srcRect l="7919" t="40047" r="42614" b="33303"/>
          <a:stretch/>
        </p:blipFill>
        <p:spPr>
          <a:xfrm>
            <a:off x="1252375" y="4409075"/>
            <a:ext cx="6609120" cy="2165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7"/>
          <p:cNvPicPr preferRelativeResize="0"/>
          <p:nvPr/>
        </p:nvPicPr>
        <p:blipFill rotWithShape="1">
          <a:blip r:embed="rId3">
            <a:alphaModFix/>
          </a:blip>
          <a:srcRect/>
          <a:stretch/>
        </p:blipFill>
        <p:spPr>
          <a:xfrm>
            <a:off x="0" y="0"/>
            <a:ext cx="12191997" cy="6953698"/>
          </a:xfrm>
          <a:prstGeom prst="rect">
            <a:avLst/>
          </a:prstGeom>
          <a:noFill/>
          <a:ln>
            <a:noFill/>
          </a:ln>
        </p:spPr>
      </p:pic>
      <p:sp>
        <p:nvSpPr>
          <p:cNvPr id="348" name="Google Shape;348;p17"/>
          <p:cNvSpPr txBox="1"/>
          <p:nvPr/>
        </p:nvSpPr>
        <p:spPr>
          <a:xfrm>
            <a:off x="232975" y="1924005"/>
            <a:ext cx="4489500" cy="922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3200" b="1">
                <a:solidFill>
                  <a:srgbClr val="262626"/>
                </a:solidFill>
                <a:latin typeface="Calibri"/>
                <a:ea typeface="Calibri"/>
                <a:cs typeface="Calibri"/>
                <a:sym typeface="Calibri"/>
              </a:rPr>
              <a:t>ENSINO ADAPTATIVO</a:t>
            </a:r>
            <a:endParaRPr sz="2400" b="0" i="0" u="none" strike="noStrike" cap="none">
              <a:solidFill>
                <a:schemeClr val="lt1"/>
              </a:solidFill>
              <a:latin typeface="Calibri"/>
              <a:ea typeface="Calibri"/>
              <a:cs typeface="Calibri"/>
              <a:sym typeface="Calibri"/>
            </a:endParaRPr>
          </a:p>
        </p:txBody>
      </p:sp>
      <p:sp>
        <p:nvSpPr>
          <p:cNvPr id="349" name="Google Shape;349;p17"/>
          <p:cNvSpPr/>
          <p:nvPr/>
        </p:nvSpPr>
        <p:spPr>
          <a:xfrm>
            <a:off x="0" y="0"/>
            <a:ext cx="5242560" cy="1801906"/>
          </a:xfrm>
          <a:prstGeom prst="rect">
            <a:avLst/>
          </a:prstGeom>
          <a:solidFill>
            <a:srgbClr val="EFEF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17"/>
          <p:cNvSpPr txBox="1"/>
          <p:nvPr/>
        </p:nvSpPr>
        <p:spPr>
          <a:xfrm>
            <a:off x="232971" y="232007"/>
            <a:ext cx="4776600" cy="1569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b="1">
                <a:solidFill>
                  <a:schemeClr val="dk1"/>
                </a:solidFill>
                <a:latin typeface="Calibri"/>
                <a:ea typeface="Calibri"/>
                <a:cs typeface="Calibri"/>
                <a:sym typeface="Calibri"/>
              </a:rPr>
              <a:t>USANDO A TECNOLOGIA </a:t>
            </a:r>
            <a:endParaRPr>
              <a:solidFill>
                <a:schemeClr val="dk1"/>
              </a:solidFill>
            </a:endParaRPr>
          </a:p>
          <a:p>
            <a:pPr marL="0" lvl="0" indent="0" algn="l" rtl="0">
              <a:spcBef>
                <a:spcPts val="0"/>
              </a:spcBef>
              <a:spcAft>
                <a:spcPts val="0"/>
              </a:spcAft>
              <a:buNone/>
            </a:pPr>
            <a:r>
              <a:rPr lang="en-US" sz="3200" b="1">
                <a:solidFill>
                  <a:srgbClr val="548135"/>
                </a:solidFill>
                <a:latin typeface="Calibri"/>
                <a:ea typeface="Calibri"/>
                <a:cs typeface="Calibri"/>
                <a:sym typeface="Calibri"/>
              </a:rPr>
              <a:t>NA EDUCAÇÃO MÉDICA</a:t>
            </a:r>
            <a:endParaRPr sz="3200" b="1">
              <a:solidFill>
                <a:srgbClr val="548135"/>
              </a:solidFill>
              <a:latin typeface="Calibri"/>
              <a:ea typeface="Calibri"/>
              <a:cs typeface="Calibri"/>
              <a:sym typeface="Calibri"/>
            </a:endParaRPr>
          </a:p>
          <a:p>
            <a:pPr marL="0" marR="0" lvl="0" indent="0" algn="l" rtl="0">
              <a:spcBef>
                <a:spcPts val="0"/>
              </a:spcBef>
              <a:spcAft>
                <a:spcPts val="0"/>
              </a:spcAft>
              <a:buNone/>
            </a:pPr>
            <a:endParaRPr sz="3200" b="1">
              <a:solidFill>
                <a:schemeClr val="lt1"/>
              </a:solidFill>
              <a:latin typeface="Calibri"/>
              <a:ea typeface="Calibri"/>
              <a:cs typeface="Calibri"/>
              <a:sym typeface="Calibri"/>
            </a:endParaRPr>
          </a:p>
        </p:txBody>
      </p:sp>
      <p:sp>
        <p:nvSpPr>
          <p:cNvPr id="351" name="Google Shape;351;p17"/>
          <p:cNvSpPr txBox="1"/>
          <p:nvPr/>
        </p:nvSpPr>
        <p:spPr>
          <a:xfrm>
            <a:off x="6044950" y="708255"/>
            <a:ext cx="4489500" cy="922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3200" b="1">
                <a:solidFill>
                  <a:srgbClr val="262626"/>
                </a:solidFill>
                <a:latin typeface="Calibri"/>
                <a:ea typeface="Calibri"/>
                <a:cs typeface="Calibri"/>
                <a:sym typeface="Calibri"/>
              </a:rPr>
              <a:t>INDIVIDUALIZAÇÃO</a:t>
            </a:r>
            <a:endParaRPr sz="2400" b="0" i="0" u="none" strike="noStrike" cap="none">
              <a:solidFill>
                <a:schemeClr val="lt1"/>
              </a:solidFill>
              <a:latin typeface="Calibri"/>
              <a:ea typeface="Calibri"/>
              <a:cs typeface="Calibri"/>
              <a:sym typeface="Calibri"/>
            </a:endParaRPr>
          </a:p>
        </p:txBody>
      </p:sp>
      <p:pic>
        <p:nvPicPr>
          <p:cNvPr id="352" name="Google Shape;352;p17"/>
          <p:cNvPicPr preferRelativeResize="0"/>
          <p:nvPr/>
        </p:nvPicPr>
        <p:blipFill rotWithShape="1">
          <a:blip r:embed="rId4">
            <a:alphaModFix/>
          </a:blip>
          <a:srcRect l="18534" t="22055" r="19828" b="30685"/>
          <a:stretch/>
        </p:blipFill>
        <p:spPr>
          <a:xfrm>
            <a:off x="377268" y="3816452"/>
            <a:ext cx="5103710" cy="243098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2587</Words>
  <Application>Microsoft Office PowerPoint</Application>
  <PresentationFormat>Widescreen</PresentationFormat>
  <Paragraphs>438</Paragraphs>
  <Slides>33</Slides>
  <Notes>33</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33</vt:i4>
      </vt:variant>
    </vt:vector>
  </HeadingPairs>
  <TitlesOfParts>
    <vt:vector size="43" baseType="lpstr">
      <vt:lpstr>Montserrat SemiBold</vt:lpstr>
      <vt:lpstr>Lato</vt:lpstr>
      <vt:lpstr>Georgia</vt:lpstr>
      <vt:lpstr>Arial</vt:lpstr>
      <vt:lpstr>Calibri</vt:lpstr>
      <vt:lpstr>Helvetica Neue</vt:lpstr>
      <vt:lpstr>Montserrat</vt:lpstr>
      <vt:lpstr>Roboto</vt:lpstr>
      <vt:lpstr>Office Theme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Windows User</dc:creator>
  <cp:lastModifiedBy>Renata Aranha</cp:lastModifiedBy>
  <cp:revision>2</cp:revision>
  <dcterms:created xsi:type="dcterms:W3CDTF">2018-08-16T03:43:04Z</dcterms:created>
  <dcterms:modified xsi:type="dcterms:W3CDTF">2023-03-09T14:18:48Z</dcterms:modified>
</cp:coreProperties>
</file>