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65" r:id="rId5"/>
    <p:sldId id="310" r:id="rId6"/>
    <p:sldId id="321" r:id="rId7"/>
    <p:sldId id="325" r:id="rId8"/>
    <p:sldId id="329" r:id="rId9"/>
    <p:sldId id="330" r:id="rId10"/>
    <p:sldId id="336" r:id="rId11"/>
    <p:sldId id="346" r:id="rId12"/>
    <p:sldId id="335" r:id="rId13"/>
    <p:sldId id="338" r:id="rId14"/>
    <p:sldId id="342" r:id="rId15"/>
    <p:sldId id="343" r:id="rId16"/>
    <p:sldId id="347" r:id="rId17"/>
    <p:sldId id="344" r:id="rId18"/>
    <p:sldId id="345" r:id="rId19"/>
    <p:sldId id="348" r:id="rId20"/>
    <p:sldId id="332" r:id="rId21"/>
  </p:sldIdLst>
  <p:sldSz cx="12188825" cy="6858000"/>
  <p:notesSz cx="6797675" cy="9874250"/>
  <p:custDataLst>
    <p:tags r:id="rId24"/>
  </p:custDataLst>
  <p:defaultTextStyle>
    <a:defPPr rtl="0"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51" autoAdjust="0"/>
    <p:restoredTop sz="94641" autoAdjust="0"/>
  </p:normalViewPr>
  <p:slideViewPr>
    <p:cSldViewPr showGuides="1">
      <p:cViewPr>
        <p:scale>
          <a:sx n="67" d="100"/>
          <a:sy n="67" d="100"/>
        </p:scale>
        <p:origin x="1450" y="298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90" d="100"/>
          <a:sy n="90" d="100"/>
        </p:scale>
        <p:origin x="377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viewProps" Target="viewProps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tags" Target="tags/tag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handoutMaster" Target="handoutMasters/handoutMaster1.xml" /><Relationship Id="rId28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notesMaster" Target="notesMasters/notesMaster1.xml" /><Relationship Id="rId27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4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93E36956-3452-45FD-A1D8-3574743558BA}" type="datetime1">
              <a:rPr lang="pt-BR" smtClean="0"/>
              <a:pPr algn="r" rtl="0"/>
              <a:t>09/03/2023</a:t>
            </a:fld>
            <a:endParaRPr lang="pt-BR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50443" y="9378824"/>
            <a:ext cx="2945659" cy="4954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pt-BR" smtClean="0"/>
              <a:pPr algn="r" rtl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22C183F4-168E-4576-AC99-60635C2E1F1D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09538" y="741363"/>
            <a:ext cx="657860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690269"/>
            <a:ext cx="543814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3" y="9378824"/>
            <a:ext cx="2945659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 /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pt-BR" noProof="0"/>
              <a:t>Clique para editar o estilo do subtítulo mestre</a:t>
            </a:r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9499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7FE631-0B6D-4712-BEFD-FF38CEB37A4A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60095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9DA96DE-A078-4676-8F38-EBC20B81DF35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07903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211769B-D019-4A86-8334-0A9D6D419A60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738254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A5EA5BE-0305-48F1-B45B-3F07AA1244A2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761813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is Conteúd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C2D1C76-DED1-4BE0-8F34-1641B8636BA4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2A013F82-EE5E-44EE-A61D-E31C6657F26F}" type="slidenum">
              <a:rPr lang="pt-BR" noProof="0" smtClean="0"/>
              <a:pPr/>
              <a:t>‹nº›</a:t>
            </a:fld>
            <a:r>
              <a:rPr lang="pt-BR" noProof="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5340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C98F49-77D6-4D48-BB68-E4DB33EE5B06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9" name="Espaço Reservado para o Número do Slid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4208419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F379B94-F7A6-4BC6-8A31-032F8D94B5BD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62663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35DBF44-9F2F-4201-8CE2-C12E521BC56C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360754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pt-BR" noProof="0"/>
              <a:t>Clique para editar o texto mestre</a:t>
            </a:r>
          </a:p>
          <a:p>
            <a:pPr lvl="1" rtl="0"/>
            <a:r>
              <a:rPr lang="pt-BR" noProof="0"/>
              <a:t>Segundo nível</a:t>
            </a:r>
          </a:p>
          <a:p>
            <a:pPr lvl="2" rtl="0"/>
            <a:r>
              <a:rPr lang="pt-BR" noProof="0"/>
              <a:t>Terceiro nível</a:t>
            </a:r>
          </a:p>
          <a:p>
            <a:pPr lvl="3" rtl="0"/>
            <a:r>
              <a:rPr lang="pt-BR" noProof="0"/>
              <a:t>Quarto nível</a:t>
            </a:r>
          </a:p>
          <a:p>
            <a:pPr lvl="4" rtl="0"/>
            <a:r>
              <a:rPr lang="pt-BR" noProof="0"/>
              <a:t>Quinto nível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BAD7B4B-23CA-4460-862D-E2D3E21E1E07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544981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t-BR" noProof="0"/>
              <a:t>Clique no ícone para adicionar uma imagem</a:t>
            </a:r>
            <a:endParaRPr lang="pt-BR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pt-BR" noProof="0"/>
              <a:t>Clique para editar o título mestre</a:t>
            </a:r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pt-BR" noProof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2F45EDE-4BCD-4C98-AD18-04AAF5D19C9A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t-BR" noProof="0" dirty="0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pt-BR" noProof="0" smtClean="0"/>
              <a:pPr rtl="0"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224917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t-BR" noProof="0" dirty="0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t-BR" noProof="0" dirty="0"/>
              <a:t>Clique para editar o texto Mestre</a:t>
            </a:r>
          </a:p>
          <a:p>
            <a:pPr lvl="1" rtl="0"/>
            <a:r>
              <a:rPr lang="pt-BR" noProof="0" dirty="0"/>
              <a:t>Segundo nível</a:t>
            </a:r>
          </a:p>
          <a:p>
            <a:pPr lvl="2" rtl="0"/>
            <a:r>
              <a:rPr lang="pt-BR" noProof="0" dirty="0"/>
              <a:t>Terceiro nível</a:t>
            </a:r>
          </a:p>
          <a:p>
            <a:pPr lvl="3" rtl="0"/>
            <a:r>
              <a:rPr lang="pt-BR" noProof="0" dirty="0"/>
              <a:t>Quarto nível</a:t>
            </a:r>
          </a:p>
          <a:p>
            <a:pPr lvl="4" rtl="0"/>
            <a:r>
              <a:rPr lang="pt-BR" noProof="0" dirty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E951F9-CFF6-4C18-A9A8-D5A0842ABF9A}" type="datetime1">
              <a:rPr lang="pt-BR" noProof="0" smtClean="0"/>
              <a:pPr/>
              <a:t>09/03/2023</a:t>
            </a:fld>
            <a:endParaRPr lang="pt-BR" noProof="0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pt-BR" noProof="0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pt-BR" noProof="0" smtClean="0"/>
              <a:pPr/>
              <a:t>‹nº›</a:t>
            </a:fld>
            <a:endParaRPr lang="pt-BR" noProof="0" dirty="0"/>
          </a:p>
        </p:txBody>
      </p:sp>
    </p:spTree>
    <p:extLst>
      <p:ext uri="{BB962C8B-B14F-4D97-AF65-F5344CB8AC3E}">
        <p14:creationId xmlns:p14="http://schemas.microsoft.com/office/powerpoint/2010/main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jpe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621804" y="2492896"/>
            <a:ext cx="8229600" cy="1079376"/>
          </a:xfrm>
        </p:spPr>
        <p:txBody>
          <a:bodyPr rtlCol="0">
            <a:noAutofit/>
          </a:bodyPr>
          <a:lstStyle/>
          <a:p>
            <a:pPr algn="r" rtl="0"/>
            <a:r>
              <a:rPr lang="en-US" sz="4800" dirty="0"/>
              <a:t>A lei da </a:t>
            </a:r>
            <a:r>
              <a:rPr lang="en-US" sz="4800" dirty="0" err="1"/>
              <a:t>telessaúde</a:t>
            </a:r>
            <a:r>
              <a:rPr lang="en-US" sz="4800" dirty="0"/>
              <a:t>: </a:t>
            </a:r>
            <a:r>
              <a:rPr lang="en-US" sz="4800" dirty="0" err="1"/>
              <a:t>modelo</a:t>
            </a:r>
            <a:r>
              <a:rPr lang="en-US" sz="4800" dirty="0"/>
              <a:t> para a </a:t>
            </a:r>
            <a:r>
              <a:rPr lang="en-US" sz="4800" dirty="0" err="1"/>
              <a:t>atuação</a:t>
            </a:r>
            <a:r>
              <a:rPr lang="en-US" sz="4800" dirty="0"/>
              <a:t> junto </a:t>
            </a:r>
            <a:r>
              <a:rPr lang="en-US" sz="4800" dirty="0" err="1"/>
              <a:t>ao</a:t>
            </a:r>
            <a:r>
              <a:rPr lang="en-US" sz="4800" dirty="0"/>
              <a:t> </a:t>
            </a:r>
            <a:r>
              <a:rPr lang="en-US" sz="4800" dirty="0" err="1"/>
              <a:t>Legislativo</a:t>
            </a:r>
            <a:endParaRPr lang="en-US" sz="4800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621804" y="4365104"/>
            <a:ext cx="8229600" cy="1219200"/>
          </a:xfrm>
        </p:spPr>
        <p:txBody>
          <a:bodyPr rtlCol="0">
            <a:normAutofit/>
          </a:bodyPr>
          <a:lstStyle/>
          <a:p>
            <a:pPr algn="r"/>
            <a:r>
              <a:rPr lang="pt-BR" sz="1900" b="1" cap="none" dirty="0"/>
              <a:t>Gabriella Belkisse Rocha Nassar</a:t>
            </a:r>
          </a:p>
          <a:p>
            <a:pPr algn="r"/>
            <a:r>
              <a:rPr lang="pt-BR" sz="1900" cap="none" dirty="0"/>
              <a:t>Assessora Especial de Relações Institucionais e Governamentais</a:t>
            </a:r>
          </a:p>
          <a:p>
            <a:pPr algn="r"/>
            <a:r>
              <a:rPr lang="pt-BR" sz="1900" cap="none" dirty="0"/>
              <a:t>Conselho Federal de Medicina</a:t>
            </a:r>
          </a:p>
          <a:p>
            <a:pPr algn="r"/>
            <a:r>
              <a:rPr lang="pt-BR" sz="1900" cap="none" dirty="0"/>
              <a:t>gabriella@portalmedico.org.br</a:t>
            </a:r>
          </a:p>
          <a:p>
            <a:pPr rtl="0"/>
            <a:endParaRPr lang="it-IT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sp>
        <p:nvSpPr>
          <p:cNvPr id="6" name="Título 2"/>
          <p:cNvSpPr txBox="1">
            <a:spLocks/>
          </p:cNvSpPr>
          <p:nvPr/>
        </p:nvSpPr>
        <p:spPr>
          <a:xfrm>
            <a:off x="1269876" y="404664"/>
            <a:ext cx="9356567" cy="4313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6600" kern="1200" spc="1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/>
              <a:t>I ENCONTRO NACIONAL DOS CONSELHOS DE MEDICINA 2023</a:t>
            </a:r>
          </a:p>
        </p:txBody>
      </p:sp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404664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SENADO FEDERAL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38" y="1700808"/>
            <a:ext cx="4761185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095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63053" y="332656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 err="1">
                <a:solidFill>
                  <a:schemeClr val="tx2">
                    <a:lumMod val="90000"/>
                  </a:schemeClr>
                </a:solidFill>
              </a:rPr>
              <a:t>PLs</a:t>
            </a: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 4223/21 e 1998/20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326144" y="1268760"/>
            <a:ext cx="9536535" cy="4824536"/>
          </a:xfrm>
        </p:spPr>
        <p:txBody>
          <a:bodyPr rtlCol="0">
            <a:no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8 relatórios apresentados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sz="2800" dirty="0"/>
              <a:t>Atuação do CFM na negociação de todos eles junto ao relator Veneziano Vital do Rego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Medicina do Trabalho e Perícia Médica – Sen. Marcos Rogério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Novo Substitutivo aprovado no Senado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Reanálise da Câmara dos Deputados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Câmara rejeita as alterações realizadas pelo Senado e opta pelo seu texto original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PL é publicado em 27/12/22, sem vetos </a:t>
            </a:r>
            <a:r>
              <a:rPr lang="pt-BR" sz="3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endParaRPr lang="pt-BR" sz="28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79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175190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LEI Nº 14.510, DE 2022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cxnSp>
        <p:nvCxnSpPr>
          <p:cNvPr id="16" name="Conector reto 15"/>
          <p:cNvCxnSpPr/>
          <p:nvPr/>
        </p:nvCxnSpPr>
        <p:spPr>
          <a:xfrm>
            <a:off x="6310436" y="1484784"/>
            <a:ext cx="194421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Texto&#10;&#10;Descrição gerada automaticamente com confiança média">
            <a:extLst>
              <a:ext uri="{FF2B5EF4-FFF2-40B4-BE49-F238E27FC236}">
                <a16:creationId xmlns:a16="http://schemas.microsoft.com/office/drawing/2014/main" id="{2FD08546-F864-AE0B-AA04-6D1488CBEF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076" y="931070"/>
            <a:ext cx="8112080" cy="4886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68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175190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LEI Nº 14.510, DE 2022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9" name="Imagem 8" descr="Uma imagem contendo Tabela&#10;&#10;Descrição gerada automaticamente">
            <a:extLst>
              <a:ext uri="{FF2B5EF4-FFF2-40B4-BE49-F238E27FC236}">
                <a16:creationId xmlns:a16="http://schemas.microsoft.com/office/drawing/2014/main" id="{1BC612E4-AA07-0C99-A29D-5BCD00D46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895149"/>
            <a:ext cx="9144000" cy="4876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867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265352"/>
            <a:ext cx="9144001" cy="599728"/>
          </a:xfrm>
        </p:spPr>
        <p:txBody>
          <a:bodyPr rtlCol="0">
            <a:normAutofit/>
          </a:bodyPr>
          <a:lstStyle/>
          <a:p>
            <a:pPr algn="ctr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LEI Nº 14.510, DE 2022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93812" y="1289836"/>
            <a:ext cx="4596241" cy="4729964"/>
          </a:xfrm>
        </p:spPr>
        <p:txBody>
          <a:bodyPr rtlCol="0">
            <a:noAutofit/>
          </a:bodyPr>
          <a:lstStyle/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O trabalho realizado pelo CFM garantiu que a lei, mesmo sancionada quase 8 meses após a publicação da sua Resolução, estivesse em consonância com ela</a:t>
            </a:r>
          </a:p>
          <a:p>
            <a:pPr algn="just">
              <a:spcBef>
                <a:spcPts val="1200"/>
              </a:spcBef>
              <a:buFont typeface="Wingdings" panose="05000000000000000000" pitchFamily="2" charset="2"/>
              <a:buChar char="Ø"/>
            </a:pPr>
            <a:r>
              <a:rPr lang="pt-BR" sz="2800" dirty="0"/>
              <a:t> Todos os normativos editados pelo CFM sobre o tema estão de acordo com a Lei Federal nº 14.510/22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3" name="Imagem 2" descr="Pessoas sentadas ao redor de uma mesa com cadeiras&#10;&#10;Descrição gerada automaticamente com confiança média">
            <a:extLst>
              <a:ext uri="{FF2B5EF4-FFF2-40B4-BE49-F238E27FC236}">
                <a16:creationId xmlns:a16="http://schemas.microsoft.com/office/drawing/2014/main" id="{C7A57BC3-0F2E-AB09-3AFB-1B428B2D6DA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6380" y="1562220"/>
            <a:ext cx="5576910" cy="3717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75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548680"/>
            <a:ext cx="9144001" cy="599728"/>
          </a:xfrm>
        </p:spPr>
        <p:txBody>
          <a:bodyPr rtlCol="0">
            <a:normAutofit fontScale="90000"/>
          </a:bodyPr>
          <a:lstStyle/>
          <a:p>
            <a:pPr algn="ctr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LEI Nº 14.510, DE 2022</a:t>
            </a:r>
            <a:br>
              <a:rPr lang="pt-BR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IMPACTO NA ATUAÇÃO DOS MÉDICOS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25860" y="1628800"/>
            <a:ext cx="5544616" cy="4248472"/>
          </a:xfrm>
        </p:spPr>
        <p:txBody>
          <a:bodyPr rtlCol="0">
            <a:noAutofit/>
          </a:bodyPr>
          <a:lstStyle/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sz="2200" dirty="0"/>
              <a:t> Segurança para o exercício da medicina mediada por tecnologia e para a saúde da população brasileira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/>
              <a:t> Telemedicina é uma ferrramenta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/>
              <a:t> Não substitui o exame físico presencial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/>
              <a:t> Remuneração equivalente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/>
              <a:t> Autonomia do médico e do paciente resguardadas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pt-BR" sz="2200" dirty="0"/>
              <a:t> Registro de responsável técnico para as plataformas mediadoras de tecnologia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6179" y="2276872"/>
            <a:ext cx="4061807" cy="2267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475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7" name="Imagem 6" descr="Texto&#10;&#10;Descrição gerada automaticamente">
            <a:extLst>
              <a:ext uri="{FF2B5EF4-FFF2-40B4-BE49-F238E27FC236}">
                <a16:creationId xmlns:a16="http://schemas.microsoft.com/office/drawing/2014/main" id="{D360ED50-45AB-C7A1-86DA-1718289C97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020" y="1268760"/>
            <a:ext cx="6901216" cy="3839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45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1502616" y="5533435"/>
            <a:ext cx="9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CFM - RELAÇÕES INSTITUCIONAIS E GOVERNAMENTAIS</a:t>
            </a:r>
          </a:p>
          <a:p>
            <a:pPr algn="ctr"/>
            <a:r>
              <a:rPr lang="pt-BR" sz="1200" dirty="0"/>
              <a:t>gabriella@portalmedico.org.br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4212" y="1628800"/>
            <a:ext cx="3168352" cy="308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5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ço Reservado para Conteúdo 2" descr="Texto">
            <a:extLst>
              <a:ext uri="{FF2B5EF4-FFF2-40B4-BE49-F238E27FC236}">
                <a16:creationId xmlns:a16="http://schemas.microsoft.com/office/drawing/2014/main" id="{424740B0-599E-E594-0F21-D926F8672B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92" y="692696"/>
            <a:ext cx="9164114" cy="5007533"/>
          </a:xfr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2411" y="911102"/>
            <a:ext cx="9144001" cy="5997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TELEMEDICINA E TELESSAÚDE </a:t>
            </a:r>
            <a:br>
              <a:rPr lang="pt-BR" dirty="0">
                <a:solidFill>
                  <a:schemeClr val="tx2">
                    <a:lumMod val="90000"/>
                  </a:schemeClr>
                </a:solidFill>
              </a:rPr>
            </a:b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053852" y="1712513"/>
            <a:ext cx="5328592" cy="3528392"/>
          </a:xfrm>
        </p:spPr>
        <p:txBody>
          <a:bodyPr rtlCol="0"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Mais de 25 propostas legislativas apresentadas entre 2018 e 2022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 1998/2020</a:t>
            </a:r>
            <a:r>
              <a:rPr lang="pt-BR" b="1" dirty="0">
                <a:solidFill>
                  <a:srgbClr val="00B0F0"/>
                </a:solidFill>
              </a:rPr>
              <a:t> </a:t>
            </a:r>
            <a:r>
              <a:rPr lang="pt-BR" dirty="0">
                <a:solidFill>
                  <a:srgbClr val="00B0F0"/>
                </a:solidFill>
              </a:rPr>
              <a:t>– Câmara dos Deputados - </a:t>
            </a:r>
            <a:r>
              <a:rPr lang="pt-BR" dirty="0"/>
              <a:t>Autoriza e define a prática da </a:t>
            </a:r>
            <a:r>
              <a:rPr lang="pt-BR" b="1" dirty="0">
                <a:solidFill>
                  <a:schemeClr val="bg2">
                    <a:lumMod val="50000"/>
                    <a:lumOff val="50000"/>
                  </a:schemeClr>
                </a:solidFill>
              </a:rPr>
              <a:t>telemedicina</a:t>
            </a:r>
            <a:r>
              <a:rPr lang="pt-BR" dirty="0"/>
              <a:t> em todo o território nacional.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pt-BR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PL 4223/2021 </a:t>
            </a:r>
            <a:r>
              <a:rPr lang="pt-BR" dirty="0">
                <a:solidFill>
                  <a:srgbClr val="00B0F0"/>
                </a:solidFill>
              </a:rPr>
              <a:t>– Senado Federal - </a:t>
            </a:r>
            <a:r>
              <a:rPr lang="pt-BR" dirty="0"/>
              <a:t>Dispõe sobre as ações e serviços de </a:t>
            </a:r>
            <a:r>
              <a:rPr lang="pt-BR" b="1" dirty="0" err="1">
                <a:solidFill>
                  <a:schemeClr val="bg2">
                    <a:lumMod val="50000"/>
                    <a:lumOff val="50000"/>
                  </a:schemeClr>
                </a:solidFill>
              </a:rPr>
              <a:t>telessaúde</a:t>
            </a:r>
            <a:r>
              <a:rPr lang="pt-BR" dirty="0"/>
              <a:t>.</a:t>
            </a:r>
          </a:p>
          <a:p>
            <a:pPr marL="0" indent="0" algn="just">
              <a:buNone/>
            </a:pPr>
            <a:endParaRPr lang="pt-BR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655" y="1968796"/>
            <a:ext cx="4159263" cy="266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180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404664"/>
            <a:ext cx="9144001" cy="599728"/>
          </a:xfrm>
        </p:spPr>
        <p:txBody>
          <a:bodyPr rtlCol="0">
            <a:noAutofit/>
          </a:bodyPr>
          <a:lstStyle/>
          <a:p>
            <a:pPr algn="ctr" rtl="0"/>
            <a:r>
              <a:rPr lang="pt-BR" sz="6000" dirty="0">
                <a:solidFill>
                  <a:schemeClr val="tx2">
                    <a:lumMod val="90000"/>
                  </a:schemeClr>
                </a:solidFill>
              </a:rPr>
              <a:t>2021 – Início da atuação</a:t>
            </a:r>
            <a:endParaRPr lang="en-US" sz="6000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5734372" y="1195264"/>
            <a:ext cx="5544616" cy="48245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O CFM</a:t>
            </a:r>
            <a:r>
              <a:rPr lang="pt-BR" sz="2800" dirty="0"/>
              <a:t>: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 Já discutia internamente nova Resolução sobre o tema 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 Março – relator e posicionamento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 Recebeu o relator e membros da </a:t>
            </a:r>
            <a:r>
              <a:rPr lang="pt-BR" sz="2800" dirty="0" err="1"/>
              <a:t>FPMed</a:t>
            </a:r>
            <a:r>
              <a:rPr lang="pt-BR" sz="2800" dirty="0"/>
              <a:t> para discutir o projeto;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 Participou de diversas audiências e eventos sobre o tema no âmbito do Congresso Nacional.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pt-BR" sz="2800" dirty="0"/>
              <a:t> Dezembro - urgência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3" name="Imagem 2" descr="Grupo de pessoas sentadas ao redor de uma mesa&#10;&#10;Descrição gerada automaticamente">
            <a:extLst>
              <a:ext uri="{FF2B5EF4-FFF2-40B4-BE49-F238E27FC236}">
                <a16:creationId xmlns:a16="http://schemas.microsoft.com/office/drawing/2014/main" id="{C64D9342-063B-8089-D6DC-60CF18B814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20" y="1929036"/>
            <a:ext cx="4290593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9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318086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PROJETO DE LEI Nº 1998 de 2020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25860" y="1268760"/>
            <a:ext cx="10225136" cy="48245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Abril de 2022</a:t>
            </a:r>
            <a:r>
              <a:rPr lang="pt-BR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PL é pautado em Plenário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CFM se reúne com o Presidente da CD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CFM se reúne com o novo relator: </a:t>
            </a:r>
          </a:p>
          <a:p>
            <a:pPr algn="just"/>
            <a:r>
              <a:rPr lang="pt-BR" dirty="0"/>
              <a:t>Telemedicina – Telessaúde</a:t>
            </a:r>
          </a:p>
          <a:p>
            <a:pPr algn="just"/>
            <a:r>
              <a:rPr lang="pt-BR" dirty="0"/>
              <a:t>Defesa Telemedicina</a:t>
            </a:r>
          </a:p>
          <a:p>
            <a:pPr algn="just"/>
            <a:r>
              <a:rPr lang="pt-BR" dirty="0"/>
              <a:t>Posicionamentos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CFM se reúne com o Ministro da Saúde </a:t>
            </a:r>
          </a:p>
          <a:p>
            <a:pPr marL="0" indent="0" algn="just">
              <a:buNone/>
            </a:pP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6" name="Imagem 5" descr="Homem falando no microfone&#10;&#10;Descrição gerada automaticamente">
            <a:extLst>
              <a:ext uri="{FF2B5EF4-FFF2-40B4-BE49-F238E27FC236}">
                <a16:creationId xmlns:a16="http://schemas.microsoft.com/office/drawing/2014/main" id="{A9C641DB-350C-65AE-9EEB-4BBD5BA6189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4652" y="2996952"/>
            <a:ext cx="3240360" cy="3231358"/>
          </a:xfrm>
          <a:prstGeom prst="rect">
            <a:avLst/>
          </a:prstGeom>
        </p:spPr>
      </p:pic>
      <p:pic>
        <p:nvPicPr>
          <p:cNvPr id="8" name="Imagem 7" descr="Pessoas de terno e gravata&#10;&#10;Descrição gerada automaticamente">
            <a:extLst>
              <a:ext uri="{FF2B5EF4-FFF2-40B4-BE49-F238E27FC236}">
                <a16:creationId xmlns:a16="http://schemas.microsoft.com/office/drawing/2014/main" id="{87FFD414-742F-DFE3-6625-C5A7A28EBA2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9" t="7025" b="33471"/>
          <a:stretch/>
        </p:blipFill>
        <p:spPr>
          <a:xfrm>
            <a:off x="6670476" y="1340768"/>
            <a:ext cx="2448272" cy="322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7565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341884" y="318086"/>
            <a:ext cx="9577064" cy="5997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sz="3200" b="1" dirty="0">
                <a:solidFill>
                  <a:schemeClr val="tx2">
                    <a:lumMod val="90000"/>
                  </a:schemeClr>
                </a:solidFill>
              </a:rPr>
              <a:t>SUGESTÕES AO NOVO TEXTO BASE DO RELATOR</a:t>
            </a:r>
            <a:endParaRPr lang="en-US" sz="3200" b="1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09836" y="1499587"/>
            <a:ext cx="5328592" cy="48245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 </a:t>
            </a:r>
            <a:r>
              <a:rPr lang="pt-BR" dirty="0"/>
              <a:t>Respeito textual às competências legais de cada profissão da saúde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Estabelecer que os padrões normativos e éticos das modalidades presencial e à distância, assim como a remuneração pelo serviço prestado são equivalentes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Supressão de dispositivos que exemplificavam telessaúde com atos privativos de médicos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sp>
        <p:nvSpPr>
          <p:cNvPr id="6" name="Espaço Reservado para Conteúdo 13"/>
          <p:cNvSpPr txBox="1">
            <a:spLocks/>
          </p:cNvSpPr>
          <p:nvPr/>
        </p:nvSpPr>
        <p:spPr>
          <a:xfrm>
            <a:off x="6526460" y="1499587"/>
            <a:ext cx="5112568" cy="48245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/>
              <a:t> </a:t>
            </a:r>
            <a:r>
              <a:rPr lang="pt-BR" dirty="0"/>
              <a:t>Dispensa da inscrição secundária do profissional de saúde que exercer a profissão em outra jurisdição exclusivamente por meio da </a:t>
            </a:r>
            <a:r>
              <a:rPr lang="pt-BR" dirty="0" err="1"/>
              <a:t>telessaúde</a:t>
            </a:r>
            <a:endParaRPr lang="pt-BR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 Obrigatoriedade de registro e responsabilização técnica das empresas intermediadoras de serviços médicos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/>
              <a:t>Diferenciar conceitualmente </a:t>
            </a:r>
            <a:r>
              <a:rPr lang="pt-BR" dirty="0" err="1"/>
              <a:t>telessaúde</a:t>
            </a:r>
            <a:r>
              <a:rPr lang="pt-BR" dirty="0"/>
              <a:t> de telemedicina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dirty="0"/>
          </a:p>
          <a:p>
            <a:pPr marL="0" indent="0" algn="just">
              <a:buFont typeface="Arial" pitchFamily="34" charset="0"/>
              <a:buNone/>
            </a:pPr>
            <a:endParaRPr lang="pt-BR" sz="2200" dirty="0"/>
          </a:p>
        </p:txBody>
      </p:sp>
    </p:spTree>
    <p:extLst>
      <p:ext uri="{BB962C8B-B14F-4D97-AF65-F5344CB8AC3E}">
        <p14:creationId xmlns:p14="http://schemas.microsoft.com/office/powerpoint/2010/main" val="2349971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629916" y="332656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PROJETO DE LEI Nº 1998 de 2020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936830" y="1340768"/>
            <a:ext cx="5256584" cy="48245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 20 de Abril de 2022</a:t>
            </a:r>
            <a:r>
              <a:rPr lang="pt-BR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Antes de publicar, Dep. Pedro Vilela encaminha seu parecer ao CFM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Pauta importante da Plenária do CFM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22 de Abril de 2022</a:t>
            </a:r>
            <a:r>
              <a:rPr lang="pt-BR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Relator protocola Parecer Preliminar de plenário nº 1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 27 de Abril de 2022</a:t>
            </a:r>
            <a:r>
              <a:rPr lang="pt-BR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dirty="0"/>
              <a:t> Deliberação do PL na Câmara dos Deputados</a:t>
            </a:r>
          </a:p>
          <a:p>
            <a:pPr marL="0" indent="0" algn="just">
              <a:buNone/>
            </a:pP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81D1B933-B28F-89DC-A60A-15199BF327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7480" y="1988840"/>
            <a:ext cx="456050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51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22410" y="776808"/>
            <a:ext cx="9144001" cy="599728"/>
          </a:xfrm>
        </p:spPr>
        <p:txBody>
          <a:bodyPr rtlCol="0">
            <a:normAutofit fontScale="90000"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RESOLUÇÃO CFM 2314/2022 </a:t>
            </a:r>
            <a:br>
              <a:rPr lang="pt-BR" dirty="0">
                <a:solidFill>
                  <a:schemeClr val="tx2">
                    <a:lumMod val="90000"/>
                  </a:schemeClr>
                </a:solidFill>
              </a:rPr>
            </a:b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Telemedicina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6094410" y="1855289"/>
            <a:ext cx="5040562" cy="30243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Aprovada em 20 de abril de 2022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Publicada em 05 de maio de 2022 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Protagonismo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Planejamento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chemeClr val="tx2">
                    <a:lumMod val="90000"/>
                  </a:schemeClr>
                </a:solidFill>
              </a:rPr>
              <a:t> Atuação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pt-BR" sz="2200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23BFDB37-DD60-031D-7B9B-7CB8C33919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9876" y="2570464"/>
            <a:ext cx="4114743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35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ítulo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599728"/>
          </a:xfrm>
        </p:spPr>
        <p:txBody>
          <a:bodyPr rtlCol="0">
            <a:normAutofit/>
          </a:bodyPr>
          <a:lstStyle/>
          <a:p>
            <a:pPr algn="ctr" rtl="0"/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PROJETO DE LEI Nº 1998 de 2020</a:t>
            </a:r>
            <a:endParaRPr lang="en-US" dirty="0">
              <a:solidFill>
                <a:schemeClr val="tx2">
                  <a:lumMod val="90000"/>
                </a:schemeClr>
              </a:solidFill>
            </a:endParaRPr>
          </a:p>
        </p:txBody>
      </p:sp>
      <p:sp>
        <p:nvSpPr>
          <p:cNvPr id="14" name="Espaço Reservado para Conteúdo 13"/>
          <p:cNvSpPr>
            <a:spLocks noGrp="1"/>
          </p:cNvSpPr>
          <p:nvPr>
            <p:ph idx="1"/>
          </p:nvPr>
        </p:nvSpPr>
        <p:spPr>
          <a:xfrm>
            <a:off x="1197868" y="860376"/>
            <a:ext cx="10225136" cy="4824536"/>
          </a:xfrm>
        </p:spPr>
        <p:txBody>
          <a:bodyPr rtlCol="0">
            <a:no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pt-BR" sz="2200" dirty="0">
                <a:solidFill>
                  <a:schemeClr val="tx2">
                    <a:lumMod val="90000"/>
                  </a:schemeClr>
                </a:solidFill>
              </a:rPr>
              <a:t> 27 de </a:t>
            </a:r>
            <a:r>
              <a:rPr lang="pt-BR" dirty="0">
                <a:solidFill>
                  <a:schemeClr val="tx2">
                    <a:lumMod val="90000"/>
                  </a:schemeClr>
                </a:solidFill>
              </a:rPr>
              <a:t>Abril de 2022</a:t>
            </a:r>
            <a:r>
              <a:rPr lang="pt-BR" sz="2200" dirty="0"/>
              <a:t>: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200" dirty="0"/>
              <a:t> </a:t>
            </a:r>
            <a:r>
              <a:rPr lang="pt-BR" sz="2100" b="1" dirty="0">
                <a:highlight>
                  <a:srgbClr val="808000"/>
                </a:highlight>
              </a:rPr>
              <a:t>CFM única entidade presente em Plenário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 Proferido parecer às Emendas de Plenário: rejeição das Emendas 1 a 6 e aprovação parcial da Emenda 7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 Requerimento de Adiamento de Votação, de autoria do PT, rejeitado pelo Plenário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 Aprovada Subemenda Substitutiva Global, ressalvados os destaques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Em consequência, prejudicados o Substitutivo, a proposição inicial e as apensadas 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CFM negocia com as lideranças partidárias a retirada dos destaque às Emenda 3, 5 e 6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 Rejeitado Destaque do PT à dispositivo constante na Emenda 7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pt-BR" sz="2100" dirty="0"/>
              <a:t> Redação Final aprovada. Matéria segue para o Senado Federal.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2284" y="6019800"/>
            <a:ext cx="2121664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7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únel Azul Digital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895261" id="{9D3A0BA5-9BA3-4FF2-8DE9-02F032876D36}" vid="{5A33D4DE-F3FB-447A-BC59-822AF5AB6DE9}"/>
    </a:ext>
  </a:extLst>
</a:theme>
</file>

<file path=ppt/theme/theme2.xml><?xml version="1.0" encoding="utf-8"?>
<a:theme xmlns:a="http://schemas.openxmlformats.org/drawingml/2006/main" name="Tema do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0E41224-0370-4595-877C-23316CD80004}">
  <ds:schemaRefs>
    <ds:schemaRef ds:uri="http://schemas.microsoft.com/office/2006/metadata/properties"/>
    <ds:schemaRef ds:uri="http://www.w3.org/2000/xmlns/"/>
    <ds:schemaRef ds:uri="4873beb7-5857-4685-be1f-d57550cc96cc"/>
    <ds:schemaRef ds:uri="http://www.w3.org/2001/XMLSchema-instance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Apresentação profissional com túnel azul digital (widescreen)</Template>
  <TotalTime>0</TotalTime>
  <Words>717</Words>
  <Application>Microsoft Office PowerPoint</Application>
  <PresentationFormat>Personalizar</PresentationFormat>
  <Paragraphs>80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18" baseType="lpstr">
      <vt:lpstr>Túnel Azul Digital 16X9</vt:lpstr>
      <vt:lpstr>A lei da telessaúde: modelo para a atuação junto ao Legislativo</vt:lpstr>
      <vt:lpstr>Apresentação do PowerPoint</vt:lpstr>
      <vt:lpstr>TELEMEDICINA E TELESSAÚDE  </vt:lpstr>
      <vt:lpstr>2021 – Início da atuação</vt:lpstr>
      <vt:lpstr>PROJETO DE LEI Nº 1998 de 2020</vt:lpstr>
      <vt:lpstr>SUGESTÕES AO NOVO TEXTO BASE DO RELATOR</vt:lpstr>
      <vt:lpstr>PROJETO DE LEI Nº 1998 de 2020</vt:lpstr>
      <vt:lpstr>RESOLUÇÃO CFM 2314/2022  Telemedicina</vt:lpstr>
      <vt:lpstr>PROJETO DE LEI Nº 1998 de 2020</vt:lpstr>
      <vt:lpstr>SENADO FEDERAL</vt:lpstr>
      <vt:lpstr>PLs 4223/21 e 1998/20</vt:lpstr>
      <vt:lpstr>LEI Nº 14.510, DE 2022</vt:lpstr>
      <vt:lpstr>LEI Nº 14.510, DE 2022</vt:lpstr>
      <vt:lpstr>LEI Nº 14.510, DE 2022</vt:lpstr>
      <vt:lpstr>LEI Nº 14.510, DE 2022 IMPACTO NA ATUAÇÃO DOS MÉDICOS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lei da telessaúde: modelo para a atuação junto ao Legislativo</dc:title>
  <dc:creator/>
  <cp:lastModifiedBy>Gabriella Rocha Nassar</cp:lastModifiedBy>
  <cp:revision>2</cp:revision>
  <dcterms:created xsi:type="dcterms:W3CDTF">2022-04-11T15:15:43Z</dcterms:created>
  <dcterms:modified xsi:type="dcterms:W3CDTF">2023-03-09T12:01:35Z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