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1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gradFill>
          <a:gsLst>
            <a:gs pos="24000">
              <a:schemeClr val="accent6">
                <a:lumMod val="20000"/>
                <a:lumOff val="80000"/>
              </a:schemeClr>
            </a:gs>
            <a:gs pos="0">
              <a:schemeClr val="accent6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47698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gradFill>
          <a:gsLst>
            <a:gs pos="24000">
              <a:schemeClr val="accent6">
                <a:lumMod val="20000"/>
                <a:lumOff val="80000"/>
              </a:schemeClr>
            </a:gs>
            <a:gs pos="0">
              <a:schemeClr val="accent6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40965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gradFill>
          <a:gsLst>
            <a:gs pos="24000">
              <a:schemeClr val="accent6">
                <a:lumMod val="20000"/>
                <a:lumOff val="80000"/>
              </a:schemeClr>
            </a:gs>
            <a:gs pos="0">
              <a:schemeClr val="accent6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15763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6">
                <a:lumMod val="20000"/>
                <a:lumOff val="80000"/>
              </a:schemeClr>
            </a:gs>
            <a:gs pos="0">
              <a:schemeClr val="accent6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pic>
        <p:nvPicPr>
          <p:cNvPr id="7" name="Picture 22" descr="logocfm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0415" y="5216940"/>
            <a:ext cx="1491431" cy="1491431"/>
          </a:xfrm>
          <a:prstGeom prst="rect">
            <a:avLst/>
          </a:prstGeom>
          <a:noFill/>
          <a:ln>
            <a:noFill/>
          </a:ln>
          <a:effectLst>
            <a:glow>
              <a:schemeClr val="accent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80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oantonio@portalmedico.org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46517"/>
          </a:xfrm>
        </p:spPr>
        <p:txBody>
          <a:bodyPr>
            <a:normAutofit fontScale="90000"/>
          </a:bodyPr>
          <a:lstStyle/>
          <a:p>
            <a:r>
              <a:rPr lang="pt-BR" sz="3200" b="1" i="0" u="none" strike="noStrike" baseline="0" dirty="0">
                <a:solidFill>
                  <a:srgbClr val="162937"/>
                </a:solidFill>
                <a:latin typeface="+mn-lt"/>
              </a:rPr>
              <a:t>RESOLUÇÃO CFM Nº 2.306, DE 17 DE MARÇO DE 2022</a:t>
            </a:r>
            <a:br>
              <a:rPr lang="pt-BR" sz="3200" b="1" i="0" u="none" strike="noStrike" baseline="0" dirty="0">
                <a:solidFill>
                  <a:srgbClr val="162937"/>
                </a:solidFill>
                <a:latin typeface="+mn-lt"/>
              </a:rPr>
            </a:br>
            <a:r>
              <a:rPr lang="pt-BR" sz="3200" b="1" i="0" u="none" strike="noStrike" baseline="0" dirty="0">
                <a:solidFill>
                  <a:srgbClr val="162937"/>
                </a:solidFill>
                <a:latin typeface="+mn-lt"/>
              </a:rPr>
              <a:t>Publicado em: 25/03/2022</a:t>
            </a:r>
            <a:br>
              <a:rPr lang="pt-BR" sz="2400" b="1" i="0" u="none" strike="noStrike" baseline="0" dirty="0">
                <a:solidFill>
                  <a:srgbClr val="162937"/>
                </a:solidFill>
                <a:latin typeface="Rawline-Bold"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52926" y="3585259"/>
            <a:ext cx="9001222" cy="187597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162937"/>
                </a:solidFill>
                <a:ea typeface="+mj-ea"/>
                <a:cs typeface="+mj-cs"/>
              </a:rPr>
              <a:t>Aprova o Código de Processo Ético-Profissional (CPEP) no</a:t>
            </a:r>
            <a:br>
              <a:rPr lang="pt-BR" sz="2800" dirty="0">
                <a:solidFill>
                  <a:srgbClr val="162937"/>
                </a:solidFill>
                <a:ea typeface="+mj-ea"/>
                <a:cs typeface="+mj-cs"/>
              </a:rPr>
            </a:br>
            <a:r>
              <a:rPr lang="pt-BR" sz="2800" dirty="0">
                <a:solidFill>
                  <a:srgbClr val="162937"/>
                </a:solidFill>
                <a:ea typeface="+mj-ea"/>
                <a:cs typeface="+mj-cs"/>
              </a:rPr>
              <a:t>âmbito do Conselho Federal de Medicina (CFM) e Conselhos</a:t>
            </a:r>
            <a:br>
              <a:rPr lang="pt-BR" sz="2800" dirty="0">
                <a:solidFill>
                  <a:srgbClr val="162937"/>
                </a:solidFill>
                <a:ea typeface="+mj-ea"/>
                <a:cs typeface="+mj-cs"/>
              </a:rPr>
            </a:br>
            <a:r>
              <a:rPr lang="pt-BR" sz="2800" dirty="0">
                <a:solidFill>
                  <a:srgbClr val="162937"/>
                </a:solidFill>
                <a:ea typeface="+mj-ea"/>
                <a:cs typeface="+mj-cs"/>
              </a:rPr>
              <a:t>Regionais de Medicina (</a:t>
            </a:r>
            <a:r>
              <a:rPr lang="pt-BR" sz="2800" dirty="0" err="1">
                <a:solidFill>
                  <a:srgbClr val="162937"/>
                </a:solidFill>
                <a:ea typeface="+mj-ea"/>
                <a:cs typeface="+mj-cs"/>
              </a:rPr>
              <a:t>CRMs</a:t>
            </a:r>
            <a:r>
              <a:rPr lang="pt-BR" sz="2800" dirty="0">
                <a:solidFill>
                  <a:srgbClr val="162937"/>
                </a:solidFill>
                <a:ea typeface="+mj-ea"/>
                <a:cs typeface="+mj-cs"/>
              </a:rPr>
              <a:t>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19994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0002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latin typeface="+mn-lt"/>
              </a:rPr>
              <a:t>PEDIDO DE DILIGÊNCIA NO JULGAMENTO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99968" y="1275128"/>
            <a:ext cx="12005345" cy="5582872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pt-BR" dirty="0"/>
              <a:t>Encerrados os debates orais - deve ser aprovada por maioria. (art. 90, CPEP)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3800" b="1" dirty="0"/>
              <a:t>VOTO</a:t>
            </a:r>
          </a:p>
          <a:p>
            <a:pPr algn="just">
              <a:lnSpc>
                <a:spcPct val="160000"/>
              </a:lnSpc>
            </a:pPr>
            <a:r>
              <a:rPr lang="pt-BR" dirty="0"/>
              <a:t>O relator profere o seu voto escrito e integral. (art. 91, CPEP)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398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279" y="432262"/>
            <a:ext cx="12021423" cy="63376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PEDIDO DE VISTAS: </a:t>
            </a:r>
            <a:r>
              <a:rPr lang="pt-BR" dirty="0"/>
              <a:t>Após o voto do relator.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VOTO DIVERGENTE: </a:t>
            </a:r>
            <a:r>
              <a:rPr lang="pt-BR" dirty="0"/>
              <a:t>Após o pedido de vistas. (art. 93, CPEP)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VOTO DO PRESIDENTE: </a:t>
            </a:r>
            <a:r>
              <a:rPr lang="pt-BR" dirty="0"/>
              <a:t>O presidente da sessão vota por último - voto de qualidade [não de minerva]. (art. 94, CPEP)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RECURSOS: </a:t>
            </a:r>
          </a:p>
          <a:p>
            <a:pPr algn="just">
              <a:buFontTx/>
              <a:buChar char="-"/>
            </a:pPr>
            <a:r>
              <a:rPr lang="pt-BR" dirty="0"/>
              <a:t>No CRM: prazo de 30 dias para uma das Câmaras de julgamento do CFM, salvo se for cassação, cuja competência é do plenário.</a:t>
            </a:r>
          </a:p>
          <a:p>
            <a:pPr algn="just">
              <a:buFontTx/>
              <a:buChar char="-"/>
            </a:pPr>
            <a:r>
              <a:rPr lang="pt-BR" dirty="0"/>
              <a:t>No CFM - Divergência na câmara com prejuízo p/ o denunciado: cabe recurso para o pleno do CFM. (art. 100, III, §§ 5º e 6º, CPEP)</a:t>
            </a:r>
          </a:p>
        </p:txBody>
      </p:sp>
    </p:spTree>
    <p:extLst>
      <p:ext uri="{BB962C8B-B14F-4D97-AF65-F5344CB8AC3E}">
        <p14:creationId xmlns:p14="http://schemas.microsoft.com/office/powerpoint/2010/main" val="83705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9257" y="629174"/>
            <a:ext cx="11646666" cy="4530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REABILITAÇÃO: </a:t>
            </a:r>
            <a:r>
              <a:rPr lang="pt-BR" dirty="0"/>
              <a:t>Após 8 anos, de ofício ou a requerimento. (art. 126, CPEP)</a:t>
            </a:r>
          </a:p>
          <a:p>
            <a:pPr marL="0" indent="0" algn="just">
              <a:buNone/>
            </a:pPr>
            <a:endParaRPr lang="pt-BR" dirty="0"/>
          </a:p>
          <a:p>
            <a:pPr algn="just">
              <a:lnSpc>
                <a:spcPts val="3000"/>
              </a:lnSpc>
              <a:spcBef>
                <a:spcPts val="2400"/>
              </a:spcBef>
            </a:pPr>
            <a:r>
              <a:rPr lang="pt-BR" u="sng" dirty="0"/>
              <a:t>Não</a:t>
            </a:r>
            <a:r>
              <a:rPr lang="pt-BR" dirty="0"/>
              <a:t> é possível a reabilitação quando há cassação do exercício profissional. (art. 126, § 1º, CPEP)</a:t>
            </a:r>
          </a:p>
          <a:p>
            <a:pPr algn="just">
              <a:lnSpc>
                <a:spcPts val="3000"/>
              </a:lnSpc>
              <a:spcBef>
                <a:spcPts val="2400"/>
              </a:spcBef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531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53674"/>
            <a:ext cx="10515600" cy="5981350"/>
          </a:xfrm>
        </p:spPr>
        <p:txBody>
          <a:bodyPr>
            <a:normAutofit lnSpcReduction="10000"/>
          </a:bodyPr>
          <a:lstStyle/>
          <a:p>
            <a:pPr algn="ctr"/>
            <a:endParaRPr lang="pt-BR" dirty="0"/>
          </a:p>
          <a:p>
            <a:pPr marL="0" indent="0" algn="ctr">
              <a:buNone/>
            </a:pPr>
            <a:endParaRPr lang="pt-BR" sz="4000" dirty="0"/>
          </a:p>
          <a:p>
            <a:pPr marL="0" indent="0" algn="ctr">
              <a:buNone/>
            </a:pPr>
            <a:r>
              <a:rPr lang="pt-BR" sz="4000" b="1" dirty="0"/>
              <a:t>FIM...</a:t>
            </a:r>
          </a:p>
          <a:p>
            <a:pPr algn="ctr"/>
            <a:endParaRPr lang="pt-BR" sz="4000" b="1" dirty="0"/>
          </a:p>
          <a:p>
            <a:pPr marL="0" indent="0" algn="ctr">
              <a:buNone/>
            </a:pPr>
            <a:r>
              <a:rPr lang="pt-BR" sz="4000" b="1" dirty="0"/>
              <a:t>MUITO OBRIGADO!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sz="2400" dirty="0" err="1"/>
              <a:t>E.mail</a:t>
            </a:r>
            <a:r>
              <a:rPr lang="pt-BR" sz="2400" dirty="0"/>
              <a:t>: </a:t>
            </a:r>
            <a:r>
              <a:rPr lang="pt-BR" sz="2400" dirty="0">
                <a:hlinkClick r:id="rId2"/>
              </a:rPr>
              <a:t>oantonio@portalmedico.org.br</a:t>
            </a:r>
            <a:endParaRPr lang="pt-BR" sz="2400" dirty="0"/>
          </a:p>
          <a:p>
            <a:r>
              <a:rPr lang="pt-BR" sz="2400" dirty="0"/>
              <a:t>Instagram: @</a:t>
            </a:r>
            <a:r>
              <a:rPr lang="pt-BR" sz="2400" dirty="0" err="1"/>
              <a:t>antoniocarlosnunes.oliveira</a:t>
            </a:r>
            <a:r>
              <a:rPr lang="pt-BR" sz="2400" dirty="0"/>
              <a:t> </a:t>
            </a:r>
          </a:p>
          <a:p>
            <a:r>
              <a:rPr lang="pt-BR" sz="2400" dirty="0"/>
              <a:t>Facebook: Antonio Oliveira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5162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latin typeface="+mn-lt"/>
              </a:rPr>
              <a:t>COMPETÊNCIA - Telemedicina: art. 2º, § 5º, CPEP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3858" y="1565567"/>
            <a:ext cx="10872831" cy="435133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compete ao CRM do local do atendimento do paciente apurar os fatos. Porém, o Julgamento ocorrerá no CRM onde o médico detém inscrição primária na época dos fatos.</a:t>
            </a:r>
          </a:p>
          <a:p>
            <a:pPr marL="0" indent="0" algn="just">
              <a:buNone/>
            </a:pP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/>
              <a:t>Obs.: caso o médico tenha inscrição primária em outro CRM, mas tenha inscrição secundária no CRM do local dos fatos (atendimento), este será competente também para o julgamento. </a:t>
            </a:r>
          </a:p>
        </p:txBody>
      </p:sp>
    </p:spTree>
    <p:extLst>
      <p:ext uri="{BB962C8B-B14F-4D97-AF65-F5344CB8AC3E}">
        <p14:creationId xmlns:p14="http://schemas.microsoft.com/office/powerpoint/2010/main" val="377033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9016" y="365125"/>
            <a:ext cx="9496337" cy="1325563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latin typeface="+mn-lt"/>
              </a:rPr>
              <a:t>Competência - Publicidade Médica - Internet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057" y="1690688"/>
            <a:ext cx="11316747" cy="43513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/>
              <a:t>É competente para apurar, instruir e julgar os delitos éticos relacionados à publicidade pela internet (alcance + de um Estado) o CRM onde o médico detenha a sua inscrição primária à época dos fatos. [art. 2º, § 6º, CPEP]</a:t>
            </a:r>
          </a:p>
        </p:txBody>
      </p:sp>
    </p:spTree>
    <p:extLst>
      <p:ext uri="{BB962C8B-B14F-4D97-AF65-F5344CB8AC3E}">
        <p14:creationId xmlns:p14="http://schemas.microsoft.com/office/powerpoint/2010/main" val="150391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84559"/>
            <a:ext cx="10515600" cy="1157680"/>
          </a:xfrm>
        </p:spPr>
        <p:txBody>
          <a:bodyPr>
            <a:norm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pt-BR" sz="32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SINDICÂNCIA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278" y="1174460"/>
            <a:ext cx="11895589" cy="547557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3000" dirty="0"/>
              <a:t>Atos complexos de instrução: não são permitidos. P. ex.: oitivas e parecer de câmara técnica. (art. 15, § 3º, CPEP)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3000" dirty="0"/>
          </a:p>
          <a:p>
            <a:pPr algn="just">
              <a:lnSpc>
                <a:spcPct val="150000"/>
              </a:lnSpc>
            </a:pPr>
            <a:r>
              <a:rPr lang="pt-BR" sz="3000" dirty="0"/>
              <a:t>Instrução/tramitação: passa para 90 dias, prorrogáveis por mais 90 dias.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3000" dirty="0"/>
          </a:p>
          <a:p>
            <a:pPr algn="just">
              <a:lnSpc>
                <a:spcPct val="150000"/>
              </a:lnSpc>
            </a:pPr>
            <a:r>
              <a:rPr lang="pt-BR" sz="3000" dirty="0"/>
              <a:t>Recurso: prazo de 15 dias. (art. 21, CPEP)</a:t>
            </a:r>
          </a:p>
          <a:p>
            <a:pPr algn="just"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311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0060"/>
          </a:xfrm>
        </p:spPr>
        <p:txBody>
          <a:bodyPr>
            <a:norm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pt-BR" sz="32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TAC - Termo de Ajustamento de Conduta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280" y="1644242"/>
            <a:ext cx="11343287" cy="451327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Corregedor declara o seu cumprimento e arquiva os autos. (art. 27, CPEP)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/>
              <a:t>Descumprimento do TAC: compete à câmara decidir [não o corregedor] e instaurar PEP, nos termos do relatório já apresentado. (art. 27, § ú, CPEP)</a:t>
            </a:r>
          </a:p>
        </p:txBody>
      </p:sp>
    </p:spTree>
    <p:extLst>
      <p:ext uri="{BB962C8B-B14F-4D97-AF65-F5344CB8AC3E}">
        <p14:creationId xmlns:p14="http://schemas.microsoft.com/office/powerpoint/2010/main" val="58862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4644" y="0"/>
            <a:ext cx="10515600" cy="956345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latin typeface="+mn-lt"/>
              </a:rPr>
              <a:t>INTERDIÇÃO CAUTELAR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8899"/>
            <a:ext cx="11853644" cy="510050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sz="2400" b="1" dirty="0"/>
              <a:t>Competência</a:t>
            </a:r>
            <a:r>
              <a:rPr lang="pt-BR" sz="2400" dirty="0"/>
              <a:t> </a:t>
            </a:r>
            <a:r>
              <a:rPr lang="pt-BR" sz="2400" b="1" dirty="0"/>
              <a:t>do pleno </a:t>
            </a:r>
            <a:r>
              <a:rPr lang="pt-BR" sz="2400" dirty="0"/>
              <a:t>do CRM propor e CFM referenda. (art. 29, CPEP)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sz="2400" b="1" dirty="0"/>
              <a:t>Momento da interdição</a:t>
            </a:r>
            <a:r>
              <a:rPr lang="pt-BR" sz="2400" dirty="0"/>
              <a:t>: na instauração do PEP; ou, se houver fatos novos, no curso do PEP. (art. 29, § 1º, CPEP)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pt-BR" sz="2400" dirty="0"/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sz="2400" b="1" dirty="0"/>
              <a:t>Sessão p/ decidir sobre a interdição: </a:t>
            </a:r>
            <a:r>
              <a:rPr lang="pt-BR" sz="2400" dirty="0"/>
              <a:t>intimação do médico c/ antecedência de 72 horas - médico/advogado fala por 10 min. (art. 29, § 3º, CPEP)</a:t>
            </a:r>
          </a:p>
        </p:txBody>
      </p:sp>
    </p:spTree>
    <p:extLst>
      <p:ext uri="{BB962C8B-B14F-4D97-AF65-F5344CB8AC3E}">
        <p14:creationId xmlns:p14="http://schemas.microsoft.com/office/powerpoint/2010/main" val="114004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09726"/>
            <a:ext cx="10515600" cy="9144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latin typeface="+mn-lt"/>
              </a:rPr>
              <a:t>INTERDIÇÃO CAUTELAR...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668" y="1124126"/>
            <a:ext cx="11862033" cy="558424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9600" b="1" dirty="0"/>
              <a:t>Efeitos da interdição: </a:t>
            </a:r>
            <a:r>
              <a:rPr lang="pt-BR" sz="9600" dirty="0"/>
              <a:t>a decisão de interdição cautelar pelo CRM será submetida ao CFM para referendo.  (art. 30, § 3º, CPEP) </a:t>
            </a:r>
          </a:p>
          <a:p>
            <a:pPr algn="just">
              <a:lnSpc>
                <a:spcPct val="170000"/>
              </a:lnSpc>
            </a:pPr>
            <a:r>
              <a:rPr lang="pt-BR" sz="9600" b="1" dirty="0"/>
              <a:t>Publicidade da interdição: </a:t>
            </a:r>
            <a:r>
              <a:rPr lang="pt-BR" sz="9600" dirty="0"/>
              <a:t>nos sites dos Conselhos CRM/CFM e no  DOU, após referendo do CFM. (art. 33, CPEP)</a:t>
            </a:r>
          </a:p>
          <a:p>
            <a:pPr algn="just">
              <a:lnSpc>
                <a:spcPct val="170000"/>
              </a:lnSpc>
            </a:pPr>
            <a:r>
              <a:rPr lang="pt-BR" sz="9600" b="1" dirty="0"/>
              <a:t>Os </a:t>
            </a:r>
            <a:r>
              <a:rPr lang="pt-BR" sz="9600" b="1" dirty="0" err="1"/>
              <a:t>PEPs</a:t>
            </a:r>
            <a:r>
              <a:rPr lang="pt-BR" sz="9600" b="1" dirty="0"/>
              <a:t> c/ interdição cautelar terão prioridade na tramitação: </a:t>
            </a:r>
            <a:r>
              <a:rPr lang="pt-BR" sz="9600" dirty="0"/>
              <a:t>6 meses + 6 meses. (art. 35, CPEP)</a:t>
            </a:r>
          </a:p>
          <a:p>
            <a:pPr algn="just">
              <a:lnSpc>
                <a:spcPct val="170000"/>
              </a:lnSpc>
            </a:pPr>
            <a:r>
              <a:rPr lang="pt-BR" sz="9600" b="1" dirty="0"/>
              <a:t>Vigência da interdição cautelar: </a:t>
            </a:r>
            <a:r>
              <a:rPr lang="pt-BR" sz="9600" dirty="0"/>
              <a:t>mesmo prazo do PEP [6 m + 6m]. (art. 35, § 1º, CPEP)</a:t>
            </a:r>
          </a:p>
          <a:p>
            <a:pPr algn="just">
              <a:lnSpc>
                <a:spcPct val="170000"/>
              </a:lnSpc>
            </a:pPr>
            <a:r>
              <a:rPr lang="pt-BR" sz="9600" b="1" dirty="0"/>
              <a:t>PEP não julgado em 12 meses ou não cassado no CRM: </a:t>
            </a:r>
            <a:r>
              <a:rPr lang="pt-BR" sz="9600" dirty="0"/>
              <a:t>cessam, imediatamente, os efeitos da interdição cautelar. (art. 35, § 2º, CPEP)</a:t>
            </a:r>
          </a:p>
          <a:p>
            <a:pPr algn="just">
              <a:lnSpc>
                <a:spcPct val="17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16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18115"/>
            <a:ext cx="10515600" cy="922788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latin typeface="+mn-lt"/>
              </a:rPr>
              <a:t>PROCESSO EM GERAL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4559" y="1413164"/>
            <a:ext cx="11677474" cy="471079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/>
              <a:t>Citação: </a:t>
            </a:r>
            <a:r>
              <a:rPr lang="pt-BR" sz="2400" dirty="0"/>
              <a:t>por aplicativos - precisa da confirmação do recebimento. (art. 41, I c/c §§ 1º a 4º, CPEP)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/>
          </a:p>
          <a:p>
            <a:pPr algn="just">
              <a:lnSpc>
                <a:spcPct val="150000"/>
              </a:lnSpc>
            </a:pPr>
            <a:r>
              <a:rPr lang="pt-BR" sz="2400" b="1" dirty="0"/>
              <a:t>Vários denunciantes sobre os mesmos fatos: </a:t>
            </a:r>
            <a:r>
              <a:rPr lang="pt-BR" sz="2400" dirty="0"/>
              <a:t>eleger </a:t>
            </a:r>
            <a:r>
              <a:rPr lang="pt-BR" sz="2400" u="sng" dirty="0"/>
              <a:t>representante</a:t>
            </a:r>
            <a:r>
              <a:rPr lang="pt-BR" sz="2400" dirty="0"/>
              <a:t> para a prática dos atos processuais. (art. 44, § único, CPEP)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/>
          </a:p>
          <a:p>
            <a:pPr algn="just">
              <a:lnSpc>
                <a:spcPct val="150000"/>
              </a:lnSpc>
            </a:pPr>
            <a:r>
              <a:rPr lang="pt-BR" sz="2400" b="1" dirty="0"/>
              <a:t>Vários denunciados </a:t>
            </a:r>
            <a:r>
              <a:rPr lang="pt-BR" sz="2400" dirty="0"/>
              <a:t>- sem advogado: pode ficar na sala e fazer perguntas. (art. 70, § 4º, CPEP)</a:t>
            </a:r>
          </a:p>
        </p:txBody>
      </p:sp>
    </p:spTree>
    <p:extLst>
      <p:ext uri="{BB962C8B-B14F-4D97-AF65-F5344CB8AC3E}">
        <p14:creationId xmlns:p14="http://schemas.microsoft.com/office/powerpoint/2010/main" val="364602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611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latin typeface="+mn-lt"/>
              </a:rPr>
              <a:t>SESSÃO DE JULGAMENTO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8114" y="1354975"/>
            <a:ext cx="11593585" cy="532266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/>
              <a:t>Leitura do relatório: (art. 89, CPEP)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600" dirty="0"/>
          </a:p>
          <a:p>
            <a:pPr algn="just">
              <a:lnSpc>
                <a:spcPct val="150000"/>
              </a:lnSpc>
            </a:pPr>
            <a:r>
              <a:rPr lang="pt-BR" sz="2600" dirty="0"/>
              <a:t>Sustentação oral (preliminar relativa + mérito): 10 min. (art. 89, § 2º, CPEP)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600" dirty="0"/>
          </a:p>
          <a:p>
            <a:pPr algn="just">
              <a:lnSpc>
                <a:spcPct val="150000"/>
              </a:lnSpc>
            </a:pPr>
            <a:r>
              <a:rPr lang="pt-BR" sz="2600" dirty="0"/>
              <a:t>Esclarecimentos do plenário sobre fatos e provas + mérito: (art. 89, § 5º, CPEP)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600" dirty="0"/>
          </a:p>
          <a:p>
            <a:pPr algn="just">
              <a:lnSpc>
                <a:spcPct val="150000"/>
              </a:lnSpc>
            </a:pPr>
            <a:r>
              <a:rPr lang="pt-BR" sz="2600" dirty="0"/>
              <a:t>Após, sustentação oral final das partes: 5 min. (art. 89, § 6º, CPEP)</a:t>
            </a:r>
          </a:p>
          <a:p>
            <a:pPr algn="just">
              <a:lnSpc>
                <a:spcPct val="150000"/>
              </a:lnSpc>
            </a:pP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8482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900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Rawline-Bold</vt:lpstr>
      <vt:lpstr>Tema do Office</vt:lpstr>
      <vt:lpstr>RESOLUÇÃO CFM Nº 2.306, DE 17 DE MARÇO DE 2022 Publicado em: 25/03/2022 </vt:lpstr>
      <vt:lpstr>COMPETÊNCIA - Telemedicina: art. 2º, § 5º, CPEP</vt:lpstr>
      <vt:lpstr>Competência - Publicidade Médica - Internet</vt:lpstr>
      <vt:lpstr>SINDICÂNCIA</vt:lpstr>
      <vt:lpstr>TAC - Termo de Ajustamento de Conduta</vt:lpstr>
      <vt:lpstr>INTERDIÇÃO CAUTELAR</vt:lpstr>
      <vt:lpstr>INTERDIÇÃO CAUTELAR...</vt:lpstr>
      <vt:lpstr>PROCESSO EM GERAL</vt:lpstr>
      <vt:lpstr>SESSÃO DE JULGAMENTO</vt:lpstr>
      <vt:lpstr>PEDIDO DE DILIGÊNCIA NO JULGAMENTO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RESOLUÇÃO CFM Nº 2.306, DE 17 DE MARÇO DE 2022 Publicado em: 25/03/2022</dc:title>
  <dc:creator>Antonio Carlos Nunes de Oliveira</dc:creator>
  <cp:lastModifiedBy>Antonio Oliveira</cp:lastModifiedBy>
  <cp:revision>36</cp:revision>
  <dcterms:created xsi:type="dcterms:W3CDTF">2022-04-13T18:01:47Z</dcterms:created>
  <dcterms:modified xsi:type="dcterms:W3CDTF">2023-03-08T22:02:14Z</dcterms:modified>
</cp:coreProperties>
</file>