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Poppins" panose="020B0604020202020204" charset="0"/>
      <p:regular r:id="rId25"/>
      <p:bold r:id="rId26"/>
      <p:italic r:id="rId27"/>
      <p:boldItalic r:id="rId28"/>
    </p:embeddedFont>
    <p:embeddedFont>
      <p:font typeface="Open Sans"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jrxtCGuJbGTOcjHG2rImPdA5M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0BBDFF-31F8-489D-A0E7-87577D7B51F5}">
  <a:tblStyle styleId="{C20BBDFF-31F8-489D-A0E7-87577D7B51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0863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2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1804e98e9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g21804e98e9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066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1804e98e91_0_1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21804e98e91_0_134:notes"/>
          <p:cNvSpPr txBox="1">
            <a:spLocks noGrp="1"/>
          </p:cNvSpPr>
          <p:nvPr>
            <p:ph type="body" idx="1"/>
          </p:nvPr>
        </p:nvSpPr>
        <p:spPr>
          <a:xfrm>
            <a:off x="679450" y="4714875"/>
            <a:ext cx="5438700" cy="44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5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1804e98e9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1804e98e91_0_14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23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1804e98e91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21804e98e91_0_153: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19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1804e98e91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21804e98e91_0_167: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25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1804e98e91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21804e98e91_0_17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01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1804e98e91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21804e98e91_0_186: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53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804e98e91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1804e98e91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6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82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843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804e98e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21804e98e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43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1804e98e9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21804e98e9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22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804e98e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21804e98e9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80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804e98e9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1804e98e9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27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804e98e9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g21804e98e9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917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804e98e9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21804e98e9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69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80"/>
        <p:cNvGrpSpPr/>
        <p:nvPr/>
      </p:nvGrpSpPr>
      <p:grpSpPr>
        <a:xfrm>
          <a:off x="0" y="0"/>
          <a:ext cx="0" cy="0"/>
          <a:chOff x="0" y="0"/>
          <a:chExt cx="0" cy="0"/>
        </a:xfrm>
      </p:grpSpPr>
      <p:sp>
        <p:nvSpPr>
          <p:cNvPr id="81" name="Google Shape;81;g21804e98e91_0_131"/>
          <p:cNvSpPr txBox="1">
            <a:spLocks noGrp="1"/>
          </p:cNvSpPr>
          <p:nvPr>
            <p:ph type="ctrTitle"/>
          </p:nvPr>
        </p:nvSpPr>
        <p:spPr>
          <a:xfrm>
            <a:off x="4016433" y="2960551"/>
            <a:ext cx="7261200" cy="2405400"/>
          </a:xfrm>
          <a:prstGeom prst="rect">
            <a:avLst/>
          </a:prstGeom>
          <a:noFill/>
          <a:ln>
            <a:noFill/>
          </a:ln>
        </p:spPr>
        <p:txBody>
          <a:bodyPr spcFirstLastPara="1" wrap="square" lIns="45725" tIns="45725" rIns="45725" bIns="45725" anchor="b" anchorCtr="0">
            <a:noAutofit/>
          </a:bodyPr>
          <a:lstStyle>
            <a:lvl1pPr lvl="0" algn="r" rtl="0">
              <a:lnSpc>
                <a:spcPct val="90000"/>
              </a:lnSpc>
              <a:spcBef>
                <a:spcPts val="0"/>
              </a:spcBef>
              <a:spcAft>
                <a:spcPts val="0"/>
              </a:spcAft>
              <a:buClr>
                <a:schemeClr val="dk2"/>
              </a:buClr>
              <a:buSzPts val="2400"/>
              <a:buFont typeface="Poppins"/>
              <a:buNone/>
              <a:defRPr sz="6400"/>
            </a:lvl1pPr>
            <a:lvl2pPr lvl="1" algn="r" rtl="0">
              <a:lnSpc>
                <a:spcPct val="90000"/>
              </a:lnSpc>
              <a:spcBef>
                <a:spcPts val="0"/>
              </a:spcBef>
              <a:spcAft>
                <a:spcPts val="0"/>
              </a:spcAft>
              <a:buClr>
                <a:schemeClr val="dk2"/>
              </a:buClr>
              <a:buSzPts val="3000"/>
              <a:buFont typeface="Poppins"/>
              <a:buNone/>
              <a:defRPr sz="8000"/>
            </a:lvl2pPr>
            <a:lvl3pPr lvl="2" algn="r" rtl="0">
              <a:lnSpc>
                <a:spcPct val="90000"/>
              </a:lnSpc>
              <a:spcBef>
                <a:spcPts val="0"/>
              </a:spcBef>
              <a:spcAft>
                <a:spcPts val="0"/>
              </a:spcAft>
              <a:buClr>
                <a:schemeClr val="dk2"/>
              </a:buClr>
              <a:buSzPts val="3000"/>
              <a:buFont typeface="Poppins"/>
              <a:buNone/>
              <a:defRPr sz="8000"/>
            </a:lvl3pPr>
            <a:lvl4pPr lvl="3" algn="r" rtl="0">
              <a:lnSpc>
                <a:spcPct val="90000"/>
              </a:lnSpc>
              <a:spcBef>
                <a:spcPts val="0"/>
              </a:spcBef>
              <a:spcAft>
                <a:spcPts val="0"/>
              </a:spcAft>
              <a:buClr>
                <a:schemeClr val="dk2"/>
              </a:buClr>
              <a:buSzPts val="3000"/>
              <a:buFont typeface="Poppins"/>
              <a:buNone/>
              <a:defRPr sz="8000"/>
            </a:lvl4pPr>
            <a:lvl5pPr lvl="4" algn="r" rtl="0">
              <a:lnSpc>
                <a:spcPct val="90000"/>
              </a:lnSpc>
              <a:spcBef>
                <a:spcPts val="0"/>
              </a:spcBef>
              <a:spcAft>
                <a:spcPts val="0"/>
              </a:spcAft>
              <a:buClr>
                <a:schemeClr val="dk2"/>
              </a:buClr>
              <a:buSzPts val="3000"/>
              <a:buFont typeface="Poppins"/>
              <a:buNone/>
              <a:defRPr sz="8000"/>
            </a:lvl5pPr>
            <a:lvl6pPr lvl="5" algn="r" rtl="0">
              <a:lnSpc>
                <a:spcPct val="90000"/>
              </a:lnSpc>
              <a:spcBef>
                <a:spcPts val="0"/>
              </a:spcBef>
              <a:spcAft>
                <a:spcPts val="0"/>
              </a:spcAft>
              <a:buClr>
                <a:schemeClr val="dk2"/>
              </a:buClr>
              <a:buSzPts val="3000"/>
              <a:buFont typeface="Poppins"/>
              <a:buNone/>
              <a:defRPr sz="8000"/>
            </a:lvl6pPr>
            <a:lvl7pPr lvl="6" algn="r" rtl="0">
              <a:lnSpc>
                <a:spcPct val="90000"/>
              </a:lnSpc>
              <a:spcBef>
                <a:spcPts val="0"/>
              </a:spcBef>
              <a:spcAft>
                <a:spcPts val="0"/>
              </a:spcAft>
              <a:buClr>
                <a:schemeClr val="dk2"/>
              </a:buClr>
              <a:buSzPts val="3000"/>
              <a:buFont typeface="Poppins"/>
              <a:buNone/>
              <a:defRPr sz="8000"/>
            </a:lvl7pPr>
            <a:lvl8pPr lvl="7" algn="r" rtl="0">
              <a:lnSpc>
                <a:spcPct val="90000"/>
              </a:lnSpc>
              <a:spcBef>
                <a:spcPts val="0"/>
              </a:spcBef>
              <a:spcAft>
                <a:spcPts val="0"/>
              </a:spcAft>
              <a:buClr>
                <a:schemeClr val="dk2"/>
              </a:buClr>
              <a:buSzPts val="3000"/>
              <a:buFont typeface="Poppins"/>
              <a:buNone/>
              <a:defRPr sz="8000"/>
            </a:lvl8pPr>
            <a:lvl9pPr lvl="8" algn="r" rtl="0">
              <a:lnSpc>
                <a:spcPct val="90000"/>
              </a:lnSpc>
              <a:spcBef>
                <a:spcPts val="0"/>
              </a:spcBef>
              <a:spcAft>
                <a:spcPts val="0"/>
              </a:spcAft>
              <a:buClr>
                <a:schemeClr val="dk2"/>
              </a:buClr>
              <a:buSzPts val="3000"/>
              <a:buFont typeface="Poppins"/>
              <a:buNone/>
              <a:defRPr sz="8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1">
  <p:cSld name="TITLE_2">
    <p:spTree>
      <p:nvGrpSpPr>
        <p:cNvPr id="1" name="Shape 83"/>
        <p:cNvGrpSpPr/>
        <p:nvPr/>
      </p:nvGrpSpPr>
      <p:grpSpPr>
        <a:xfrm>
          <a:off x="0" y="0"/>
          <a:ext cx="0" cy="0"/>
          <a:chOff x="0" y="0"/>
          <a:chExt cx="0" cy="0"/>
        </a:xfrm>
      </p:grpSpPr>
      <p:sp>
        <p:nvSpPr>
          <p:cNvPr id="84" name="Google Shape;84;g21804e98e91_0_203"/>
          <p:cNvSpPr txBox="1">
            <a:spLocks noGrp="1"/>
          </p:cNvSpPr>
          <p:nvPr>
            <p:ph type="ctrTitle"/>
          </p:nvPr>
        </p:nvSpPr>
        <p:spPr>
          <a:xfrm>
            <a:off x="4016433" y="2960551"/>
            <a:ext cx="7261200" cy="2405400"/>
          </a:xfrm>
          <a:prstGeom prst="rect">
            <a:avLst/>
          </a:prstGeom>
          <a:noFill/>
          <a:ln>
            <a:noFill/>
          </a:ln>
        </p:spPr>
        <p:txBody>
          <a:bodyPr spcFirstLastPara="1" wrap="square" lIns="45725" tIns="45725" rIns="45725" bIns="45725" anchor="b" anchorCtr="0">
            <a:noAutofit/>
          </a:bodyPr>
          <a:lstStyle>
            <a:lvl1pPr lvl="0" algn="r" rtl="0">
              <a:lnSpc>
                <a:spcPct val="90000"/>
              </a:lnSpc>
              <a:spcBef>
                <a:spcPts val="0"/>
              </a:spcBef>
              <a:spcAft>
                <a:spcPts val="0"/>
              </a:spcAft>
              <a:buClr>
                <a:schemeClr val="dk2"/>
              </a:buClr>
              <a:buSzPts val="2400"/>
              <a:buFont typeface="Poppins"/>
              <a:buNone/>
              <a:defRPr sz="6400"/>
            </a:lvl1pPr>
            <a:lvl2pPr lvl="1" algn="r" rtl="0">
              <a:lnSpc>
                <a:spcPct val="90000"/>
              </a:lnSpc>
              <a:spcBef>
                <a:spcPts val="0"/>
              </a:spcBef>
              <a:spcAft>
                <a:spcPts val="0"/>
              </a:spcAft>
              <a:buClr>
                <a:schemeClr val="dk2"/>
              </a:buClr>
              <a:buSzPts val="3000"/>
              <a:buFont typeface="Poppins"/>
              <a:buNone/>
              <a:defRPr sz="8000"/>
            </a:lvl2pPr>
            <a:lvl3pPr lvl="2" algn="r" rtl="0">
              <a:lnSpc>
                <a:spcPct val="90000"/>
              </a:lnSpc>
              <a:spcBef>
                <a:spcPts val="0"/>
              </a:spcBef>
              <a:spcAft>
                <a:spcPts val="0"/>
              </a:spcAft>
              <a:buClr>
                <a:schemeClr val="dk2"/>
              </a:buClr>
              <a:buSzPts val="3000"/>
              <a:buFont typeface="Poppins"/>
              <a:buNone/>
              <a:defRPr sz="8000"/>
            </a:lvl3pPr>
            <a:lvl4pPr lvl="3" algn="r" rtl="0">
              <a:lnSpc>
                <a:spcPct val="90000"/>
              </a:lnSpc>
              <a:spcBef>
                <a:spcPts val="0"/>
              </a:spcBef>
              <a:spcAft>
                <a:spcPts val="0"/>
              </a:spcAft>
              <a:buClr>
                <a:schemeClr val="dk2"/>
              </a:buClr>
              <a:buSzPts val="3000"/>
              <a:buFont typeface="Poppins"/>
              <a:buNone/>
              <a:defRPr sz="8000"/>
            </a:lvl4pPr>
            <a:lvl5pPr lvl="4" algn="r" rtl="0">
              <a:lnSpc>
                <a:spcPct val="90000"/>
              </a:lnSpc>
              <a:spcBef>
                <a:spcPts val="0"/>
              </a:spcBef>
              <a:spcAft>
                <a:spcPts val="0"/>
              </a:spcAft>
              <a:buClr>
                <a:schemeClr val="dk2"/>
              </a:buClr>
              <a:buSzPts val="3000"/>
              <a:buFont typeface="Poppins"/>
              <a:buNone/>
              <a:defRPr sz="8000"/>
            </a:lvl5pPr>
            <a:lvl6pPr lvl="5" algn="r" rtl="0">
              <a:lnSpc>
                <a:spcPct val="90000"/>
              </a:lnSpc>
              <a:spcBef>
                <a:spcPts val="0"/>
              </a:spcBef>
              <a:spcAft>
                <a:spcPts val="0"/>
              </a:spcAft>
              <a:buClr>
                <a:schemeClr val="dk2"/>
              </a:buClr>
              <a:buSzPts val="3000"/>
              <a:buFont typeface="Poppins"/>
              <a:buNone/>
              <a:defRPr sz="8000"/>
            </a:lvl6pPr>
            <a:lvl7pPr lvl="6" algn="r" rtl="0">
              <a:lnSpc>
                <a:spcPct val="90000"/>
              </a:lnSpc>
              <a:spcBef>
                <a:spcPts val="0"/>
              </a:spcBef>
              <a:spcAft>
                <a:spcPts val="0"/>
              </a:spcAft>
              <a:buClr>
                <a:schemeClr val="dk2"/>
              </a:buClr>
              <a:buSzPts val="3000"/>
              <a:buFont typeface="Poppins"/>
              <a:buNone/>
              <a:defRPr sz="8000"/>
            </a:lvl7pPr>
            <a:lvl8pPr lvl="7" algn="r" rtl="0">
              <a:lnSpc>
                <a:spcPct val="90000"/>
              </a:lnSpc>
              <a:spcBef>
                <a:spcPts val="0"/>
              </a:spcBef>
              <a:spcAft>
                <a:spcPts val="0"/>
              </a:spcAft>
              <a:buClr>
                <a:schemeClr val="dk2"/>
              </a:buClr>
              <a:buSzPts val="3000"/>
              <a:buFont typeface="Poppins"/>
              <a:buNone/>
              <a:defRPr sz="8000"/>
            </a:lvl8pPr>
            <a:lvl9pPr lvl="8" algn="r" rtl="0">
              <a:lnSpc>
                <a:spcPct val="90000"/>
              </a:lnSpc>
              <a:spcBef>
                <a:spcPts val="0"/>
              </a:spcBef>
              <a:spcAft>
                <a:spcPts val="0"/>
              </a:spcAft>
              <a:buClr>
                <a:schemeClr val="dk2"/>
              </a:buClr>
              <a:buSzPts val="3000"/>
              <a:buFont typeface="Poppins"/>
              <a:buNone/>
              <a:defRPr sz="8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 name="Google Shape;2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1804e98e91_0_52"/>
          <p:cNvSpPr txBox="1">
            <a:spLocks noGrp="1"/>
          </p:cNvSpPr>
          <p:nvPr>
            <p:ph type="body" idx="2"/>
          </p:nvPr>
        </p:nvSpPr>
        <p:spPr>
          <a:xfrm>
            <a:off x="944225" y="1474475"/>
            <a:ext cx="10655400" cy="28014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None/>
            </a:pPr>
            <a:r>
              <a:rPr lang="pt-BR" sz="4400">
                <a:solidFill>
                  <a:srgbClr val="212529"/>
                </a:solidFill>
                <a:highlight>
                  <a:srgbClr val="FFFFFF"/>
                </a:highlight>
              </a:rPr>
              <a:t>O SEI- Sistema Eletrônico de Informação, PAE – Processo Administrativo Eletrônico, O Certificado Digital do Médico, o Prontuário Médico, dentre outros projetos.</a:t>
            </a:r>
            <a:endParaRPr sz="4400">
              <a:solidFill>
                <a:srgbClr val="212529"/>
              </a:solidFill>
              <a:highlight>
                <a:srgbClr val="FFFFFF"/>
              </a:highlight>
            </a:endParaRPr>
          </a:p>
          <a:p>
            <a:pPr marL="457200" lvl="0" indent="0" algn="just" rtl="0">
              <a:lnSpc>
                <a:spcPct val="115000"/>
              </a:lnSpc>
              <a:spcBef>
                <a:spcPts val="1200"/>
              </a:spcBef>
              <a:spcAft>
                <a:spcPts val="0"/>
              </a:spcAft>
              <a:buNone/>
            </a:pPr>
            <a:endParaRPr sz="3600">
              <a:solidFill>
                <a:srgbClr val="212529"/>
              </a:solidFill>
              <a:highlight>
                <a:srgbClr val="FFFFFF"/>
              </a:highlight>
            </a:endParaRPr>
          </a:p>
          <a:p>
            <a:pPr marL="457200" lvl="0" indent="0" algn="just" rtl="0">
              <a:lnSpc>
                <a:spcPct val="115000"/>
              </a:lnSpc>
              <a:spcBef>
                <a:spcPts val="1200"/>
              </a:spcBef>
              <a:spcAft>
                <a:spcPts val="0"/>
              </a:spcAft>
              <a:buNone/>
            </a:pPr>
            <a:r>
              <a:rPr lang="pt-BR" sz="4500">
                <a:solidFill>
                  <a:srgbClr val="212529"/>
                </a:solidFill>
                <a:highlight>
                  <a:srgbClr val="FFFFFF"/>
                </a:highlight>
              </a:rPr>
              <a:t> </a:t>
            </a:r>
            <a:endParaRPr sz="45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2600"/>
          </a:p>
        </p:txBody>
      </p:sp>
      <p:pic>
        <p:nvPicPr>
          <p:cNvPr id="157" name="Google Shape;157;g21804e98e91_0_52"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58" name="Google Shape;158;g21804e98e91_0_52"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1804e98e91_0_134"/>
          <p:cNvSpPr txBox="1">
            <a:spLocks noGrp="1"/>
          </p:cNvSpPr>
          <p:nvPr>
            <p:ph type="ctrTitle"/>
          </p:nvPr>
        </p:nvSpPr>
        <p:spPr>
          <a:xfrm>
            <a:off x="161967" y="1009650"/>
            <a:ext cx="11614200" cy="4615800"/>
          </a:xfrm>
          <a:prstGeom prst="rect">
            <a:avLst/>
          </a:prstGeom>
          <a:noFill/>
          <a:ln>
            <a:noFill/>
          </a:ln>
        </p:spPr>
        <p:txBody>
          <a:bodyPr spcFirstLastPara="1" wrap="square" lIns="121875" tIns="121875" rIns="121875" bIns="121875" anchor="b" anchorCtr="0">
            <a:noAutofit/>
          </a:bodyPr>
          <a:lstStyle/>
          <a:p>
            <a:pPr marL="0" lvl="0" indent="0" algn="r" rtl="0">
              <a:lnSpc>
                <a:spcPct val="90000"/>
              </a:lnSpc>
              <a:spcBef>
                <a:spcPts val="0"/>
              </a:spcBef>
              <a:spcAft>
                <a:spcPts val="0"/>
              </a:spcAft>
              <a:buClr>
                <a:schemeClr val="dk2"/>
              </a:buClr>
              <a:buSzPts val="2400"/>
              <a:buFont typeface="Open Sans"/>
              <a:buNone/>
            </a:pPr>
            <a:r>
              <a:rPr lang="pt-BR" sz="4400" b="1" i="0" u="none">
                <a:solidFill>
                  <a:schemeClr val="dk2"/>
                </a:solidFill>
                <a:latin typeface="Open Sans"/>
                <a:ea typeface="Open Sans"/>
                <a:cs typeface="Open Sans"/>
                <a:sym typeface="Open Sans"/>
              </a:rPr>
              <a:t>PAe - Processo Administrativo Eletrônico</a:t>
            </a:r>
            <a:br>
              <a:rPr lang="pt-BR" sz="4400" b="1" i="0" u="none">
                <a:solidFill>
                  <a:schemeClr val="dk2"/>
                </a:solidFill>
                <a:latin typeface="Open Sans"/>
                <a:ea typeface="Open Sans"/>
                <a:cs typeface="Open Sans"/>
                <a:sym typeface="Open Sans"/>
              </a:rPr>
            </a:br>
            <a:r>
              <a:rPr lang="pt-BR" sz="1800" b="0" i="0" u="none">
                <a:solidFill>
                  <a:schemeClr val="dk2"/>
                </a:solidFill>
                <a:latin typeface="Poppins"/>
                <a:ea typeface="Poppins"/>
                <a:cs typeface="Poppins"/>
                <a:sym typeface="Poppins"/>
              </a:rPr>
              <a:t>Resolução CFM Nº 2.234/2019</a:t>
            </a:r>
            <a:r>
              <a:rPr lang="pt-BR" sz="4400" b="1" i="0" u="none">
                <a:solidFill>
                  <a:schemeClr val="dk2"/>
                </a:solidFill>
                <a:latin typeface="Open Sans"/>
                <a:ea typeface="Open Sans"/>
                <a:cs typeface="Open Sans"/>
                <a:sym typeface="Open Sans"/>
              </a:rPr>
              <a:t/>
            </a:r>
            <a:br>
              <a:rPr lang="pt-BR" sz="4400" b="1" i="0" u="none">
                <a:solidFill>
                  <a:schemeClr val="dk2"/>
                </a:solidFill>
                <a:latin typeface="Open Sans"/>
                <a:ea typeface="Open Sans"/>
                <a:cs typeface="Open Sans"/>
                <a:sym typeface="Open Sans"/>
              </a:rPr>
            </a:br>
            <a:r>
              <a:rPr lang="pt-BR" sz="4400" b="1" i="0" u="none">
                <a:solidFill>
                  <a:schemeClr val="dk2"/>
                </a:solidFill>
                <a:latin typeface="Open Sans"/>
                <a:ea typeface="Open Sans"/>
                <a:cs typeface="Open Sans"/>
                <a:sym typeface="Open Sans"/>
              </a:rPr>
              <a:t/>
            </a:r>
            <a:br>
              <a:rPr lang="pt-BR" sz="4400" b="1" i="0" u="none">
                <a:solidFill>
                  <a:schemeClr val="dk2"/>
                </a:solidFill>
                <a:latin typeface="Open Sans"/>
                <a:ea typeface="Open Sans"/>
                <a:cs typeface="Open Sans"/>
                <a:sym typeface="Open Sans"/>
              </a:rPr>
            </a:br>
            <a:r>
              <a:rPr lang="pt-BR" sz="4400" b="1" i="0" u="none">
                <a:solidFill>
                  <a:schemeClr val="dk2"/>
                </a:solidFill>
                <a:latin typeface="Open Sans"/>
                <a:ea typeface="Open Sans"/>
                <a:cs typeface="Open Sans"/>
                <a:sym typeface="Open Sans"/>
              </a:rPr>
              <a:t>SEI – Sistema Eletrônico de Informações</a:t>
            </a:r>
            <a:br>
              <a:rPr lang="pt-BR" sz="4400" b="1" i="0" u="none">
                <a:solidFill>
                  <a:schemeClr val="dk2"/>
                </a:solidFill>
                <a:latin typeface="Open Sans"/>
                <a:ea typeface="Open Sans"/>
                <a:cs typeface="Open Sans"/>
                <a:sym typeface="Open Sans"/>
              </a:rPr>
            </a:br>
            <a:r>
              <a:rPr lang="pt-BR" sz="1800" b="0" i="0" u="none">
                <a:solidFill>
                  <a:schemeClr val="dk2"/>
                </a:solidFill>
                <a:latin typeface="Poppins"/>
                <a:ea typeface="Poppins"/>
                <a:cs typeface="Poppins"/>
                <a:sym typeface="Poppins"/>
              </a:rPr>
              <a:t>Resolução CFM nº 2.308/2022</a:t>
            </a:r>
            <a:r>
              <a:rPr lang="pt-BR" sz="4400" b="1" i="0" u="none">
                <a:solidFill>
                  <a:schemeClr val="dk2"/>
                </a:solidFill>
                <a:latin typeface="Open Sans"/>
                <a:ea typeface="Open Sans"/>
                <a:cs typeface="Open Sans"/>
                <a:sym typeface="Open Sans"/>
              </a:rPr>
              <a:t/>
            </a:r>
            <a:br>
              <a:rPr lang="pt-BR" sz="4400" b="1" i="0" u="none">
                <a:solidFill>
                  <a:schemeClr val="dk2"/>
                </a:solidFill>
                <a:latin typeface="Open Sans"/>
                <a:ea typeface="Open Sans"/>
                <a:cs typeface="Open Sans"/>
                <a:sym typeface="Open Sans"/>
              </a:rPr>
            </a:br>
            <a:r>
              <a:rPr lang="pt-BR" sz="4400" b="1" i="0" u="none">
                <a:solidFill>
                  <a:schemeClr val="dk2"/>
                </a:solidFill>
                <a:latin typeface="Open Sans"/>
                <a:ea typeface="Open Sans"/>
                <a:cs typeface="Open Sans"/>
                <a:sym typeface="Open Sans"/>
              </a:rPr>
              <a:t/>
            </a:r>
            <a:br>
              <a:rPr lang="pt-BR" sz="4400" b="1" i="0" u="none">
                <a:solidFill>
                  <a:schemeClr val="dk2"/>
                </a:solidFill>
                <a:latin typeface="Open Sans"/>
                <a:ea typeface="Open Sans"/>
                <a:cs typeface="Open Sans"/>
                <a:sym typeface="Open Sans"/>
              </a:rPr>
            </a:br>
            <a:r>
              <a:rPr lang="pt-BR" sz="2400" b="0" i="0" u="none">
                <a:solidFill>
                  <a:schemeClr val="dk2"/>
                </a:solidFill>
                <a:latin typeface="Ultra"/>
                <a:ea typeface="Ultra"/>
                <a:cs typeface="Ultra"/>
                <a:sym typeface="Ultra"/>
              </a:rPr>
              <a:t>STATUS REPORT MAR/2023</a:t>
            </a:r>
            <a:endParaRPr/>
          </a:p>
        </p:txBody>
      </p:sp>
      <p:pic>
        <p:nvPicPr>
          <p:cNvPr id="164" name="Google Shape;164;g21804e98e91_0_134"/>
          <p:cNvPicPr preferRelativeResize="0"/>
          <p:nvPr/>
        </p:nvPicPr>
        <p:blipFill rotWithShape="1">
          <a:blip r:embed="rId3">
            <a:alphaModFix/>
          </a:blip>
          <a:srcRect/>
          <a:stretch/>
        </p:blipFill>
        <p:spPr>
          <a:xfrm>
            <a:off x="506544" y="5365750"/>
            <a:ext cx="1165226" cy="1165226"/>
          </a:xfrm>
          <a:prstGeom prst="rect">
            <a:avLst/>
          </a:prstGeom>
          <a:noFill/>
          <a:ln>
            <a:noFill/>
          </a:ln>
        </p:spPr>
      </p:pic>
      <p:sp>
        <p:nvSpPr>
          <p:cNvPr id="165" name="Google Shape;165;g21804e98e91_0_134"/>
          <p:cNvSpPr txBox="1"/>
          <p:nvPr/>
        </p:nvSpPr>
        <p:spPr>
          <a:xfrm>
            <a:off x="9783135" y="5832475"/>
            <a:ext cx="1494300" cy="785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1"/>
              </a:buClr>
              <a:buSzPts val="4800"/>
              <a:buFont typeface="Ultra"/>
              <a:buNone/>
            </a:pPr>
            <a:r>
              <a:rPr lang="pt-BR" sz="4800" b="0" i="0" u="none">
                <a:solidFill>
                  <a:schemeClr val="dk1"/>
                </a:solidFill>
                <a:latin typeface="Ultra"/>
                <a:ea typeface="Ultra"/>
                <a:cs typeface="Ultra"/>
                <a:sym typeface="Ultra"/>
              </a:rPr>
              <a:t>CFM</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1804e98e91_0_140"/>
          <p:cNvSpPr/>
          <p:nvPr/>
        </p:nvSpPr>
        <p:spPr>
          <a:xfrm rot="8100000">
            <a:off x="1256645" y="3027357"/>
            <a:ext cx="1075150" cy="1071371"/>
          </a:xfrm>
          <a:custGeom>
            <a:avLst/>
            <a:gdLst/>
            <a:ahLst/>
            <a:cxnLst/>
            <a:rect l="l" t="t" r="r" b="b"/>
            <a:pathLst>
              <a:path w="2141537" h="2141537" extrusionOk="0">
                <a:moveTo>
                  <a:pt x="0" y="1070769"/>
                </a:moveTo>
                <a:cubicBezTo>
                  <a:pt x="0" y="479400"/>
                  <a:pt x="479400" y="0"/>
                  <a:pt x="1070769" y="0"/>
                </a:cubicBezTo>
                <a:lnTo>
                  <a:pt x="2141537" y="0"/>
                </a:lnTo>
                <a:lnTo>
                  <a:pt x="2141537" y="1070769"/>
                </a:lnTo>
                <a:cubicBezTo>
                  <a:pt x="2141537" y="1662138"/>
                  <a:pt x="1662137" y="2141538"/>
                  <a:pt x="1070768" y="2141538"/>
                </a:cubicBezTo>
                <a:cubicBezTo>
                  <a:pt x="479399" y="2141538"/>
                  <a:pt x="-1" y="1662138"/>
                  <a:pt x="-1" y="1070769"/>
                </a:cubicBezTo>
                <a:lnTo>
                  <a:pt x="0" y="1070769"/>
                </a:ln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1" name="Google Shape;171;g21804e98e91_0_140"/>
          <p:cNvSpPr/>
          <p:nvPr/>
        </p:nvSpPr>
        <p:spPr>
          <a:xfrm>
            <a:off x="1371163" y="3161506"/>
            <a:ext cx="847200" cy="846900"/>
          </a:xfrm>
          <a:prstGeom prst="ellipse">
            <a:avLst/>
          </a:pr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72" name="Google Shape;172;g21804e98e91_0_140"/>
          <p:cNvGrpSpPr/>
          <p:nvPr/>
        </p:nvGrpSpPr>
        <p:grpSpPr>
          <a:xfrm>
            <a:off x="760576" y="1523492"/>
            <a:ext cx="2077131" cy="1375584"/>
            <a:chOff x="1520698" y="4373077"/>
            <a:chExt cx="4152600" cy="2750618"/>
          </a:xfrm>
        </p:grpSpPr>
        <p:sp>
          <p:nvSpPr>
            <p:cNvPr id="173" name="Google Shape;173;g21804e98e91_0_140"/>
            <p:cNvSpPr txBox="1"/>
            <p:nvPr/>
          </p:nvSpPr>
          <p:spPr>
            <a:xfrm flipH="1">
              <a:off x="1520698" y="4373077"/>
              <a:ext cx="4152600" cy="1138800"/>
            </a:xfrm>
            <a:prstGeom prst="rect">
              <a:avLst/>
            </a:prstGeom>
            <a:noFill/>
            <a:ln>
              <a:noFill/>
            </a:ln>
          </p:spPr>
          <p:txBody>
            <a:bodyPr spcFirstLastPara="1" wrap="square" lIns="45725" tIns="22850" rIns="45725" bIns="22850" anchor="b" anchorCtr="0">
              <a:spAutoFit/>
            </a:bodyPr>
            <a:lstStyle/>
            <a:p>
              <a:pPr marL="0" marR="0" lvl="0" indent="0" algn="ctr"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ASSINATURA DE DOCUMENTOS</a:t>
              </a:r>
              <a:endParaRPr sz="700"/>
            </a:p>
          </p:txBody>
        </p:sp>
        <p:sp>
          <p:nvSpPr>
            <p:cNvPr id="174" name="Google Shape;174;g21804e98e91_0_140"/>
            <p:cNvSpPr txBox="1"/>
            <p:nvPr/>
          </p:nvSpPr>
          <p:spPr>
            <a:xfrm flipH="1">
              <a:off x="1520698" y="5554095"/>
              <a:ext cx="4152600" cy="1569600"/>
            </a:xfrm>
            <a:prstGeom prst="rect">
              <a:avLst/>
            </a:prstGeom>
            <a:noFill/>
            <a:ln>
              <a:noFill/>
            </a:ln>
          </p:spPr>
          <p:txBody>
            <a:bodyPr spcFirstLastPara="1" wrap="square" lIns="45725" tIns="22850" rIns="45725" bIns="22850" anchor="t" anchorCtr="0">
              <a:spAutoFit/>
            </a:bodyPr>
            <a:lstStyle/>
            <a:p>
              <a:pPr marL="0" marR="0" lvl="0" indent="0" algn="ctr" rtl="0">
                <a:lnSpc>
                  <a:spcPct val="150000"/>
                </a:lnSpc>
                <a:spcBef>
                  <a:spcPts val="0"/>
                </a:spcBef>
                <a:spcAft>
                  <a:spcPts val="0"/>
                </a:spcAft>
                <a:buClr>
                  <a:schemeClr val="dk1"/>
                </a:buClr>
                <a:buSzPts val="1200"/>
                <a:buFont typeface="Poppins"/>
                <a:buNone/>
              </a:pPr>
              <a:r>
                <a:rPr lang="pt-BR" sz="1200" b="0" i="0" u="none">
                  <a:solidFill>
                    <a:schemeClr val="dk1"/>
                  </a:solidFill>
                  <a:latin typeface="Poppins"/>
                  <a:ea typeface="Poppins"/>
                  <a:cs typeface="Poppins"/>
                  <a:sym typeface="Poppins"/>
                </a:rPr>
                <a:t>Criação do fluxo de assinaturas e implantar nos regionais</a:t>
              </a:r>
              <a:endParaRPr sz="700"/>
            </a:p>
          </p:txBody>
        </p:sp>
      </p:grpSp>
      <p:sp>
        <p:nvSpPr>
          <p:cNvPr id="175" name="Google Shape;175;g21804e98e91_0_140"/>
          <p:cNvSpPr txBox="1"/>
          <p:nvPr/>
        </p:nvSpPr>
        <p:spPr>
          <a:xfrm>
            <a:off x="1371163" y="3282156"/>
            <a:ext cx="851100" cy="615600"/>
          </a:xfrm>
          <a:prstGeom prst="rect">
            <a:avLst/>
          </a:prstGeom>
          <a:noFill/>
          <a:ln>
            <a:noFill/>
          </a:ln>
        </p:spPr>
        <p:txBody>
          <a:bodyPr spcFirstLastPara="1" wrap="square" lIns="45725" tIns="22850" rIns="45725" bIns="22850" anchor="ctr" anchorCtr="0">
            <a:spAutoFit/>
          </a:bodyPr>
          <a:lstStyle/>
          <a:p>
            <a:pPr marL="0" marR="0" lvl="0" indent="0" algn="ctr" rtl="0">
              <a:lnSpc>
                <a:spcPct val="100000"/>
              </a:lnSpc>
              <a:spcBef>
                <a:spcPts val="0"/>
              </a:spcBef>
              <a:spcAft>
                <a:spcPts val="0"/>
              </a:spcAft>
              <a:buClr>
                <a:schemeClr val="dk2"/>
              </a:buClr>
              <a:buSzPts val="3700"/>
              <a:buFont typeface="Poppins"/>
              <a:buNone/>
            </a:pPr>
            <a:r>
              <a:rPr lang="pt-BR" sz="3700" b="1" i="0" u="none">
                <a:solidFill>
                  <a:schemeClr val="dk2"/>
                </a:solidFill>
                <a:latin typeface="Poppins"/>
                <a:ea typeface="Poppins"/>
                <a:cs typeface="Poppins"/>
                <a:sym typeface="Poppins"/>
              </a:rPr>
              <a:t>01</a:t>
            </a:r>
            <a:endParaRPr sz="700"/>
          </a:p>
        </p:txBody>
      </p:sp>
      <p:sp>
        <p:nvSpPr>
          <p:cNvPr id="176" name="Google Shape;176;g21804e98e91_0_140"/>
          <p:cNvSpPr txBox="1"/>
          <p:nvPr/>
        </p:nvSpPr>
        <p:spPr>
          <a:xfrm>
            <a:off x="760611" y="306388"/>
            <a:ext cx="9364800" cy="9696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3000"/>
              <a:buFont typeface="Open Sans"/>
              <a:buNone/>
            </a:pPr>
            <a:r>
              <a:rPr lang="pt-BR" sz="3000" b="1" i="0" u="none">
                <a:solidFill>
                  <a:schemeClr val="dk2"/>
                </a:solidFill>
                <a:latin typeface="Open Sans"/>
                <a:ea typeface="Open Sans"/>
                <a:cs typeface="Open Sans"/>
                <a:sym typeface="Open Sans"/>
              </a:rPr>
              <a:t>SITUAÇÃO DE USO DO PAe – Módulo de Assinaturas</a:t>
            </a:r>
            <a:endParaRPr sz="700"/>
          </a:p>
        </p:txBody>
      </p:sp>
      <p:pic>
        <p:nvPicPr>
          <p:cNvPr id="177" name="Google Shape;177;g21804e98e91_0_140"/>
          <p:cNvPicPr preferRelativeResize="0"/>
          <p:nvPr/>
        </p:nvPicPr>
        <p:blipFill rotWithShape="1">
          <a:blip r:embed="rId3">
            <a:alphaModFix/>
          </a:blip>
          <a:srcRect/>
          <a:stretch/>
        </p:blipFill>
        <p:spPr>
          <a:xfrm>
            <a:off x="11363109" y="130175"/>
            <a:ext cx="598488" cy="598488"/>
          </a:xfrm>
          <a:prstGeom prst="rect">
            <a:avLst/>
          </a:prstGeom>
          <a:noFill/>
          <a:ln>
            <a:noFill/>
          </a:ln>
        </p:spPr>
      </p:pic>
      <p:pic>
        <p:nvPicPr>
          <p:cNvPr id="178" name="Google Shape;178;g21804e98e91_0_140"/>
          <p:cNvPicPr preferRelativeResize="0"/>
          <p:nvPr/>
        </p:nvPicPr>
        <p:blipFill rotWithShape="1">
          <a:blip r:embed="rId4">
            <a:alphaModFix/>
          </a:blip>
          <a:srcRect/>
          <a:stretch/>
        </p:blipFill>
        <p:spPr>
          <a:xfrm>
            <a:off x="3604564" y="1510506"/>
            <a:ext cx="7756526" cy="3302000"/>
          </a:xfrm>
          <a:prstGeom prst="rect">
            <a:avLst/>
          </a:prstGeom>
          <a:noFill/>
          <a:ln>
            <a:noFill/>
          </a:ln>
        </p:spPr>
      </p:pic>
      <p:sp>
        <p:nvSpPr>
          <p:cNvPr id="179" name="Google Shape;179;g21804e98e91_0_140"/>
          <p:cNvSpPr txBox="1"/>
          <p:nvPr/>
        </p:nvSpPr>
        <p:spPr>
          <a:xfrm>
            <a:off x="352517" y="5172075"/>
            <a:ext cx="11010600" cy="877200"/>
          </a:xfrm>
          <a:prstGeom prst="rect">
            <a:avLst/>
          </a:prstGeom>
          <a:noFill/>
          <a:ln w="9525" cap="flat" cmpd="sng">
            <a:solidFill>
              <a:srgbClr val="3984A3"/>
            </a:solidFill>
            <a:prstDash val="solid"/>
            <a:miter lim="800000"/>
            <a:headEnd type="none" w="sm" len="sm"/>
            <a:tailEnd type="none" w="sm" len="sm"/>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1800"/>
              <a:buFont typeface="Calibri"/>
              <a:buNone/>
            </a:pPr>
            <a:r>
              <a:rPr lang="pt-BR" sz="1800" b="1" i="0" u="none">
                <a:solidFill>
                  <a:schemeClr val="dk2"/>
                </a:solidFill>
                <a:latin typeface="Calibri"/>
                <a:ea typeface="Calibri"/>
                <a:cs typeface="Calibri"/>
                <a:sym typeface="Calibri"/>
              </a:rPr>
              <a:t>02 CRMs com o PAe implantado: CRM-DF e CRM-CE</a:t>
            </a:r>
            <a:endParaRPr sz="700"/>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ts val="1800"/>
              <a:buFont typeface="Calibri"/>
              <a:buNone/>
            </a:pPr>
            <a:r>
              <a:rPr lang="pt-BR" sz="1800" b="1" i="0" u="none">
                <a:solidFill>
                  <a:schemeClr val="dk2"/>
                </a:solidFill>
                <a:latin typeface="Calibri"/>
                <a:ea typeface="Calibri"/>
                <a:cs typeface="Calibri"/>
                <a:sym typeface="Calibri"/>
              </a:rPr>
              <a:t>12 CRMs aptos para a implantação do PAE:  CRMs PR, PA, MG, GO, AM, PB, AC, BA, SE, RN, PE e  RS</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1804e98e91_0_153"/>
          <p:cNvSpPr txBox="1"/>
          <p:nvPr/>
        </p:nvSpPr>
        <p:spPr>
          <a:xfrm>
            <a:off x="760597" y="306400"/>
            <a:ext cx="80586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3000"/>
              <a:buFont typeface="Open Sans"/>
              <a:buNone/>
            </a:pPr>
            <a:r>
              <a:rPr lang="pt-BR" sz="3000" b="1" i="0" u="none">
                <a:solidFill>
                  <a:schemeClr val="dk2"/>
                </a:solidFill>
                <a:latin typeface="Open Sans"/>
                <a:ea typeface="Open Sans"/>
                <a:cs typeface="Open Sans"/>
                <a:sym typeface="Open Sans"/>
              </a:rPr>
              <a:t>IMPLANTAÇÃO DO PAe no CRM-PR </a:t>
            </a:r>
            <a:endParaRPr sz="700"/>
          </a:p>
        </p:txBody>
      </p:sp>
      <p:pic>
        <p:nvPicPr>
          <p:cNvPr id="185" name="Google Shape;185;g21804e98e91_0_153"/>
          <p:cNvPicPr preferRelativeResize="0"/>
          <p:nvPr/>
        </p:nvPicPr>
        <p:blipFill rotWithShape="1">
          <a:blip r:embed="rId3">
            <a:alphaModFix/>
          </a:blip>
          <a:srcRect/>
          <a:stretch/>
        </p:blipFill>
        <p:spPr>
          <a:xfrm>
            <a:off x="11363109" y="130175"/>
            <a:ext cx="598488" cy="598488"/>
          </a:xfrm>
          <a:prstGeom prst="rect">
            <a:avLst/>
          </a:prstGeom>
          <a:noFill/>
          <a:ln>
            <a:noFill/>
          </a:ln>
        </p:spPr>
      </p:pic>
      <p:sp>
        <p:nvSpPr>
          <p:cNvPr id="186" name="Google Shape;186;g21804e98e91_0_153"/>
          <p:cNvSpPr/>
          <p:nvPr/>
        </p:nvSpPr>
        <p:spPr>
          <a:xfrm rot="8100000">
            <a:off x="857283" y="2928933"/>
            <a:ext cx="1075947" cy="1071371"/>
          </a:xfrm>
          <a:custGeom>
            <a:avLst/>
            <a:gdLst/>
            <a:ahLst/>
            <a:cxnLst/>
            <a:rect l="l" t="t" r="r" b="b"/>
            <a:pathLst>
              <a:path w="2143125" h="2141537" extrusionOk="0">
                <a:moveTo>
                  <a:pt x="0" y="1070769"/>
                </a:moveTo>
                <a:cubicBezTo>
                  <a:pt x="0" y="479400"/>
                  <a:pt x="479755" y="0"/>
                  <a:pt x="1071563" y="0"/>
                </a:cubicBezTo>
                <a:lnTo>
                  <a:pt x="2143125" y="0"/>
                </a:lnTo>
                <a:lnTo>
                  <a:pt x="2143125" y="1070769"/>
                </a:lnTo>
                <a:cubicBezTo>
                  <a:pt x="2143125" y="1662138"/>
                  <a:pt x="1663370" y="2141538"/>
                  <a:pt x="1071562" y="2141538"/>
                </a:cubicBezTo>
                <a:cubicBezTo>
                  <a:pt x="479754" y="2141538"/>
                  <a:pt x="-1" y="1662138"/>
                  <a:pt x="-1" y="1070769"/>
                </a:cubicBezTo>
                <a:lnTo>
                  <a:pt x="0" y="1070769"/>
                </a:lnTo>
                <a:close/>
              </a:path>
            </a:pathLst>
          </a:custGeom>
          <a:solidFill>
            <a:srgbClr val="2B526A"/>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7" name="Google Shape;187;g21804e98e91_0_153"/>
          <p:cNvSpPr/>
          <p:nvPr/>
        </p:nvSpPr>
        <p:spPr>
          <a:xfrm>
            <a:off x="974185" y="3038475"/>
            <a:ext cx="847200" cy="846900"/>
          </a:xfrm>
          <a:prstGeom prst="ellipse">
            <a:avLst/>
          </a:pr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188" name="Google Shape;188;g21804e98e91_0_153"/>
          <p:cNvGrpSpPr/>
          <p:nvPr/>
        </p:nvGrpSpPr>
        <p:grpSpPr>
          <a:xfrm>
            <a:off x="509162" y="1785221"/>
            <a:ext cx="2307017" cy="836520"/>
            <a:chOff x="10112540" y="4209289"/>
            <a:chExt cx="4614033" cy="1674044"/>
          </a:xfrm>
        </p:grpSpPr>
        <p:sp>
          <p:nvSpPr>
            <p:cNvPr id="189" name="Google Shape;189;g21804e98e91_0_153"/>
            <p:cNvSpPr txBox="1"/>
            <p:nvPr/>
          </p:nvSpPr>
          <p:spPr>
            <a:xfrm flipH="1">
              <a:off x="10112540" y="4209289"/>
              <a:ext cx="4152000" cy="615900"/>
            </a:xfrm>
            <a:prstGeom prst="rect">
              <a:avLst/>
            </a:prstGeom>
            <a:noFill/>
            <a:ln>
              <a:noFill/>
            </a:ln>
          </p:spPr>
          <p:txBody>
            <a:bodyPr spcFirstLastPara="1" wrap="square" lIns="45725" tIns="22850" rIns="45725" bIns="22850" anchor="b" anchorCtr="0">
              <a:spAutoFit/>
            </a:bodyPr>
            <a:lstStyle/>
            <a:p>
              <a:pPr marL="0" marR="0" lvl="0" indent="0" algn="ctr"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CRM-PR</a:t>
              </a:r>
              <a:endParaRPr sz="700"/>
            </a:p>
          </p:txBody>
        </p:sp>
        <p:sp>
          <p:nvSpPr>
            <p:cNvPr id="190" name="Google Shape;190;g21804e98e91_0_153"/>
            <p:cNvSpPr txBox="1"/>
            <p:nvPr/>
          </p:nvSpPr>
          <p:spPr>
            <a:xfrm flipH="1">
              <a:off x="10112573" y="4866933"/>
              <a:ext cx="4614000" cy="1016400"/>
            </a:xfrm>
            <a:prstGeom prst="rect">
              <a:avLst/>
            </a:prstGeom>
            <a:noFill/>
            <a:ln>
              <a:noFill/>
            </a:ln>
          </p:spPr>
          <p:txBody>
            <a:bodyPr spcFirstLastPara="1" wrap="square" lIns="45725" tIns="22850" rIns="45725" bIns="22850" anchor="t" anchorCtr="0">
              <a:spAutoFit/>
            </a:bodyPr>
            <a:lstStyle/>
            <a:p>
              <a:pPr marL="0" marR="0" lvl="0" indent="0" algn="ctr" rtl="0">
                <a:lnSpc>
                  <a:spcPct val="150000"/>
                </a:lnSpc>
                <a:spcBef>
                  <a:spcPts val="0"/>
                </a:spcBef>
                <a:spcAft>
                  <a:spcPts val="0"/>
                </a:spcAft>
                <a:buClr>
                  <a:schemeClr val="dk1"/>
                </a:buClr>
                <a:buSzPts val="1200"/>
                <a:buFont typeface="Poppins"/>
                <a:buNone/>
              </a:pPr>
              <a:r>
                <a:rPr lang="pt-BR" sz="1200" b="0" i="0" u="none">
                  <a:solidFill>
                    <a:schemeClr val="dk1"/>
                  </a:solidFill>
                  <a:latin typeface="Poppins"/>
                  <a:ea typeface="Poppins"/>
                  <a:cs typeface="Poppins"/>
                  <a:sym typeface="Poppins"/>
                </a:rPr>
                <a:t>Implantação do PAe no CRM-PR</a:t>
              </a:r>
              <a:endParaRPr sz="700"/>
            </a:p>
          </p:txBody>
        </p:sp>
      </p:grpSp>
      <p:sp>
        <p:nvSpPr>
          <p:cNvPr id="191" name="Google Shape;191;g21804e98e91_0_153"/>
          <p:cNvSpPr txBox="1"/>
          <p:nvPr/>
        </p:nvSpPr>
        <p:spPr>
          <a:xfrm>
            <a:off x="970215" y="3183731"/>
            <a:ext cx="851100" cy="615600"/>
          </a:xfrm>
          <a:prstGeom prst="rect">
            <a:avLst/>
          </a:prstGeom>
          <a:noFill/>
          <a:ln>
            <a:noFill/>
          </a:ln>
        </p:spPr>
        <p:txBody>
          <a:bodyPr spcFirstLastPara="1" wrap="square" lIns="45725" tIns="22850" rIns="45725" bIns="22850" anchor="ctr" anchorCtr="0">
            <a:spAutoFit/>
          </a:bodyPr>
          <a:lstStyle/>
          <a:p>
            <a:pPr marL="0" marR="0" lvl="0" indent="0" algn="ctr" rtl="0">
              <a:lnSpc>
                <a:spcPct val="100000"/>
              </a:lnSpc>
              <a:spcBef>
                <a:spcPts val="0"/>
              </a:spcBef>
              <a:spcAft>
                <a:spcPts val="0"/>
              </a:spcAft>
              <a:buClr>
                <a:schemeClr val="dk2"/>
              </a:buClr>
              <a:buSzPts val="3700"/>
              <a:buFont typeface="Poppins"/>
              <a:buNone/>
            </a:pPr>
            <a:r>
              <a:rPr lang="pt-BR" sz="3700" b="1" i="0" u="none">
                <a:solidFill>
                  <a:schemeClr val="dk2"/>
                </a:solidFill>
                <a:latin typeface="Poppins"/>
                <a:ea typeface="Poppins"/>
                <a:cs typeface="Poppins"/>
                <a:sym typeface="Poppins"/>
              </a:rPr>
              <a:t>03</a:t>
            </a:r>
            <a:endParaRPr sz="700"/>
          </a:p>
        </p:txBody>
      </p:sp>
      <p:sp>
        <p:nvSpPr>
          <p:cNvPr id="192" name="Google Shape;192;g21804e98e91_0_153"/>
          <p:cNvSpPr txBox="1"/>
          <p:nvPr/>
        </p:nvSpPr>
        <p:spPr>
          <a:xfrm>
            <a:off x="3752240" y="1946275"/>
            <a:ext cx="8209500" cy="1985700"/>
          </a:xfrm>
          <a:prstGeom prst="rect">
            <a:avLst/>
          </a:prstGeom>
          <a:noFill/>
          <a:ln>
            <a:noFill/>
          </a:ln>
        </p:spPr>
        <p:txBody>
          <a:bodyPr spcFirstLastPara="1" wrap="square" lIns="45725" tIns="22850" rIns="45725" bIns="22850" anchor="t" anchorCtr="0">
            <a:spAutoFit/>
          </a:bodyPr>
          <a:lstStyle/>
          <a:p>
            <a:pPr marL="228600" marR="0" lvl="0" indent="-228600" algn="l" rtl="0">
              <a:lnSpc>
                <a:spcPct val="200000"/>
              </a:lnSpc>
              <a:spcBef>
                <a:spcPts val="0"/>
              </a:spcBef>
              <a:spcAft>
                <a:spcPts val="0"/>
              </a:spcAft>
              <a:buClr>
                <a:srgbClr val="3984A3"/>
              </a:buClr>
              <a:buSzPts val="1400"/>
              <a:buFont typeface="Noto Sans Symbols"/>
              <a:buChar char="▪"/>
            </a:pPr>
            <a:r>
              <a:rPr lang="pt-BR" sz="1400" b="0" i="0" u="none">
                <a:solidFill>
                  <a:srgbClr val="3984A3"/>
                </a:solidFill>
                <a:latin typeface="Poppins"/>
                <a:ea typeface="Poppins"/>
                <a:cs typeface="Poppins"/>
                <a:sym typeface="Poppins"/>
              </a:rPr>
              <a:t>Realizados 04 treinamentos com o CRM-PR para apresentação do Fluxo de Sindicância. Previsto mais 02 treinamentos.</a:t>
            </a:r>
            <a:endParaRPr sz="700"/>
          </a:p>
          <a:p>
            <a:pPr marL="228600" marR="0" lvl="0" indent="-228600" algn="l" rtl="0">
              <a:lnSpc>
                <a:spcPct val="200000"/>
              </a:lnSpc>
              <a:spcBef>
                <a:spcPts val="0"/>
              </a:spcBef>
              <a:spcAft>
                <a:spcPts val="0"/>
              </a:spcAft>
              <a:buClr>
                <a:srgbClr val="3984A3"/>
              </a:buClr>
              <a:buSzPts val="1400"/>
              <a:buFont typeface="Noto Sans Symbols"/>
              <a:buChar char="▪"/>
            </a:pPr>
            <a:r>
              <a:rPr lang="pt-BR" sz="1400" b="0" i="0" u="none">
                <a:solidFill>
                  <a:srgbClr val="3984A3"/>
                </a:solidFill>
                <a:latin typeface="Poppins"/>
                <a:ea typeface="Poppins"/>
                <a:cs typeface="Poppins"/>
                <a:sym typeface="Poppins"/>
              </a:rPr>
              <a:t>Configuração do ambiente do CRM-PR.</a:t>
            </a:r>
            <a:endParaRPr sz="700"/>
          </a:p>
          <a:p>
            <a:pPr marL="228600" marR="0" lvl="0" indent="-228600" algn="l" rtl="0">
              <a:lnSpc>
                <a:spcPct val="200000"/>
              </a:lnSpc>
              <a:spcBef>
                <a:spcPts val="0"/>
              </a:spcBef>
              <a:spcAft>
                <a:spcPts val="0"/>
              </a:spcAft>
              <a:buClr>
                <a:srgbClr val="3984A3"/>
              </a:buClr>
              <a:buSzPts val="1400"/>
              <a:buFont typeface="Noto Sans Symbols"/>
              <a:buChar char="▪"/>
            </a:pPr>
            <a:r>
              <a:rPr lang="pt-BR" sz="1400" b="0" i="0" u="none">
                <a:solidFill>
                  <a:srgbClr val="3984A3"/>
                </a:solidFill>
                <a:latin typeface="Poppins"/>
                <a:ea typeface="Poppins"/>
                <a:cs typeface="Poppins"/>
                <a:sym typeface="Poppins"/>
              </a:rPr>
              <a:t>Preparação do Fluxo de Sindicância em porodução (em andamento).</a:t>
            </a:r>
            <a:endParaRPr sz="700"/>
          </a:p>
          <a:p>
            <a:pPr marL="228600" marR="0" lvl="0" indent="-228600" algn="l" rtl="0">
              <a:lnSpc>
                <a:spcPct val="200000"/>
              </a:lnSpc>
              <a:spcBef>
                <a:spcPts val="0"/>
              </a:spcBef>
              <a:spcAft>
                <a:spcPts val="0"/>
              </a:spcAft>
              <a:buClr>
                <a:srgbClr val="3984A3"/>
              </a:buClr>
              <a:buSzPts val="1400"/>
              <a:buFont typeface="Noto Sans Symbols"/>
              <a:buChar char="▪"/>
            </a:pPr>
            <a:r>
              <a:rPr lang="pt-BR" sz="1400" b="0" i="0" u="none">
                <a:solidFill>
                  <a:srgbClr val="3984A3"/>
                </a:solidFill>
                <a:latin typeface="Poppins"/>
                <a:ea typeface="Poppins"/>
                <a:cs typeface="Poppins"/>
                <a:sym typeface="Poppins"/>
              </a:rPr>
              <a:t>Preparação do Fluxo de Processo Consulta em produção (em andamento).</a:t>
            </a:r>
            <a:endParaRPr sz="700"/>
          </a:p>
        </p:txBody>
      </p:sp>
      <p:sp>
        <p:nvSpPr>
          <p:cNvPr id="193" name="Google Shape;193;g21804e98e91_0_153"/>
          <p:cNvSpPr txBox="1"/>
          <p:nvPr/>
        </p:nvSpPr>
        <p:spPr>
          <a:xfrm flipH="1">
            <a:off x="3549074" y="1631156"/>
            <a:ext cx="7582200" cy="307800"/>
          </a:xfrm>
          <a:prstGeom prst="rect">
            <a:avLst/>
          </a:prstGeom>
          <a:noFill/>
          <a:ln>
            <a:noFill/>
          </a:ln>
        </p:spPr>
        <p:txBody>
          <a:bodyPr spcFirstLastPara="1" wrap="square" lIns="45725" tIns="22850" rIns="45725" bIns="22850" anchor="b" anchorCtr="0">
            <a:spAutoFit/>
          </a:bodyPr>
          <a:lstStyle/>
          <a:p>
            <a:pPr marL="0" marR="0" lvl="0" indent="0" algn="l"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IMPLANTAÇÃO DO FLUXO DE SINDICÂNCIA E PROCESSO CONSULTA </a:t>
            </a:r>
            <a:endParaRPr sz="700"/>
          </a:p>
        </p:txBody>
      </p:sp>
      <p:sp>
        <p:nvSpPr>
          <p:cNvPr id="194" name="Google Shape;194;g21804e98e91_0_153"/>
          <p:cNvSpPr txBox="1"/>
          <p:nvPr/>
        </p:nvSpPr>
        <p:spPr>
          <a:xfrm flipH="1">
            <a:off x="3548975" y="4671219"/>
            <a:ext cx="6242100" cy="307800"/>
          </a:xfrm>
          <a:prstGeom prst="rect">
            <a:avLst/>
          </a:prstGeom>
          <a:noFill/>
          <a:ln>
            <a:noFill/>
          </a:ln>
        </p:spPr>
        <p:txBody>
          <a:bodyPr spcFirstLastPara="1" wrap="square" lIns="45725" tIns="22850" rIns="45725" bIns="22850" anchor="b" anchorCtr="0">
            <a:spAutoFit/>
          </a:bodyPr>
          <a:lstStyle/>
          <a:p>
            <a:pPr marL="0" marR="0" lvl="0" indent="0" algn="l"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Visita presencial no CRM-PR: </a:t>
            </a:r>
            <a:r>
              <a:rPr lang="pt-BR" sz="1700" b="0" i="0" u="none">
                <a:solidFill>
                  <a:schemeClr val="dk2"/>
                </a:solidFill>
                <a:latin typeface="Poppins"/>
                <a:ea typeface="Poppins"/>
                <a:cs typeface="Poppins"/>
                <a:sym typeface="Poppins"/>
              </a:rPr>
              <a:t>13 a 17/03</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21804e98e91_0_167"/>
          <p:cNvPicPr preferRelativeResize="0"/>
          <p:nvPr/>
        </p:nvPicPr>
        <p:blipFill rotWithShape="1">
          <a:blip r:embed="rId3">
            <a:alphaModFix/>
          </a:blip>
          <a:srcRect/>
          <a:stretch/>
        </p:blipFill>
        <p:spPr>
          <a:xfrm>
            <a:off x="11363109" y="130175"/>
            <a:ext cx="598488" cy="598488"/>
          </a:xfrm>
          <a:prstGeom prst="rect">
            <a:avLst/>
          </a:prstGeom>
          <a:noFill/>
          <a:ln>
            <a:noFill/>
          </a:ln>
        </p:spPr>
      </p:pic>
      <p:sp>
        <p:nvSpPr>
          <p:cNvPr id="200" name="Google Shape;200;g21804e98e91_0_167"/>
          <p:cNvSpPr txBox="1"/>
          <p:nvPr/>
        </p:nvSpPr>
        <p:spPr>
          <a:xfrm>
            <a:off x="793957" y="1335088"/>
            <a:ext cx="8271600" cy="3078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CRMS COM O SEI JÁ IMPLANTADO</a:t>
            </a:r>
            <a:endParaRPr sz="700"/>
          </a:p>
        </p:txBody>
      </p:sp>
      <p:sp>
        <p:nvSpPr>
          <p:cNvPr id="201" name="Google Shape;201;g21804e98e91_0_167"/>
          <p:cNvSpPr txBox="1"/>
          <p:nvPr/>
        </p:nvSpPr>
        <p:spPr>
          <a:xfrm flipH="1">
            <a:off x="760402" y="5376069"/>
            <a:ext cx="8081100" cy="261600"/>
          </a:xfrm>
          <a:prstGeom prst="rect">
            <a:avLst/>
          </a:prstGeom>
          <a:noFill/>
          <a:ln>
            <a:noFill/>
          </a:ln>
        </p:spPr>
        <p:txBody>
          <a:bodyPr spcFirstLastPara="1" wrap="square" lIns="45725" tIns="22850" rIns="45725" bIns="22850" anchor="t" anchorCtr="0">
            <a:spAutoFit/>
          </a:bodyPr>
          <a:lstStyle/>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CRM-PR(Implantação) – 13/03. </a:t>
            </a:r>
            <a:endParaRPr sz="700"/>
          </a:p>
        </p:txBody>
      </p:sp>
      <p:sp>
        <p:nvSpPr>
          <p:cNvPr id="202" name="Google Shape;202;g21804e98e91_0_167"/>
          <p:cNvSpPr txBox="1"/>
          <p:nvPr/>
        </p:nvSpPr>
        <p:spPr>
          <a:xfrm flipH="1">
            <a:off x="794048" y="4736306"/>
            <a:ext cx="2076900" cy="569400"/>
          </a:xfrm>
          <a:prstGeom prst="rect">
            <a:avLst/>
          </a:prstGeom>
          <a:noFill/>
          <a:ln>
            <a:noFill/>
          </a:ln>
        </p:spPr>
        <p:txBody>
          <a:bodyPr spcFirstLastPara="1" wrap="square" lIns="45725" tIns="22850" rIns="45725" bIns="22850" anchor="b" anchorCtr="0">
            <a:spAutoFit/>
          </a:bodyPr>
          <a:lstStyle/>
          <a:p>
            <a:pPr marL="0" marR="0" lvl="0" indent="0" algn="ctr" rtl="0">
              <a:lnSpc>
                <a:spcPct val="100000"/>
              </a:lnSpc>
              <a:spcBef>
                <a:spcPts val="0"/>
              </a:spcBef>
              <a:spcAft>
                <a:spcPts val="0"/>
              </a:spcAft>
              <a:buClr>
                <a:schemeClr val="dk2"/>
              </a:buClr>
              <a:buSzPts val="1700"/>
              <a:buFont typeface="Poppins"/>
              <a:buNone/>
            </a:pPr>
            <a:r>
              <a:rPr lang="pt-BR" sz="1700" b="1" i="0" u="none">
                <a:solidFill>
                  <a:schemeClr val="dk2"/>
                </a:solidFill>
                <a:latin typeface="Poppins"/>
                <a:ea typeface="Poppins"/>
                <a:cs typeface="Poppins"/>
                <a:sym typeface="Poppins"/>
              </a:rPr>
              <a:t>PRÓXIMOS PASSOS</a:t>
            </a:r>
            <a:endParaRPr sz="700"/>
          </a:p>
        </p:txBody>
      </p:sp>
      <p:sp>
        <p:nvSpPr>
          <p:cNvPr id="203" name="Google Shape;203;g21804e98e91_0_167"/>
          <p:cNvSpPr txBox="1"/>
          <p:nvPr/>
        </p:nvSpPr>
        <p:spPr>
          <a:xfrm flipH="1">
            <a:off x="760402" y="1791494"/>
            <a:ext cx="8081100" cy="2601300"/>
          </a:xfrm>
          <a:prstGeom prst="rect">
            <a:avLst/>
          </a:prstGeom>
          <a:noFill/>
          <a:ln>
            <a:noFill/>
          </a:ln>
        </p:spPr>
        <p:txBody>
          <a:bodyPr spcFirstLastPara="1" wrap="square" lIns="45725" tIns="22850" rIns="45725" bIns="22850" anchor="t" anchorCtr="0">
            <a:spAutoFit/>
          </a:bodyPr>
          <a:lstStyle/>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CRM-DF (Implantação presencial)</a:t>
            </a:r>
            <a:endParaRPr sz="700"/>
          </a:p>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CREMEC (Implantação presencial)</a:t>
            </a:r>
            <a:endParaRPr sz="700"/>
          </a:p>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CRM-TO (Implantação remota)</a:t>
            </a:r>
            <a:endParaRPr sz="700"/>
          </a:p>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CRM-AC (Implantação remota)</a:t>
            </a:r>
            <a:endParaRPr sz="700"/>
          </a:p>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CREMERO (Implantação remota)</a:t>
            </a:r>
            <a:endParaRPr sz="700"/>
          </a:p>
          <a:p>
            <a:pPr marL="228600" marR="0" lvl="0" indent="-228600" algn="l" rtl="0">
              <a:lnSpc>
                <a:spcPct val="150000"/>
              </a:lnSpc>
              <a:spcBef>
                <a:spcPts val="0"/>
              </a:spcBef>
              <a:spcAft>
                <a:spcPts val="0"/>
              </a:spcAft>
              <a:buClr>
                <a:srgbClr val="486492"/>
              </a:buClr>
              <a:buSzPts val="1400"/>
              <a:buFont typeface="Noto Sans Symbols"/>
              <a:buChar char="▪"/>
            </a:pPr>
            <a:r>
              <a:rPr lang="pt-BR" sz="1400" b="0" i="0" u="none">
                <a:solidFill>
                  <a:srgbClr val="486492"/>
                </a:solidFill>
                <a:latin typeface="Poppins"/>
                <a:ea typeface="Poppins"/>
                <a:cs typeface="Poppins"/>
                <a:sym typeface="Poppins"/>
              </a:rPr>
              <a:t>CRM-PB (implantação remota dia 1º de março)</a:t>
            </a:r>
            <a:endParaRPr sz="700"/>
          </a:p>
          <a:p>
            <a:pPr marL="228600" marR="0" lvl="0" indent="-228600" algn="l" rtl="0">
              <a:lnSpc>
                <a:spcPct val="150000"/>
              </a:lnSpc>
              <a:spcBef>
                <a:spcPts val="0"/>
              </a:spcBef>
              <a:spcAft>
                <a:spcPts val="0"/>
              </a:spcAft>
              <a:buClr>
                <a:srgbClr val="486492"/>
              </a:buClr>
              <a:buSzPts val="1600"/>
              <a:buFont typeface="Noto Sans Symbols"/>
              <a:buChar char="▪"/>
            </a:pPr>
            <a:r>
              <a:rPr lang="pt-BR" sz="1600" b="0" i="0" u="none">
                <a:solidFill>
                  <a:srgbClr val="486492"/>
                </a:solidFill>
                <a:latin typeface="Poppins"/>
                <a:ea typeface="Poppins"/>
                <a:cs typeface="Poppins"/>
                <a:sym typeface="Poppins"/>
              </a:rPr>
              <a:t>CREMEGO (iniciada a implantação remota) - dia 08/03</a:t>
            </a:r>
            <a:endParaRPr sz="700"/>
          </a:p>
          <a:p>
            <a:pPr marL="0" marR="0" lvl="0" indent="0" algn="l" rtl="0">
              <a:lnSpc>
                <a:spcPct val="100000"/>
              </a:lnSpc>
              <a:spcBef>
                <a:spcPts val="0"/>
              </a:spcBef>
              <a:spcAft>
                <a:spcPts val="0"/>
              </a:spcAft>
              <a:buNone/>
            </a:pPr>
            <a:endParaRPr sz="1600" b="0" i="0" u="none">
              <a:solidFill>
                <a:srgbClr val="486492"/>
              </a:solidFill>
              <a:latin typeface="Poppins"/>
              <a:ea typeface="Poppins"/>
              <a:cs typeface="Poppins"/>
              <a:sym typeface="Poppins"/>
            </a:endParaRPr>
          </a:p>
        </p:txBody>
      </p:sp>
      <p:sp>
        <p:nvSpPr>
          <p:cNvPr id="204" name="Google Shape;204;g21804e98e91_0_167"/>
          <p:cNvSpPr txBox="1"/>
          <p:nvPr/>
        </p:nvSpPr>
        <p:spPr>
          <a:xfrm>
            <a:off x="646273" y="429425"/>
            <a:ext cx="92874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3000"/>
              <a:buFont typeface="Open Sans"/>
              <a:buNone/>
            </a:pPr>
            <a:r>
              <a:rPr lang="pt-BR" sz="3000" b="1" i="0" u="none">
                <a:solidFill>
                  <a:schemeClr val="dk2"/>
                </a:solidFill>
                <a:latin typeface="Open Sans"/>
                <a:ea typeface="Open Sans"/>
                <a:cs typeface="Open Sans"/>
                <a:sym typeface="Open Sans"/>
              </a:rPr>
              <a:t>SEI – Sistema Eletrônico de Informações</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1804e98e91_0_176"/>
          <p:cNvSpPr txBox="1"/>
          <p:nvPr/>
        </p:nvSpPr>
        <p:spPr>
          <a:xfrm>
            <a:off x="743152" y="208750"/>
            <a:ext cx="99192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3000"/>
              <a:buFont typeface="Open Sans"/>
              <a:buNone/>
            </a:pPr>
            <a:r>
              <a:rPr lang="pt-BR" sz="3000" b="1" i="0" u="none">
                <a:solidFill>
                  <a:schemeClr val="dk2"/>
                </a:solidFill>
                <a:latin typeface="Open Sans"/>
                <a:ea typeface="Open Sans"/>
                <a:cs typeface="Open Sans"/>
                <a:sym typeface="Open Sans"/>
              </a:rPr>
              <a:t>SEI – Sistema Eletrônico de Informações</a:t>
            </a:r>
            <a:endParaRPr sz="700"/>
          </a:p>
        </p:txBody>
      </p:sp>
      <p:pic>
        <p:nvPicPr>
          <p:cNvPr id="210" name="Google Shape;210;g21804e98e91_0_176"/>
          <p:cNvPicPr preferRelativeResize="0"/>
          <p:nvPr/>
        </p:nvPicPr>
        <p:blipFill rotWithShape="1">
          <a:blip r:embed="rId3">
            <a:alphaModFix/>
          </a:blip>
          <a:srcRect/>
          <a:stretch/>
        </p:blipFill>
        <p:spPr>
          <a:xfrm>
            <a:off x="11363109" y="130175"/>
            <a:ext cx="598488" cy="598488"/>
          </a:xfrm>
          <a:prstGeom prst="rect">
            <a:avLst/>
          </a:prstGeom>
          <a:noFill/>
          <a:ln>
            <a:noFill/>
          </a:ln>
        </p:spPr>
      </p:pic>
      <p:sp>
        <p:nvSpPr>
          <p:cNvPr id="211" name="Google Shape;211;g21804e98e91_0_176"/>
          <p:cNvSpPr/>
          <p:nvPr/>
        </p:nvSpPr>
        <p:spPr>
          <a:xfrm>
            <a:off x="1016265" y="3605213"/>
            <a:ext cx="847200" cy="846900"/>
          </a:xfrm>
          <a:prstGeom prst="ellipse">
            <a:avLst/>
          </a:pr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2" name="Google Shape;212;g21804e98e91_0_176"/>
          <p:cNvSpPr txBox="1"/>
          <p:nvPr/>
        </p:nvSpPr>
        <p:spPr>
          <a:xfrm>
            <a:off x="760611" y="3605213"/>
            <a:ext cx="4471500" cy="323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1800"/>
              <a:buFont typeface="Calibri"/>
              <a:buNone/>
            </a:pPr>
            <a:r>
              <a:rPr lang="pt-BR" sz="1800" b="0" i="0" u="none">
                <a:solidFill>
                  <a:schemeClr val="dk2"/>
                </a:solidFill>
                <a:latin typeface="Calibri"/>
                <a:ea typeface="Calibri"/>
                <a:cs typeface="Calibri"/>
                <a:sym typeface="Calibri"/>
              </a:rPr>
              <a:t>Documentos gerados e recebidos por conselho</a:t>
            </a:r>
            <a:endParaRPr sz="700"/>
          </a:p>
        </p:txBody>
      </p:sp>
      <p:sp>
        <p:nvSpPr>
          <p:cNvPr id="213" name="Google Shape;213;g21804e98e91_0_176"/>
          <p:cNvSpPr txBox="1"/>
          <p:nvPr/>
        </p:nvSpPr>
        <p:spPr>
          <a:xfrm>
            <a:off x="760611" y="711200"/>
            <a:ext cx="3076500" cy="3231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1800"/>
              <a:buFont typeface="Calibri"/>
              <a:buNone/>
            </a:pPr>
            <a:r>
              <a:rPr lang="pt-BR" sz="1800" b="0" i="0" u="none">
                <a:solidFill>
                  <a:schemeClr val="dk2"/>
                </a:solidFill>
                <a:latin typeface="Calibri"/>
                <a:ea typeface="Calibri"/>
                <a:cs typeface="Calibri"/>
                <a:sym typeface="Calibri"/>
              </a:rPr>
              <a:t>Processos gerados por conselho</a:t>
            </a:r>
            <a:endParaRPr sz="700"/>
          </a:p>
        </p:txBody>
      </p:sp>
      <p:pic>
        <p:nvPicPr>
          <p:cNvPr id="214" name="Google Shape;214;g21804e98e91_0_176"/>
          <p:cNvPicPr preferRelativeResize="0"/>
          <p:nvPr/>
        </p:nvPicPr>
        <p:blipFill rotWithShape="1">
          <a:blip r:embed="rId4">
            <a:alphaModFix/>
          </a:blip>
          <a:srcRect/>
          <a:stretch/>
        </p:blipFill>
        <p:spPr>
          <a:xfrm>
            <a:off x="2996161" y="1133906"/>
            <a:ext cx="5413197" cy="2371725"/>
          </a:xfrm>
          <a:prstGeom prst="rect">
            <a:avLst/>
          </a:prstGeom>
          <a:noFill/>
          <a:ln>
            <a:noFill/>
          </a:ln>
        </p:spPr>
      </p:pic>
      <p:pic>
        <p:nvPicPr>
          <p:cNvPr id="215" name="Google Shape;215;g21804e98e91_0_176"/>
          <p:cNvPicPr preferRelativeResize="0"/>
          <p:nvPr/>
        </p:nvPicPr>
        <p:blipFill rotWithShape="1">
          <a:blip r:embed="rId5">
            <a:alphaModFix/>
          </a:blip>
          <a:srcRect/>
          <a:stretch/>
        </p:blipFill>
        <p:spPr>
          <a:xfrm>
            <a:off x="2947648" y="3922875"/>
            <a:ext cx="5510213" cy="2700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21804e98e91_0_186"/>
          <p:cNvPicPr preferRelativeResize="0"/>
          <p:nvPr/>
        </p:nvPicPr>
        <p:blipFill rotWithShape="1">
          <a:blip r:embed="rId3">
            <a:alphaModFix/>
          </a:blip>
          <a:srcRect/>
          <a:stretch/>
        </p:blipFill>
        <p:spPr>
          <a:xfrm>
            <a:off x="11363109" y="130175"/>
            <a:ext cx="598488" cy="598488"/>
          </a:xfrm>
          <a:prstGeom prst="rect">
            <a:avLst/>
          </a:prstGeom>
          <a:noFill/>
          <a:ln>
            <a:noFill/>
          </a:ln>
        </p:spPr>
      </p:pic>
      <p:graphicFrame>
        <p:nvGraphicFramePr>
          <p:cNvPr id="221" name="Google Shape;221;g21804e98e91_0_186"/>
          <p:cNvGraphicFramePr/>
          <p:nvPr/>
        </p:nvGraphicFramePr>
        <p:xfrm>
          <a:off x="617698" y="1317625"/>
          <a:ext cx="3000000" cy="3000000"/>
        </p:xfrm>
        <a:graphic>
          <a:graphicData uri="http://schemas.openxmlformats.org/drawingml/2006/table">
            <a:tbl>
              <a:tblPr>
                <a:noFill/>
                <a:tableStyleId>{C20BBDFF-31F8-489D-A0E7-87577D7B51F5}</a:tableStyleId>
              </a:tblPr>
              <a:tblGrid>
                <a:gridCol w="816200"/>
                <a:gridCol w="557350"/>
                <a:gridCol w="9228950"/>
              </a:tblGrid>
              <a:tr h="460375">
                <a:tc gridSpan="3">
                  <a:txBody>
                    <a:bodyPr/>
                    <a:lstStyle/>
                    <a:p>
                      <a:pPr marL="0" marR="0" lvl="0" indent="0" algn="ctr" rtl="0">
                        <a:lnSpc>
                          <a:spcPct val="100000"/>
                        </a:lnSpc>
                        <a:spcBef>
                          <a:spcPts val="0"/>
                        </a:spcBef>
                        <a:spcAft>
                          <a:spcPts val="0"/>
                        </a:spcAft>
                        <a:buClr>
                          <a:srgbClr val="FFFFFF"/>
                        </a:buClr>
                        <a:buSzPts val="2200"/>
                        <a:buFont typeface="Calibri"/>
                        <a:buNone/>
                      </a:pPr>
                      <a:r>
                        <a:rPr lang="pt-BR" sz="2200" b="1" i="0" u="none" strike="noStrike" cap="none">
                          <a:solidFill>
                            <a:srgbClr val="FFFFFF"/>
                          </a:solidFill>
                          <a:latin typeface="Calibri"/>
                          <a:ea typeface="Calibri"/>
                          <a:cs typeface="Calibri"/>
                          <a:sym typeface="Calibri"/>
                        </a:rPr>
                        <a:t>Situação da implantação do SEI nos Conselhos Regionais de Medicina</a:t>
                      </a:r>
                      <a:endParaRPr sz="700"/>
                    </a:p>
                  </a:txBody>
                  <a:tcPr marL="6475" marR="6475" marT="6475" marB="0" anchor="ctr">
                    <a:solidFill>
                      <a:srgbClr val="398389"/>
                    </a:solidFill>
                  </a:tcPr>
                </a:tc>
                <a:tc hMerge="1">
                  <a:txBody>
                    <a:bodyPr/>
                    <a:lstStyle/>
                    <a:p>
                      <a:endParaRPr lang="pt-BR"/>
                    </a:p>
                  </a:txBody>
                  <a:tcPr/>
                </a:tc>
                <a:tc hMerge="1">
                  <a:txBody>
                    <a:bodyPr/>
                    <a:lstStyle/>
                    <a:p>
                      <a:endParaRPr lang="pt-BR"/>
                    </a:p>
                  </a:txBody>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CREMERS</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60%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Sistema abastecido com todos os dados necessários, realização de período de testes no ambiente de Treinamento</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CRM/ES</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40%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O trabalho de preparação do sistema foi realizado com sucesso pela TI. Contudo, o setor administrativo não está dando continuidade aos trabalhos</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CRM/MT</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40%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Abastecimento de dados no sistema em andamento tanto pela TI quanto pela administração do Regional</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CREMERJ</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40%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O Regional iniciou o trabalho, mas as ações de implantação estão paradas tanto pela TI quanto pela Administração local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CRM/PR</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40%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Abastecimento de dados no sistema em andamento tanto pela TI quanto pela administração do Regional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CRM/MA</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30%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Abastecimento de dados no sistema em andamento pela TI do Regional</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CRM/MS</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30%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Abastecimento de dados no sistema em andamento pela TI do Regional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CRM/PA</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30%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As ações de implantação estão paradas tanto pela TI quanto pela Administração local</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CRM/PI</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30%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O Regional iniciou o trabalho, mas as ações de implantação estão paradas tanto pela TI quanto pela Administração local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CRM/SE</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30%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Abastecimento do sistema com dados em curso</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CRM/MG</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20%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As ações de implantação estão paradas tanto pela TI quanto pela Administração local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CREMEB</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10%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O Regional iniciou o trabalho, mas as ações de implantação estão paradas tanto pela TI quanto pela Administração local</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CRM/RN</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10%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O Regional iniciou o trabalho, mas as ações de implantação estão paradas tanto pela TI quanto pela Administração local</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CREMAL</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Reestruturação da TI local em curso, após essa reestruturação poderá dar início à implantação do sistema</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CREMAM</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CRM/AP</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CREMEPE</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CRM/RR</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r h="189700">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CREMESC</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r h="188925">
                <a:tc>
                  <a:txBody>
                    <a:bodyPr/>
                    <a:lstStyle/>
                    <a:p>
                      <a:pPr marL="0" marR="0" lvl="0" indent="0" algn="ctr" rtl="0">
                        <a:lnSpc>
                          <a:spcPct val="100000"/>
                        </a:lnSpc>
                        <a:spcBef>
                          <a:spcPts val="0"/>
                        </a:spcBef>
                        <a:spcAft>
                          <a:spcPts val="0"/>
                        </a:spcAft>
                        <a:buClr>
                          <a:srgbClr val="FFFFFF"/>
                        </a:buClr>
                        <a:buSzPts val="1200"/>
                        <a:buFont typeface="Calibri"/>
                        <a:buNone/>
                      </a:pPr>
                      <a:r>
                        <a:rPr lang="pt-BR" sz="1200" b="1" i="0" u="none" strike="noStrike" cap="none">
                          <a:solidFill>
                            <a:srgbClr val="FFFFFF"/>
                          </a:solidFill>
                          <a:latin typeface="Calibri"/>
                          <a:ea typeface="Calibri"/>
                          <a:cs typeface="Calibri"/>
                          <a:sym typeface="Calibri"/>
                        </a:rPr>
                        <a:t>CREMESP</a:t>
                      </a:r>
                      <a:endParaRPr sz="700"/>
                    </a:p>
                  </a:txBody>
                  <a:tcPr marL="6475" marR="6475" marT="6475" marB="0" anchor="ctr">
                    <a:solidFill>
                      <a:srgbClr val="398389"/>
                    </a:solidFill>
                  </a:tcPr>
                </a:tc>
                <a:tc>
                  <a:txBody>
                    <a:bodyPr/>
                    <a:lstStyle/>
                    <a:p>
                      <a:pPr marL="0" marR="0" lvl="0" indent="0" algn="ctr" rtl="0">
                        <a:lnSpc>
                          <a:spcPct val="100000"/>
                        </a:lnSpc>
                        <a:spcBef>
                          <a:spcPts val="0"/>
                        </a:spcBef>
                        <a:spcAft>
                          <a:spcPts val="0"/>
                        </a:spcAft>
                        <a:buClr>
                          <a:srgbClr val="398389"/>
                        </a:buClr>
                        <a:buSzPts val="1200"/>
                        <a:buFont typeface="Calibri"/>
                        <a:buNone/>
                      </a:pPr>
                      <a:r>
                        <a:rPr lang="pt-BR" sz="1200" b="1" i="0" u="none" strike="noStrike" cap="none">
                          <a:solidFill>
                            <a:srgbClr val="398389"/>
                          </a:solidFill>
                          <a:latin typeface="Calibri"/>
                          <a:ea typeface="Calibri"/>
                          <a:cs typeface="Calibri"/>
                          <a:sym typeface="Calibri"/>
                        </a:rPr>
                        <a:t>0%</a:t>
                      </a:r>
                      <a:endParaRPr sz="700"/>
                    </a:p>
                  </a:txBody>
                  <a:tcPr marL="6475" marR="6475" marT="6475" marB="0" anchor="ctr">
                    <a:solidFill>
                      <a:srgbClr val="F2F2F2"/>
                    </a:solidFill>
                  </a:tcPr>
                </a:tc>
                <a:tc>
                  <a:txBody>
                    <a:bodyPr/>
                    <a:lstStyle/>
                    <a:p>
                      <a:pPr marL="0" marR="0" lvl="0" indent="0" algn="l" rtl="0">
                        <a:lnSpc>
                          <a:spcPct val="100000"/>
                        </a:lnSpc>
                        <a:spcBef>
                          <a:spcPts val="0"/>
                        </a:spcBef>
                        <a:spcAft>
                          <a:spcPts val="0"/>
                        </a:spcAft>
                        <a:buClr>
                          <a:srgbClr val="398389"/>
                        </a:buClr>
                        <a:buSzPts val="1200"/>
                        <a:buFont typeface="Calibri"/>
                        <a:buNone/>
                      </a:pPr>
                      <a:r>
                        <a:rPr lang="pt-BR" sz="1200" b="0" i="0" u="none" strike="noStrike" cap="none">
                          <a:solidFill>
                            <a:srgbClr val="398389"/>
                          </a:solidFill>
                          <a:latin typeface="Calibri"/>
                          <a:ea typeface="Calibri"/>
                          <a:cs typeface="Calibri"/>
                          <a:sym typeface="Calibri"/>
                        </a:rPr>
                        <a:t>Parametrização não iniciada no CRM</a:t>
                      </a:r>
                      <a:endParaRPr sz="700"/>
                    </a:p>
                  </a:txBody>
                  <a:tcPr marL="6475" marR="6475" marT="6475" marB="0" anchor="ctr">
                    <a:solidFill>
                      <a:srgbClr val="F2F2F2"/>
                    </a:solidFill>
                  </a:tcPr>
                </a:tc>
              </a:tr>
            </a:tbl>
          </a:graphicData>
        </a:graphic>
      </p:graphicFrame>
      <p:sp>
        <p:nvSpPr>
          <p:cNvPr id="222" name="Google Shape;222;g21804e98e91_0_186"/>
          <p:cNvSpPr txBox="1"/>
          <p:nvPr/>
        </p:nvSpPr>
        <p:spPr>
          <a:xfrm>
            <a:off x="617701" y="549275"/>
            <a:ext cx="10073400" cy="507900"/>
          </a:xfrm>
          <a:prstGeom prst="rect">
            <a:avLst/>
          </a:prstGeom>
          <a:noFill/>
          <a:ln>
            <a:noFill/>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3000"/>
              <a:buFont typeface="Open Sans"/>
              <a:buNone/>
            </a:pPr>
            <a:r>
              <a:rPr lang="pt-BR" sz="3000" b="1" i="0" u="none">
                <a:solidFill>
                  <a:schemeClr val="dk2"/>
                </a:solidFill>
                <a:latin typeface="Open Sans"/>
                <a:ea typeface="Open Sans"/>
                <a:cs typeface="Open Sans"/>
                <a:sym typeface="Open Sans"/>
              </a:rPr>
              <a:t>SEI – Sistema Eletrônico de Informações</a:t>
            </a:r>
            <a:endParaRPr sz="700"/>
          </a:p>
        </p:txBody>
      </p:sp>
      <p:sp>
        <p:nvSpPr>
          <p:cNvPr id="223" name="Google Shape;223;g21804e98e91_0_186"/>
          <p:cNvSpPr txBox="1"/>
          <p:nvPr/>
        </p:nvSpPr>
        <p:spPr>
          <a:xfrm>
            <a:off x="705034" y="5876925"/>
            <a:ext cx="5430600" cy="600300"/>
          </a:xfrm>
          <a:prstGeom prst="rect">
            <a:avLst/>
          </a:prstGeom>
          <a:noFill/>
          <a:ln w="9525" cap="flat" cmpd="sng">
            <a:solidFill>
              <a:srgbClr val="000000"/>
            </a:solidFill>
            <a:prstDash val="solid"/>
            <a:miter lim="800000"/>
            <a:headEnd type="none" w="sm" len="sm"/>
            <a:tailEnd type="none" w="sm" len="sm"/>
          </a:ln>
        </p:spPr>
        <p:txBody>
          <a:bodyPr spcFirstLastPara="1" wrap="square" lIns="45725" tIns="22850" rIns="45725" bIns="22850" anchor="t" anchorCtr="0">
            <a:spAutoFit/>
          </a:bodyPr>
          <a:lstStyle/>
          <a:p>
            <a:pPr marL="0" marR="0" lvl="0" indent="0" algn="l" rtl="0">
              <a:lnSpc>
                <a:spcPct val="100000"/>
              </a:lnSpc>
              <a:spcBef>
                <a:spcPts val="0"/>
              </a:spcBef>
              <a:spcAft>
                <a:spcPts val="0"/>
              </a:spcAft>
              <a:buClr>
                <a:schemeClr val="dk2"/>
              </a:buClr>
              <a:buSzPts val="1800"/>
              <a:buFont typeface="Calibri"/>
              <a:buNone/>
            </a:pPr>
            <a:r>
              <a:rPr lang="pt-BR" sz="1800" b="0" i="0" u="none">
                <a:solidFill>
                  <a:schemeClr val="dk2"/>
                </a:solidFill>
                <a:latin typeface="Calibri"/>
                <a:ea typeface="Calibri"/>
                <a:cs typeface="Calibri"/>
                <a:sym typeface="Calibri"/>
              </a:rPr>
              <a:t>CRMs aptos para a implantação do SEI </a:t>
            </a:r>
            <a:endParaRPr sz="700"/>
          </a:p>
          <a:p>
            <a:pPr marL="0" marR="0" lvl="0" indent="0" algn="l" rtl="0">
              <a:lnSpc>
                <a:spcPct val="100000"/>
              </a:lnSpc>
              <a:spcBef>
                <a:spcPts val="0"/>
              </a:spcBef>
              <a:spcAft>
                <a:spcPts val="0"/>
              </a:spcAft>
              <a:buClr>
                <a:schemeClr val="dk2"/>
              </a:buClr>
              <a:buSzPts val="1800"/>
              <a:buFont typeface="Calibri"/>
              <a:buNone/>
            </a:pPr>
            <a:r>
              <a:rPr lang="pt-BR" sz="1800" b="0" i="0" u="none">
                <a:solidFill>
                  <a:schemeClr val="dk2"/>
                </a:solidFill>
                <a:latin typeface="Calibri"/>
                <a:ea typeface="Calibri"/>
                <a:cs typeface="Calibri"/>
                <a:sym typeface="Calibri"/>
              </a:rPr>
              <a:t>RS, ES, MT, RJ e PR.</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837" y="0"/>
            <a:ext cx="4886325" cy="6858000"/>
          </a:xfrm>
          <a:prstGeom prst="rect">
            <a:avLst/>
          </a:prstGeom>
        </p:spPr>
      </p:pic>
    </p:spTree>
    <p:extLst>
      <p:ext uri="{BB962C8B-B14F-4D97-AF65-F5344CB8AC3E}">
        <p14:creationId xmlns:p14="http://schemas.microsoft.com/office/powerpoint/2010/main" val="38224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1804e98e91_0_212"/>
          <p:cNvSpPr txBox="1">
            <a:spLocks noGrp="1"/>
          </p:cNvSpPr>
          <p:nvPr>
            <p:ph type="ctrTitle"/>
          </p:nvPr>
        </p:nvSpPr>
        <p:spPr>
          <a:xfrm>
            <a:off x="1523999" y="2111578"/>
            <a:ext cx="9144000" cy="23877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85623"/>
              </a:buClr>
              <a:buSzPts val="6000"/>
              <a:buFont typeface="Calibri"/>
              <a:buNone/>
            </a:pPr>
            <a:r>
              <a:rPr lang="pt-BR" b="1">
                <a:solidFill>
                  <a:srgbClr val="385623"/>
                </a:solidFill>
              </a:rPr>
              <a:t>OBRIGADO</a:t>
            </a:r>
            <a:endParaRPr b="1">
              <a:solidFill>
                <a:srgbClr val="385623"/>
              </a:solidFill>
            </a:endParaRPr>
          </a:p>
        </p:txBody>
      </p:sp>
      <p:sp>
        <p:nvSpPr>
          <p:cNvPr id="234" name="Google Shape;234;g21804e98e91_0_212"/>
          <p:cNvSpPr txBox="1">
            <a:spLocks noGrp="1"/>
          </p:cNvSpPr>
          <p:nvPr>
            <p:ph type="subTitle" idx="1"/>
          </p:nvPr>
        </p:nvSpPr>
        <p:spPr>
          <a:xfrm>
            <a:off x="1523999" y="4732569"/>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endParaRPr b="1"/>
          </a:p>
        </p:txBody>
      </p:sp>
      <p:pic>
        <p:nvPicPr>
          <p:cNvPr id="235" name="Google Shape;235;g21804e98e91_0_212" descr="Esfera do Logo do CFM"/>
          <p:cNvPicPr preferRelativeResize="0"/>
          <p:nvPr/>
        </p:nvPicPr>
        <p:blipFill rotWithShape="1">
          <a:blip r:embed="rId3">
            <a:alphaModFix/>
          </a:blip>
          <a:srcRect/>
          <a:stretch/>
        </p:blipFill>
        <p:spPr>
          <a:xfrm>
            <a:off x="97386" y="68899"/>
            <a:ext cx="1602010" cy="1383031"/>
          </a:xfrm>
          <a:prstGeom prst="rect">
            <a:avLst/>
          </a:prstGeom>
          <a:noFill/>
          <a:ln>
            <a:noFill/>
          </a:ln>
        </p:spPr>
      </p:pic>
      <p:pic>
        <p:nvPicPr>
          <p:cNvPr id="236" name="Google Shape;236;g21804e98e91_0_212" descr="Esfera do Logo do CFM"/>
          <p:cNvPicPr preferRelativeResize="0"/>
          <p:nvPr/>
        </p:nvPicPr>
        <p:blipFill rotWithShape="1">
          <a:blip r:embed="rId4">
            <a:alphaModFix/>
          </a:blip>
          <a:srcRect/>
          <a:stretch/>
        </p:blipFill>
        <p:spPr>
          <a:xfrm>
            <a:off x="9415462" y="0"/>
            <a:ext cx="2505075" cy="1143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1523999" y="2111578"/>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85623"/>
              </a:buClr>
              <a:buSzPts val="6000"/>
              <a:buFont typeface="Calibri"/>
              <a:buNone/>
            </a:pPr>
            <a:r>
              <a:rPr lang="pt-BR" b="1">
                <a:solidFill>
                  <a:srgbClr val="385623"/>
                </a:solidFill>
              </a:rPr>
              <a:t>A LEGALIDADE DA GOVERNANÇA NO SISTEMA DOS CONSELHOS DE MEDICINA</a:t>
            </a:r>
            <a:endParaRPr b="1">
              <a:solidFill>
                <a:srgbClr val="385623"/>
              </a:solidFill>
            </a:endParaRPr>
          </a:p>
        </p:txBody>
      </p:sp>
      <p:sp>
        <p:nvSpPr>
          <p:cNvPr id="95" name="Google Shape;95;p2"/>
          <p:cNvSpPr txBox="1">
            <a:spLocks noGrp="1"/>
          </p:cNvSpPr>
          <p:nvPr>
            <p:ph type="subTitle" idx="1"/>
          </p:nvPr>
        </p:nvSpPr>
        <p:spPr>
          <a:xfrm>
            <a:off x="1523999" y="4732569"/>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pt-BR" b="1"/>
              <a:t>DR. JOSÉ ALEJANDRO BULLÓN</a:t>
            </a:r>
            <a:endParaRPr/>
          </a:p>
          <a:p>
            <a:pPr marL="0" lvl="0" indent="0" algn="ctr" rtl="0">
              <a:lnSpc>
                <a:spcPct val="90000"/>
              </a:lnSpc>
              <a:spcBef>
                <a:spcPts val="1000"/>
              </a:spcBef>
              <a:spcAft>
                <a:spcPts val="0"/>
              </a:spcAft>
              <a:buClr>
                <a:schemeClr val="dk1"/>
              </a:buClr>
              <a:buSzPts val="2400"/>
              <a:buNone/>
            </a:pPr>
            <a:r>
              <a:rPr lang="pt-BR" b="1"/>
              <a:t>COORDENADOR JURÍDICO</a:t>
            </a:r>
            <a:endParaRPr/>
          </a:p>
          <a:p>
            <a:pPr marL="0" lvl="0" indent="0" algn="ctr" rtl="0">
              <a:lnSpc>
                <a:spcPct val="90000"/>
              </a:lnSpc>
              <a:spcBef>
                <a:spcPts val="1000"/>
              </a:spcBef>
              <a:spcAft>
                <a:spcPts val="0"/>
              </a:spcAft>
              <a:buClr>
                <a:schemeClr val="dk1"/>
              </a:buClr>
              <a:buSzPts val="2400"/>
              <a:buNone/>
            </a:pPr>
            <a:r>
              <a:rPr lang="pt-BR" b="1"/>
              <a:t>CONSELHO FEDERAL DE MEDICINA</a:t>
            </a:r>
            <a:endParaRPr b="1"/>
          </a:p>
        </p:txBody>
      </p:sp>
      <p:pic>
        <p:nvPicPr>
          <p:cNvPr id="96" name="Google Shape;96;p2" descr="Esfera do Logo do CFM"/>
          <p:cNvPicPr preferRelativeResize="0"/>
          <p:nvPr/>
        </p:nvPicPr>
        <p:blipFill rotWithShape="1">
          <a:blip r:embed="rId3">
            <a:alphaModFix/>
          </a:blip>
          <a:srcRect/>
          <a:stretch/>
        </p:blipFill>
        <p:spPr>
          <a:xfrm>
            <a:off x="97386" y="68899"/>
            <a:ext cx="1602010" cy="1383031"/>
          </a:xfrm>
          <a:prstGeom prst="rect">
            <a:avLst/>
          </a:prstGeom>
          <a:noFill/>
          <a:ln>
            <a:noFill/>
          </a:ln>
        </p:spPr>
      </p:pic>
      <p:pic>
        <p:nvPicPr>
          <p:cNvPr id="97" name="Google Shape;97;p2" descr="Esfera do Logo do CFM"/>
          <p:cNvPicPr preferRelativeResize="0"/>
          <p:nvPr/>
        </p:nvPicPr>
        <p:blipFill rotWithShape="1">
          <a:blip r:embed="rId4">
            <a:alphaModFix/>
          </a:blip>
          <a:srcRect/>
          <a:stretch/>
        </p:blipFill>
        <p:spPr>
          <a:xfrm>
            <a:off x="9415462" y="0"/>
            <a:ext cx="2505075" cy="1143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640283" y="91440"/>
            <a:ext cx="105156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85623"/>
              </a:buClr>
              <a:buSzPts val="6000"/>
              <a:buFont typeface="Calibri"/>
              <a:buNone/>
            </a:pPr>
            <a:r>
              <a:rPr lang="pt-BR" sz="6000" b="1" u="sng">
                <a:solidFill>
                  <a:srgbClr val="385623"/>
                </a:solidFill>
              </a:rPr>
              <a:t>GOVERNANÇA PÚBLICA</a:t>
            </a:r>
            <a:endParaRPr sz="6000" b="1" u="sng">
              <a:solidFill>
                <a:srgbClr val="385623"/>
              </a:solidFill>
            </a:endParaRPr>
          </a:p>
        </p:txBody>
      </p:sp>
      <p:sp>
        <p:nvSpPr>
          <p:cNvPr id="103" name="Google Shape;103;p3"/>
          <p:cNvSpPr txBox="1">
            <a:spLocks noGrp="1"/>
          </p:cNvSpPr>
          <p:nvPr>
            <p:ph type="body" idx="2"/>
          </p:nvPr>
        </p:nvSpPr>
        <p:spPr>
          <a:xfrm>
            <a:off x="839788" y="2057400"/>
            <a:ext cx="6201092" cy="38115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600"/>
              <a:buNone/>
            </a:pPr>
            <a:r>
              <a:rPr lang="pt-BR" sz="2600"/>
              <a:t>Numa sociedade em transformação acelerada, a gestão pública ganha cada vez mais importância. Afinal, os governos precisam fazer frente às novas demandas que surgem nesse processo. Bons gestores públicos precisam estar preparados para avaliar os cenários existentes e atuarem para serem agentes da transformação no plano da gestão e das políticas públicas. </a:t>
            </a:r>
            <a:endParaRPr/>
          </a:p>
        </p:txBody>
      </p:sp>
      <p:pic>
        <p:nvPicPr>
          <p:cNvPr id="104" name="Google Shape;104;p3" descr="gestao pública"/>
          <p:cNvPicPr preferRelativeResize="0">
            <a:picLocks noGrp="1"/>
          </p:cNvPicPr>
          <p:nvPr>
            <p:ph type="body" idx="1"/>
          </p:nvPr>
        </p:nvPicPr>
        <p:blipFill rotWithShape="1">
          <a:blip r:embed="rId3">
            <a:alphaModFix/>
          </a:blip>
          <a:srcRect/>
          <a:stretch/>
        </p:blipFill>
        <p:spPr>
          <a:xfrm>
            <a:off x="7203042" y="2057400"/>
            <a:ext cx="4094157" cy="3417108"/>
          </a:xfrm>
          <a:prstGeom prst="rect">
            <a:avLst/>
          </a:prstGeom>
          <a:noFill/>
          <a:ln>
            <a:noFill/>
          </a:ln>
        </p:spPr>
      </p:pic>
      <p:pic>
        <p:nvPicPr>
          <p:cNvPr id="105" name="Google Shape;105;p3" descr="Esfera do Logo do CFM"/>
          <p:cNvPicPr preferRelativeResize="0"/>
          <p:nvPr/>
        </p:nvPicPr>
        <p:blipFill rotWithShape="1">
          <a:blip r:embed="rId4">
            <a:alphaModFix/>
          </a:blip>
          <a:srcRect/>
          <a:stretch/>
        </p:blipFill>
        <p:spPr>
          <a:xfrm>
            <a:off x="171787" y="91440"/>
            <a:ext cx="1602010" cy="1383031"/>
          </a:xfrm>
          <a:prstGeom prst="rect">
            <a:avLst/>
          </a:prstGeom>
          <a:noFill/>
          <a:ln>
            <a:noFill/>
          </a:ln>
        </p:spPr>
      </p:pic>
      <p:pic>
        <p:nvPicPr>
          <p:cNvPr id="106" name="Google Shape;106;p3" descr="Esfera do Logo do CFM"/>
          <p:cNvPicPr preferRelativeResize="0"/>
          <p:nvPr/>
        </p:nvPicPr>
        <p:blipFill rotWithShape="1">
          <a:blip r:embed="rId5">
            <a:alphaModFix/>
          </a:blip>
          <a:srcRect/>
          <a:stretch/>
        </p:blipFill>
        <p:spPr>
          <a:xfrm>
            <a:off x="9531840" y="91440"/>
            <a:ext cx="2505075" cy="1143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1804e98e91_0_0"/>
          <p:cNvSpPr txBox="1">
            <a:spLocks noGrp="1"/>
          </p:cNvSpPr>
          <p:nvPr>
            <p:ph type="title"/>
          </p:nvPr>
        </p:nvSpPr>
        <p:spPr>
          <a:xfrm>
            <a:off x="655533" y="609615"/>
            <a:ext cx="105156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85623"/>
              </a:buClr>
              <a:buSzPts val="6000"/>
              <a:buFont typeface="Calibri"/>
              <a:buNone/>
            </a:pPr>
            <a:r>
              <a:rPr lang="pt-BR" sz="6000" b="1" u="sng">
                <a:solidFill>
                  <a:srgbClr val="385623"/>
                </a:solidFill>
              </a:rPr>
              <a:t>TAREFAS DO GESTOR PÚBLICO</a:t>
            </a:r>
            <a:endParaRPr sz="6000" b="1" u="sng">
              <a:solidFill>
                <a:srgbClr val="385623"/>
              </a:solidFill>
            </a:endParaRPr>
          </a:p>
        </p:txBody>
      </p:sp>
      <p:sp>
        <p:nvSpPr>
          <p:cNvPr id="112" name="Google Shape;112;g21804e98e91_0_0"/>
          <p:cNvSpPr txBox="1">
            <a:spLocks noGrp="1"/>
          </p:cNvSpPr>
          <p:nvPr>
            <p:ph type="body" idx="2"/>
          </p:nvPr>
        </p:nvSpPr>
        <p:spPr>
          <a:xfrm>
            <a:off x="885525" y="2484125"/>
            <a:ext cx="10655400" cy="3898800"/>
          </a:xfrm>
          <a:prstGeom prst="rect">
            <a:avLst/>
          </a:prstGeom>
          <a:noFill/>
          <a:ln>
            <a:noFill/>
          </a:ln>
        </p:spPr>
        <p:txBody>
          <a:bodyPr spcFirstLastPara="1" wrap="square" lIns="91425" tIns="45700" rIns="91425" bIns="45700" anchor="t" anchorCtr="0">
            <a:spAutoFit/>
          </a:bodyPr>
          <a:lstStyle/>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Gerenciamento de recursos humanos;</a:t>
            </a:r>
            <a:endParaRPr sz="3100">
              <a:solidFill>
                <a:srgbClr val="212529"/>
              </a:solidFill>
              <a:highlight>
                <a:srgbClr val="FFFFFF"/>
              </a:highlight>
            </a:endParaRPr>
          </a:p>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Prestação de contas a órgãos públicos de controle;</a:t>
            </a:r>
            <a:endParaRPr sz="3100">
              <a:solidFill>
                <a:srgbClr val="212529"/>
              </a:solidFill>
              <a:highlight>
                <a:srgbClr val="FFFFFF"/>
              </a:highlight>
            </a:endParaRPr>
          </a:p>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Análise de performance de instituições públicas;</a:t>
            </a:r>
            <a:endParaRPr sz="3100">
              <a:solidFill>
                <a:srgbClr val="212529"/>
              </a:solidFill>
              <a:highlight>
                <a:srgbClr val="FFFFFF"/>
              </a:highlight>
            </a:endParaRPr>
          </a:p>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Otimização de processos;</a:t>
            </a:r>
            <a:endParaRPr sz="3100">
              <a:solidFill>
                <a:srgbClr val="212529"/>
              </a:solidFill>
              <a:highlight>
                <a:srgbClr val="FFFFFF"/>
              </a:highlight>
            </a:endParaRPr>
          </a:p>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Controle da manutenção de patrimônios e recursos públicos;</a:t>
            </a:r>
            <a:endParaRPr sz="3100">
              <a:solidFill>
                <a:srgbClr val="212529"/>
              </a:solidFill>
              <a:highlight>
                <a:srgbClr val="FFFFFF"/>
              </a:highlight>
            </a:endParaRPr>
          </a:p>
          <a:p>
            <a:pPr marL="457200" lvl="0" indent="-425450" algn="l" rtl="0">
              <a:lnSpc>
                <a:spcPct val="115000"/>
              </a:lnSpc>
              <a:spcBef>
                <a:spcPts val="0"/>
              </a:spcBef>
              <a:spcAft>
                <a:spcPts val="0"/>
              </a:spcAft>
              <a:buClr>
                <a:srgbClr val="212529"/>
              </a:buClr>
              <a:buSzPts val="3100"/>
              <a:buFont typeface="Calibri"/>
              <a:buChar char="●"/>
            </a:pPr>
            <a:r>
              <a:rPr lang="pt-BR" sz="3100">
                <a:solidFill>
                  <a:srgbClr val="212529"/>
                </a:solidFill>
                <a:highlight>
                  <a:srgbClr val="FFFFFF"/>
                </a:highlight>
              </a:rPr>
              <a:t>Pesquisa de soluções tecnológicas para gestão pública;</a:t>
            </a:r>
            <a:endParaRPr sz="31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2600"/>
          </a:p>
        </p:txBody>
      </p:sp>
      <p:pic>
        <p:nvPicPr>
          <p:cNvPr id="113" name="Google Shape;113;g21804e98e91_0_0"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14" name="Google Shape;114;g21804e98e91_0_0"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1804e98e91_0_9"/>
          <p:cNvSpPr txBox="1">
            <a:spLocks noGrp="1"/>
          </p:cNvSpPr>
          <p:nvPr>
            <p:ph type="title"/>
          </p:nvPr>
        </p:nvSpPr>
        <p:spPr>
          <a:xfrm>
            <a:off x="655533" y="609615"/>
            <a:ext cx="105156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85623"/>
              </a:buClr>
              <a:buSzPts val="6000"/>
              <a:buFont typeface="Calibri"/>
              <a:buNone/>
            </a:pPr>
            <a:r>
              <a:rPr lang="pt-BR" sz="6000" b="1" u="sng">
                <a:solidFill>
                  <a:srgbClr val="385623"/>
                </a:solidFill>
              </a:rPr>
              <a:t>TAREFAS DO GESTOR PÚBLICO</a:t>
            </a:r>
            <a:endParaRPr sz="6000" b="1" u="sng">
              <a:solidFill>
                <a:srgbClr val="385623"/>
              </a:solidFill>
            </a:endParaRPr>
          </a:p>
        </p:txBody>
      </p:sp>
      <p:sp>
        <p:nvSpPr>
          <p:cNvPr id="120" name="Google Shape;120;g21804e98e91_0_9"/>
          <p:cNvSpPr txBox="1">
            <a:spLocks noGrp="1"/>
          </p:cNvSpPr>
          <p:nvPr>
            <p:ph type="body" idx="2"/>
          </p:nvPr>
        </p:nvSpPr>
        <p:spPr>
          <a:xfrm>
            <a:off x="900600" y="2288175"/>
            <a:ext cx="10655400" cy="5626800"/>
          </a:xfrm>
          <a:prstGeom prst="rect">
            <a:avLst/>
          </a:prstGeom>
          <a:noFill/>
          <a:ln>
            <a:noFill/>
          </a:ln>
        </p:spPr>
        <p:txBody>
          <a:bodyPr spcFirstLastPara="1" wrap="square" lIns="91425" tIns="45700" rIns="91425" bIns="45700" anchor="t" anchorCtr="0">
            <a:spAutoFit/>
          </a:bodyPr>
          <a:lstStyle/>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Desenvolvimento de projetos e programas de políticas públicas;</a:t>
            </a:r>
            <a:endParaRPr sz="3000">
              <a:solidFill>
                <a:srgbClr val="212529"/>
              </a:solidFill>
              <a:highlight>
                <a:srgbClr val="FFFFFF"/>
              </a:highlight>
            </a:endParaRPr>
          </a:p>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Implantação de metodologias de gestão da administração pública;</a:t>
            </a:r>
            <a:endParaRPr sz="3000">
              <a:solidFill>
                <a:srgbClr val="212529"/>
              </a:solidFill>
              <a:highlight>
                <a:srgbClr val="FFFFFF"/>
              </a:highlight>
            </a:endParaRPr>
          </a:p>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Controle do fluxo de contas;</a:t>
            </a:r>
            <a:endParaRPr sz="3000">
              <a:solidFill>
                <a:srgbClr val="212529"/>
              </a:solidFill>
              <a:highlight>
                <a:srgbClr val="FFFFFF"/>
              </a:highlight>
            </a:endParaRPr>
          </a:p>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Desenvolvimento de atividades de marketing;</a:t>
            </a:r>
            <a:endParaRPr sz="3000">
              <a:solidFill>
                <a:srgbClr val="212529"/>
              </a:solidFill>
              <a:highlight>
                <a:srgbClr val="FFFFFF"/>
              </a:highlight>
            </a:endParaRPr>
          </a:p>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Criação de estratégias de mobilização social;</a:t>
            </a:r>
            <a:endParaRPr sz="3000">
              <a:solidFill>
                <a:srgbClr val="212529"/>
              </a:solidFill>
              <a:highlight>
                <a:srgbClr val="FFFFFF"/>
              </a:highlight>
            </a:endParaRPr>
          </a:p>
          <a:p>
            <a:pPr marL="457200" lvl="0" indent="-419100" algn="l" rtl="0">
              <a:lnSpc>
                <a:spcPct val="115000"/>
              </a:lnSpc>
              <a:spcBef>
                <a:spcPts val="0"/>
              </a:spcBef>
              <a:spcAft>
                <a:spcPts val="0"/>
              </a:spcAft>
              <a:buClr>
                <a:srgbClr val="212529"/>
              </a:buClr>
              <a:buSzPts val="3000"/>
              <a:buFont typeface="Calibri"/>
              <a:buChar char="●"/>
            </a:pPr>
            <a:r>
              <a:rPr lang="pt-BR" sz="3000">
                <a:solidFill>
                  <a:srgbClr val="212529"/>
                </a:solidFill>
                <a:highlight>
                  <a:srgbClr val="FFFFFF"/>
                </a:highlight>
              </a:rPr>
              <a:t>Elaboração de projetos públicos de desenvolvimento sustentável.</a:t>
            </a:r>
            <a:endParaRPr sz="3000">
              <a:solidFill>
                <a:srgbClr val="212529"/>
              </a:solidFill>
              <a:highlight>
                <a:srgbClr val="FFFFFF"/>
              </a:highlight>
            </a:endParaRPr>
          </a:p>
          <a:p>
            <a:pPr marL="0" lvl="0" indent="0" algn="l" rtl="0">
              <a:lnSpc>
                <a:spcPct val="115000"/>
              </a:lnSpc>
              <a:spcBef>
                <a:spcPts val="1200"/>
              </a:spcBef>
              <a:spcAft>
                <a:spcPts val="0"/>
              </a:spcAft>
              <a:buNone/>
            </a:pPr>
            <a:endParaRPr sz="31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3100"/>
          </a:p>
        </p:txBody>
      </p:sp>
      <p:pic>
        <p:nvPicPr>
          <p:cNvPr id="121" name="Google Shape;121;g21804e98e91_0_9"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22" name="Google Shape;122;g21804e98e91_0_9"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1804e98e91_0_17"/>
          <p:cNvSpPr txBox="1">
            <a:spLocks noGrp="1"/>
          </p:cNvSpPr>
          <p:nvPr>
            <p:ph type="ctrTitle"/>
          </p:nvPr>
        </p:nvSpPr>
        <p:spPr>
          <a:xfrm>
            <a:off x="1523999" y="2111578"/>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85623"/>
              </a:buClr>
              <a:buSzPts val="6000"/>
              <a:buFont typeface="Calibri"/>
              <a:buNone/>
            </a:pPr>
            <a:r>
              <a:rPr lang="pt-BR" b="1">
                <a:solidFill>
                  <a:srgbClr val="385623"/>
                </a:solidFill>
              </a:rPr>
              <a:t>GOVERNANÇA CORPORATIVA </a:t>
            </a:r>
            <a:endParaRPr b="1">
              <a:solidFill>
                <a:srgbClr val="385623"/>
              </a:solidFill>
            </a:endParaRPr>
          </a:p>
          <a:p>
            <a:pPr marL="0" lvl="0" indent="0" algn="ctr" rtl="0">
              <a:lnSpc>
                <a:spcPct val="90000"/>
              </a:lnSpc>
              <a:spcBef>
                <a:spcPts val="0"/>
              </a:spcBef>
              <a:spcAft>
                <a:spcPts val="0"/>
              </a:spcAft>
              <a:buClr>
                <a:srgbClr val="385623"/>
              </a:buClr>
              <a:buSzPts val="6000"/>
              <a:buFont typeface="Calibri"/>
              <a:buNone/>
            </a:pPr>
            <a:r>
              <a:rPr lang="pt-BR" b="1">
                <a:solidFill>
                  <a:srgbClr val="385623"/>
                </a:solidFill>
              </a:rPr>
              <a:t>DO CFM</a:t>
            </a:r>
            <a:endParaRPr b="1">
              <a:solidFill>
                <a:srgbClr val="385623"/>
              </a:solidFill>
            </a:endParaRPr>
          </a:p>
        </p:txBody>
      </p:sp>
      <p:sp>
        <p:nvSpPr>
          <p:cNvPr id="128" name="Google Shape;128;g21804e98e91_0_17"/>
          <p:cNvSpPr txBox="1">
            <a:spLocks noGrp="1"/>
          </p:cNvSpPr>
          <p:nvPr>
            <p:ph type="subTitle" idx="1"/>
          </p:nvPr>
        </p:nvSpPr>
        <p:spPr>
          <a:xfrm>
            <a:off x="1523999" y="4732569"/>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endParaRPr b="1"/>
          </a:p>
        </p:txBody>
      </p:sp>
      <p:pic>
        <p:nvPicPr>
          <p:cNvPr id="129" name="Google Shape;129;g21804e98e91_0_17" descr="Esfera do Logo do CFM"/>
          <p:cNvPicPr preferRelativeResize="0"/>
          <p:nvPr/>
        </p:nvPicPr>
        <p:blipFill rotWithShape="1">
          <a:blip r:embed="rId3">
            <a:alphaModFix/>
          </a:blip>
          <a:srcRect/>
          <a:stretch/>
        </p:blipFill>
        <p:spPr>
          <a:xfrm>
            <a:off x="97386" y="68899"/>
            <a:ext cx="1602010" cy="1383031"/>
          </a:xfrm>
          <a:prstGeom prst="rect">
            <a:avLst/>
          </a:prstGeom>
          <a:noFill/>
          <a:ln>
            <a:noFill/>
          </a:ln>
        </p:spPr>
      </p:pic>
      <p:pic>
        <p:nvPicPr>
          <p:cNvPr id="130" name="Google Shape;130;g21804e98e91_0_17" descr="Esfera do Logo do CFM"/>
          <p:cNvPicPr preferRelativeResize="0"/>
          <p:nvPr/>
        </p:nvPicPr>
        <p:blipFill rotWithShape="1">
          <a:blip r:embed="rId4">
            <a:alphaModFix/>
          </a:blip>
          <a:srcRect/>
          <a:stretch/>
        </p:blipFill>
        <p:spPr>
          <a:xfrm>
            <a:off x="9415462" y="0"/>
            <a:ext cx="2505075" cy="1143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1804e98e91_0_24"/>
          <p:cNvSpPr txBox="1">
            <a:spLocks noGrp="1"/>
          </p:cNvSpPr>
          <p:nvPr>
            <p:ph type="body" idx="2"/>
          </p:nvPr>
        </p:nvSpPr>
        <p:spPr>
          <a:xfrm>
            <a:off x="944200" y="1474475"/>
            <a:ext cx="10655400" cy="28014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None/>
            </a:pPr>
            <a:r>
              <a:rPr lang="pt-BR" sz="4600">
                <a:solidFill>
                  <a:srgbClr val="212529"/>
                </a:solidFill>
                <a:highlight>
                  <a:srgbClr val="FFFFFF"/>
                </a:highlight>
              </a:rPr>
              <a:t>O CFM entende que a melhoria da qualidade dos processos administrativos é obtida por meio do investimento em áreas chaves da administração que norteiam a principal missão do ecossistema dos Conselhos.</a:t>
            </a:r>
            <a:r>
              <a:rPr lang="pt-BR" sz="4300">
                <a:solidFill>
                  <a:srgbClr val="212529"/>
                </a:solidFill>
                <a:highlight>
                  <a:srgbClr val="FFFFFF"/>
                </a:highlight>
              </a:rPr>
              <a:t> </a:t>
            </a:r>
            <a:endParaRPr sz="43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2600"/>
          </a:p>
        </p:txBody>
      </p:sp>
      <p:pic>
        <p:nvPicPr>
          <p:cNvPr id="136" name="Google Shape;136;g21804e98e91_0_24"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37" name="Google Shape;137;g21804e98e91_0_24"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1804e98e91_0_32"/>
          <p:cNvSpPr txBox="1">
            <a:spLocks noGrp="1"/>
          </p:cNvSpPr>
          <p:nvPr>
            <p:ph type="body" idx="2"/>
          </p:nvPr>
        </p:nvSpPr>
        <p:spPr>
          <a:xfrm>
            <a:off x="944225" y="1474475"/>
            <a:ext cx="10655400" cy="28014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None/>
            </a:pPr>
            <a:r>
              <a:rPr lang="pt-BR" sz="3600">
                <a:solidFill>
                  <a:srgbClr val="212529"/>
                </a:solidFill>
                <a:highlight>
                  <a:srgbClr val="FFFFFF"/>
                </a:highlight>
              </a:rPr>
              <a:t>Esse aperfeiçoamento compreende práticas basilares e fundamentais da administração pública nas áreas de Gestão de Pessoas, Gestão de Compras, Gestão de Contratos, Gestão de TI, Transparência, Proteção de Dados Pessoais, Registro de Pessoa Física e Registro de Pessoa Jurídica, que, se plenamente adotadas, permitirão um notável avanço na maturidade da governança corporativa.</a:t>
            </a:r>
            <a:r>
              <a:rPr lang="pt-BR" sz="4500">
                <a:solidFill>
                  <a:srgbClr val="212529"/>
                </a:solidFill>
                <a:highlight>
                  <a:srgbClr val="FFFFFF"/>
                </a:highlight>
              </a:rPr>
              <a:t> </a:t>
            </a:r>
            <a:endParaRPr sz="45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2600"/>
          </a:p>
        </p:txBody>
      </p:sp>
      <p:pic>
        <p:nvPicPr>
          <p:cNvPr id="143" name="Google Shape;143;g21804e98e91_0_32"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44" name="Google Shape;144;g21804e98e91_0_32"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1804e98e91_0_39"/>
          <p:cNvSpPr txBox="1">
            <a:spLocks noGrp="1"/>
          </p:cNvSpPr>
          <p:nvPr>
            <p:ph type="body" idx="2"/>
          </p:nvPr>
        </p:nvSpPr>
        <p:spPr>
          <a:xfrm>
            <a:off x="944225" y="1474475"/>
            <a:ext cx="10655400" cy="2801400"/>
          </a:xfrm>
          <a:prstGeom prst="rect">
            <a:avLst/>
          </a:prstGeom>
          <a:noFill/>
          <a:ln>
            <a:noFill/>
          </a:ln>
        </p:spPr>
        <p:txBody>
          <a:bodyPr spcFirstLastPara="1" wrap="square" lIns="91425" tIns="45700" rIns="91425" bIns="45700" anchor="t" anchorCtr="0">
            <a:noAutofit/>
          </a:bodyPr>
          <a:lstStyle/>
          <a:p>
            <a:pPr marL="457200" lvl="0" indent="0" algn="just" rtl="0">
              <a:lnSpc>
                <a:spcPct val="115000"/>
              </a:lnSpc>
              <a:spcBef>
                <a:spcPts val="0"/>
              </a:spcBef>
              <a:spcAft>
                <a:spcPts val="0"/>
              </a:spcAft>
              <a:buClr>
                <a:schemeClr val="dk1"/>
              </a:buClr>
              <a:buSzPts val="1100"/>
              <a:buFont typeface="Arial"/>
              <a:buNone/>
            </a:pPr>
            <a:r>
              <a:rPr lang="pt-BR" sz="3800">
                <a:solidFill>
                  <a:srgbClr val="212529"/>
                </a:solidFill>
                <a:highlight>
                  <a:srgbClr val="FFFFFF"/>
                </a:highlight>
              </a:rPr>
              <a:t>Nesse sentido, este projeto visa, essencialmente, verificar a completude do atendimento das chamadas melhores práticas de governança pelo Conselhos Regionais, criar um relatório do cenário individual de cada órgão e, desta forma, subsidiar um estudo de Gap Analysis, além de fundamentar as ações necessárias para o salto de maturidade.</a:t>
            </a:r>
            <a:endParaRPr sz="3800">
              <a:solidFill>
                <a:srgbClr val="212529"/>
              </a:solidFill>
              <a:highlight>
                <a:srgbClr val="FFFFFF"/>
              </a:highlight>
            </a:endParaRPr>
          </a:p>
          <a:p>
            <a:pPr marL="457200" lvl="0" indent="0" algn="just" rtl="0">
              <a:lnSpc>
                <a:spcPct val="115000"/>
              </a:lnSpc>
              <a:spcBef>
                <a:spcPts val="1200"/>
              </a:spcBef>
              <a:spcAft>
                <a:spcPts val="0"/>
              </a:spcAft>
              <a:buClr>
                <a:schemeClr val="dk1"/>
              </a:buClr>
              <a:buSzPts val="1100"/>
              <a:buFont typeface="Arial"/>
              <a:buNone/>
            </a:pPr>
            <a:endParaRPr sz="3600">
              <a:solidFill>
                <a:srgbClr val="212529"/>
              </a:solidFill>
              <a:highlight>
                <a:srgbClr val="FFFFFF"/>
              </a:highlight>
            </a:endParaRPr>
          </a:p>
          <a:p>
            <a:pPr marL="457200" lvl="0" indent="0" algn="just" rtl="0">
              <a:lnSpc>
                <a:spcPct val="115000"/>
              </a:lnSpc>
              <a:spcBef>
                <a:spcPts val="1200"/>
              </a:spcBef>
              <a:spcAft>
                <a:spcPts val="0"/>
              </a:spcAft>
              <a:buNone/>
            </a:pPr>
            <a:r>
              <a:rPr lang="pt-BR" sz="4500">
                <a:solidFill>
                  <a:srgbClr val="212529"/>
                </a:solidFill>
                <a:highlight>
                  <a:srgbClr val="FFFFFF"/>
                </a:highlight>
              </a:rPr>
              <a:t> </a:t>
            </a:r>
            <a:endParaRPr sz="4500">
              <a:solidFill>
                <a:srgbClr val="212529"/>
              </a:solidFill>
              <a:highlight>
                <a:srgbClr val="FFFFFF"/>
              </a:highlight>
            </a:endParaRPr>
          </a:p>
          <a:p>
            <a:pPr marL="0" lvl="0" indent="0" algn="just" rtl="0">
              <a:lnSpc>
                <a:spcPct val="90000"/>
              </a:lnSpc>
              <a:spcBef>
                <a:spcPts val="1200"/>
              </a:spcBef>
              <a:spcAft>
                <a:spcPts val="0"/>
              </a:spcAft>
              <a:buClr>
                <a:schemeClr val="dk1"/>
              </a:buClr>
              <a:buSzPts val="2600"/>
              <a:buNone/>
            </a:pPr>
            <a:endParaRPr sz="2600"/>
          </a:p>
        </p:txBody>
      </p:sp>
      <p:pic>
        <p:nvPicPr>
          <p:cNvPr id="150" name="Google Shape;150;g21804e98e91_0_39" descr="Esfera do Logo do CFM"/>
          <p:cNvPicPr preferRelativeResize="0"/>
          <p:nvPr/>
        </p:nvPicPr>
        <p:blipFill rotWithShape="1">
          <a:blip r:embed="rId3">
            <a:alphaModFix/>
          </a:blip>
          <a:srcRect/>
          <a:stretch/>
        </p:blipFill>
        <p:spPr>
          <a:xfrm>
            <a:off x="171787" y="91440"/>
            <a:ext cx="1602010" cy="1383031"/>
          </a:xfrm>
          <a:prstGeom prst="rect">
            <a:avLst/>
          </a:prstGeom>
          <a:noFill/>
          <a:ln>
            <a:noFill/>
          </a:ln>
        </p:spPr>
      </p:pic>
      <p:pic>
        <p:nvPicPr>
          <p:cNvPr id="151" name="Google Shape;151;g21804e98e91_0_39" descr="Esfera do Logo do CFM"/>
          <p:cNvPicPr preferRelativeResize="0"/>
          <p:nvPr/>
        </p:nvPicPr>
        <p:blipFill rotWithShape="1">
          <a:blip r:embed="rId4">
            <a:alphaModFix/>
          </a:blip>
          <a:srcRect/>
          <a:stretch/>
        </p:blipFill>
        <p:spPr>
          <a:xfrm>
            <a:off x="9531840" y="91440"/>
            <a:ext cx="2505075" cy="1143001"/>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Widescreen</PresentationFormat>
  <Paragraphs>128</Paragraphs>
  <Slides>18</Slides>
  <Notes>17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18</vt:i4>
      </vt:variant>
    </vt:vector>
  </HeadingPairs>
  <TitlesOfParts>
    <vt:vector size="25" baseType="lpstr">
      <vt:lpstr>Arial</vt:lpstr>
      <vt:lpstr>Ultra</vt:lpstr>
      <vt:lpstr>Noto Sans Symbols</vt:lpstr>
      <vt:lpstr>Calibri</vt:lpstr>
      <vt:lpstr>Poppins</vt:lpstr>
      <vt:lpstr>Open Sans</vt:lpstr>
      <vt:lpstr>Tema do Office</vt:lpstr>
      <vt:lpstr>Apresentação do PowerPoint</vt:lpstr>
      <vt:lpstr>A LEGALIDADE DA GOVERNANÇA NO SISTEMA DOS CONSELHOS DE MEDICINA</vt:lpstr>
      <vt:lpstr>GOVERNANÇA PÚBLICA</vt:lpstr>
      <vt:lpstr>TAREFAS DO GESTOR PÚBLICO</vt:lpstr>
      <vt:lpstr>TAREFAS DO GESTOR PÚBLICO</vt:lpstr>
      <vt:lpstr>GOVERNANÇA CORPORATIVA  DO CFM</vt:lpstr>
      <vt:lpstr>Apresentação do PowerPoint</vt:lpstr>
      <vt:lpstr>Apresentação do PowerPoint</vt:lpstr>
      <vt:lpstr>Apresentação do PowerPoint</vt:lpstr>
      <vt:lpstr>Apresentação do PowerPoint</vt:lpstr>
      <vt:lpstr>PAe - Processo Administrativo Eletrônico Resolução CFM Nº 2.234/2019  SEI – Sistema Eletrônico de Informações Resolução CFM nº 2.308/2022  STATUS REPORT MAR/2023</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Evandro Eugênio Ferreira Junior</dc:creator>
  <cp:lastModifiedBy>Evandro Eugênio Ferreira Junior</cp:lastModifiedBy>
  <cp:revision>2</cp:revision>
  <dcterms:created xsi:type="dcterms:W3CDTF">2023-03-09T17:54:42Z</dcterms:created>
  <dcterms:modified xsi:type="dcterms:W3CDTF">2023-03-10T12:36:27Z</dcterms:modified>
</cp:coreProperties>
</file>